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Alfa Slab On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Leila Hawana"/>
  <p:cmAuthor clrIdx="1" id="1" initials="" lastIdx="1" name="Eric Tsai"/>
  <p:cmAuthor clrIdx="2" id="2" initials="" lastIdx="2" name="Li-Yun W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451BA3-849A-4D70-BFDD-A0E0E98A746D}">
  <a:tblStyle styleId="{1C451BA3-849A-4D70-BFDD-A0E0E98A74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3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5.xml"/><Relationship Id="rId44" Type="http://schemas.openxmlformats.org/officeDocument/2006/relationships/font" Target="fonts/AlfaSlabOne-regular.fntdata"/><Relationship Id="rId21" Type="http://schemas.openxmlformats.org/officeDocument/2006/relationships/slide" Target="slides/slide14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6-11T17:56:33.458">
    <p:pos x="6000" y="0"/>
    <p:text>I used this website to upload the midi and get a link that instantly downloads the midi when you click it:
http://www.midishrine.com/index.php?site=upload
I also hid it with a picture which you can see on my slides. For reference, I got the picture from https://i.ytimg.com/vi/EvKEWK7NiI8/maxresdefault.jpg</p:text>
  </p:cm>
  <p:cm authorId="1" idx="1" dt="2018-06-10T00:32:04.701">
    <p:pos x="196" y="725"/>
    <p:text>Should we put a sample of randomly generated music?</p:text>
  </p:cm>
  <p:cm authorId="2" idx="1" dt="2018-06-09T20:04:17.182">
    <p:pos x="196" y="825"/>
    <p:text>My plan is to demonstrate two classical music files (the original and the generated) and two rock music files (the original and the generated). Or, should I only need to demonstrate the generated music?</p:text>
  </p:cm>
  <p:cm authorId="0" idx="2" dt="2018-06-10T00:18:46.560">
    <p:pos x="196" y="925"/>
    <p:text>+etsai@pdx.edu I think it would be good to put the randomly generated one to show that this is actually doing something.
+liyuwang@pdx.edu I think both provides good contrast. Maybe we don't have to play an entire sample if it is long, but I think both is beneficial for comparing.</p:text>
  </p:cm>
  <p:cm authorId="2" idx="2" dt="2018-06-10T00:32:04.701">
    <p:pos x="196" y="1025"/>
    <p:text>agree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text boxes with numbers moved to the left side so they are off the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50348a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50348a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c14eaff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c14eaf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ad156a10c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ad156a10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dba9717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bdba9717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c48ee0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c48ee0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48ee02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c48ee02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bdba9717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bdba9717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41f510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41f510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c36c02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c36c02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c36c029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c36c029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d156a10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d156a10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bdba9717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bdba9717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c3d7d81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c3d7d81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3d7d815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c3d7d815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c3d7d815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c3d7d815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c3d7d815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c3d7d815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ad156a10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ad156a10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3d7d81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c3d7d81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c3d7d81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c3d7d81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c3d7d81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c3d7d81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ad156a10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ad156a10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d156a10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d156a10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ad156a10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ad156a10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be55a2f3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be55a2f3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c14eaff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c14eaf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c3d847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c3d847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c3d8477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c3d8477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ad156a10c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ad156a10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36c029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c36c029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36c029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36c029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d156a1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d156a1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open?id=1k7eI-3hv7EuNQzzmUhkarf_qHXhfW3mz" TargetMode="External"/><Relationship Id="rId4" Type="http://schemas.openxmlformats.org/officeDocument/2006/relationships/hyperlink" Target="https://drive.google.com/open?id=1bltxvq-fFU1z1VfSEvN5dIYMR0N6ul3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hyperlink" Target="https://drive.google.com/open?id=1ru3E2cHnYbbB6jeHwKkLigusAVvr8XzQ" TargetMode="External"/><Relationship Id="rId5" Type="http://schemas.openxmlformats.org/officeDocument/2006/relationships/hyperlink" Target="https://drive.google.com/open?id=1unQvwLW0Y7m3byHqy0IlBjo51yQax3ZE" TargetMode="External"/><Relationship Id="rId6" Type="http://schemas.openxmlformats.org/officeDocument/2006/relationships/hyperlink" Target="https://drive.google.com/open?id=1Kl5bdTrx7VacqZNXP8ghg3B0Suiz33LJ" TargetMode="External"/><Relationship Id="rId7" Type="http://schemas.openxmlformats.org/officeDocument/2006/relationships/hyperlink" Target="https://drive.google.com/open?id=1HG5fjUwDzuqg3ROgNQ4nKus9jL3tWBru" TargetMode="External"/><Relationship Id="rId8" Type="http://schemas.openxmlformats.org/officeDocument/2006/relationships/hyperlink" Target="https://drive.google.com/open?id=1ulfJICGisUAGnfoi3PlNn_bA4wR3_gY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g8LkbUF2Ad57o_qr1BXs9JQKi5T6ha4x/view?usp=sharing" TargetMode="External"/><Relationship Id="rId4" Type="http://schemas.openxmlformats.org/officeDocument/2006/relationships/hyperlink" Target="https://drive.google.com/file/d/1g8LkbUF2Ad57o_qr1BXs9JQKi5T6ha4x/view?usp=sharing" TargetMode="External"/><Relationship Id="rId5" Type="http://schemas.openxmlformats.org/officeDocument/2006/relationships/hyperlink" Target="https://drive.google.com/open?id=1VpvTWW3mlU0xspB5sP_RFIJOIArVdB9J" TargetMode="External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zOBxqiaBGJTbxH3IprPoSYNruzOKL2c9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EP2H4_nAEHPzgLy93tJjTzzjUk6Wd9Jy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qKbIgm0TsVJXIpE2KycJ_ZKrIkW-7YhP/view" TargetMode="External"/><Relationship Id="rId8" Type="http://schemas.openxmlformats.org/officeDocument/2006/relationships/hyperlink" Target="http://drive.google.com/file/d/1uOeRnltXR3D0n7vLEVm6csVQJgIkz6Lo/view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rxiv.org/abs/1611.09904" TargetMode="External"/><Relationship Id="rId4" Type="http://schemas.openxmlformats.org/officeDocument/2006/relationships/hyperlink" Target="http://www.midiworld.com" TargetMode="External"/><Relationship Id="rId9" Type="http://schemas.openxmlformats.org/officeDocument/2006/relationships/hyperlink" Target="https://en.wikipedia.org/wiki/Generative_adversarial_network" TargetMode="External"/><Relationship Id="rId5" Type="http://schemas.openxmlformats.org/officeDocument/2006/relationships/hyperlink" Target="https://github.com/olofmogren/c-rnn-gan" TargetMode="External"/><Relationship Id="rId6" Type="http://schemas.openxmlformats.org/officeDocument/2006/relationships/hyperlink" Target="https://arxiv.org/pdf/1709.01620.pdf" TargetMode="External"/><Relationship Id="rId7" Type="http://schemas.openxmlformats.org/officeDocument/2006/relationships/hyperlink" Target="https://www.cv-foundation.org/openaccess/content_cvpr_2016/papers/Gatys_Image_Style_Transfer_CVPR_2016_paper.pdf" TargetMode="External"/><Relationship Id="rId8" Type="http://schemas.openxmlformats.org/officeDocument/2006/relationships/hyperlink" Target="https://youtu.be/oOlDewpCfZQ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Genre-Bending GANs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Blurring the Boundaries of our Favorite Musical Genres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42000" y="3864050"/>
            <a:ext cx="6660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Team: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Logan Blakely, Leila Hawana, Erik Schmauss, Eric Tsai, and Li-Yun Wang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65650" y="1086025"/>
            <a:ext cx="35349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Goodfellow et al - 2014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Unsupervised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Generate new examples of a type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Competing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Alternate training the ‘Generator’ and the ‘Discriminator’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Minimizes the KL divergence of the actual dataset and the generated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00" y="1031225"/>
            <a:ext cx="5242874" cy="327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981475" y="170975"/>
            <a:ext cx="7851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Generative </a:t>
            </a:r>
            <a:r>
              <a:rPr lang="en" sz="1800"/>
              <a:t>Adversarial</a:t>
            </a:r>
            <a:r>
              <a:rPr lang="en" sz="1800"/>
              <a:t> Networks (GANs)</a:t>
            </a:r>
            <a:endParaRPr sz="1800"/>
          </a:p>
        </p:txBody>
      </p:sp>
      <p:sp>
        <p:nvSpPr>
          <p:cNvPr id="120" name="Google Shape;120;p22"/>
          <p:cNvSpPr txBox="1"/>
          <p:nvPr/>
        </p:nvSpPr>
        <p:spPr>
          <a:xfrm>
            <a:off x="88550" y="4820025"/>
            <a:ext cx="86061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Source: https://www.slideshare.net/Artifacia/generative-adversarial-networks-and-their-applications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1808400" y="200475"/>
            <a:ext cx="552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 RNN GAN: Continuous Recurrent Neural Networks with Adversarial Training (2016)</a:t>
            </a:r>
            <a:endParaRPr sz="1800"/>
          </a:p>
        </p:txBody>
      </p:sp>
      <p:sp>
        <p:nvSpPr>
          <p:cNvPr id="126" name="Google Shape;126;p23"/>
          <p:cNvSpPr txBox="1"/>
          <p:nvPr/>
        </p:nvSpPr>
        <p:spPr>
          <a:xfrm>
            <a:off x="66425" y="1026975"/>
            <a:ext cx="5010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Long-Short Term Memory units (LSTM)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350 Hidden Units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Fully-Connected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Pretraining the generator for 6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Predicting the next event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“Freezing” the training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Pausing the training of the Generator/Discriminator to allow the other to ‘catch up’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“Feature Matching”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function based on matching the Discriminator’s internal representation of real data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14648" r="5784" t="0"/>
          <a:stretch/>
        </p:blipFill>
        <p:spPr>
          <a:xfrm>
            <a:off x="5077075" y="1231075"/>
            <a:ext cx="3881600" cy="30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1: Normalizing the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one composer using GAN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feature map contains characteristics of sound tone length, frequency, intensity, and time spent since previous tone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midi files generated with 200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original data (360 samples)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data that has been altered to limit input frequency values (250 samples)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hypothesize that altered data set will yield better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unaltered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transposed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one composer using 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between the two clips are not very noticable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also do not resemble any piece that Bach wrote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some composers, music notes have a tonal distance (intervals) with previous notes. If a tone with frequency A is played, then it should be followed by a tone with frequency B where A and B are 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improvements: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 the data set by transposing each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different composers. They might be easier to generalize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more features for music generation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2: Ensembling Data with GANs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&amp; Rock Individual 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Experimentation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classical music: ~ 2600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rock music: ~ 2300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Fraction of validation and testing data: 10% of the total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Hyperparameters: default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Random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Original classical music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Generated classical music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Original rock music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Generated rock music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and Rock Combined Original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3999900" cy="20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Hypothesis:</a:t>
            </a:r>
            <a:r>
              <a:rPr lang="en"/>
              <a:t> Feeding in music from both genres would generate music that sounded like both genres.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hypothesis was proven wrong.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S</a:t>
            </a:r>
            <a:r>
              <a:rPr lang="en" u="sng">
                <a:solidFill>
                  <a:schemeClr val="hlink"/>
                </a:solidFill>
                <a:hlinkClick r:id="rId4"/>
              </a:rPr>
              <a:t>ample1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Sample2</a:t>
            </a:r>
            <a:br>
              <a:rPr lang="en"/>
            </a:b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832400" y="1000075"/>
            <a:ext cx="39999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Figure 1: This model illustrates the general GAN for this experiment. Theoretically, the model feeds in a portion of the </a:t>
            </a:r>
            <a:r>
              <a:rPr b="1" i="1" lang="en"/>
              <a:t>original</a:t>
            </a:r>
            <a:r>
              <a:rPr lang="en"/>
              <a:t> training data from each GAN and generates a combination of the genres. 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4038" y="1301770"/>
            <a:ext cx="4176624" cy="17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8500" y="2722375"/>
            <a:ext cx="39999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Thoughts on the results: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discriminator is trying to determine if the music is generated or not. As a mix, it would not sound like any of the input music because it is not uniquely one genre or the other.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Thus, the network had no chance of making ensembled music.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and Rock Combined Generated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Hypothesis:</a:t>
            </a:r>
            <a:r>
              <a:rPr lang="en"/>
              <a:t> Feeding in generated music from both genres would generate music that sounded like both genres.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hypothesis was proven wrong. Further, the files created were blank/corrupted.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Thoughts on the results: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Similar thoughts to previous experiment.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Corrupted/blank files could have been due to samples not being long enough.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Another potential cause: not enough training data to be sufficient.</a:t>
            </a:r>
            <a:endParaRPr/>
          </a:p>
        </p:txBody>
      </p:sp>
      <p:sp>
        <p:nvSpPr>
          <p:cNvPr id="176" name="Google Shape;176;p31"/>
          <p:cNvSpPr txBox="1"/>
          <p:nvPr>
            <p:ph idx="2" type="body"/>
          </p:nvPr>
        </p:nvSpPr>
        <p:spPr>
          <a:xfrm>
            <a:off x="4832400" y="1000075"/>
            <a:ext cx="39999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Figure 2: This model illustrates the general GAN for this experiment. Theoretically, the model feeds in a portion of the </a:t>
            </a:r>
            <a:r>
              <a:rPr b="1" i="1" lang="en"/>
              <a:t>generated</a:t>
            </a:r>
            <a:r>
              <a:rPr lang="en"/>
              <a:t> training data from each GAN and generates a combination of the genres. 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3609" r="3609" t="0"/>
          <a:stretch/>
        </p:blipFill>
        <p:spPr>
          <a:xfrm>
            <a:off x="4744038" y="1301770"/>
            <a:ext cx="4176624" cy="1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 and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90250" y="526350"/>
            <a:ext cx="6184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3: Linear Regression Blending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25" y="1530750"/>
            <a:ext cx="6390926" cy="13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325" y="3202675"/>
            <a:ext cx="5517349" cy="9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1466250" y="1845525"/>
            <a:ext cx="1575300" cy="8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3547450" y="1845525"/>
            <a:ext cx="1575300" cy="8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1466250" y="3090925"/>
            <a:ext cx="1575300" cy="8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Classical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3547450" y="3090925"/>
            <a:ext cx="1575300" cy="8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Beatles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5628650" y="1845525"/>
            <a:ext cx="1575300" cy="8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Blended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2202050" y="2793575"/>
            <a:ext cx="160800" cy="21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4254700" y="2786825"/>
            <a:ext cx="160800" cy="21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 rot="5400000">
            <a:off x="3214100" y="2164125"/>
            <a:ext cx="160800" cy="21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 rot="5400000">
            <a:off x="5295300" y="2164125"/>
            <a:ext cx="160800" cy="21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graphicFrame>
        <p:nvGraphicFramePr>
          <p:cNvPr id="209" name="Google Shape;209;p35"/>
          <p:cNvGraphicFramePr/>
          <p:nvPr/>
        </p:nvGraphicFramePr>
        <p:xfrm>
          <a:off x="1442713" y="192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{1C451BA3-849A-4D70-BFDD-A0E0E98A746D}</a:tableStyleId>
              </a:tblPr>
              <a:tblGrid>
                <a:gridCol w="1189925"/>
                <a:gridCol w="2138250"/>
                <a:gridCol w="1367325"/>
                <a:gridCol w="1442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</a:t>
                      </a:r>
                      <a:endParaRPr sz="1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Predicted Feature</a:t>
                      </a:r>
                      <a:endParaRPr sz="1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Beatles R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aseline="30000" sz="1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Classical R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aseline="30000" sz="1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 since last tone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0.401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0.350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Tone length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0.391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0.528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Frequency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0.170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0.450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Intensity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0.221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0.221</a:t>
                      </a:r>
                      <a:endParaRPr sz="1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6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Generated</a:t>
            </a:r>
            <a:r>
              <a:rPr lang="en"/>
              <a:t> Beatles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74267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Generated Classical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 title="beatles_24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300" y="1152688"/>
            <a:ext cx="550225" cy="4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24180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Beatles to Classical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 title="classical_29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300" y="1785388"/>
            <a:ext cx="550225" cy="41266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3050800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Classical to Beatles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6" title="beatles_to_classical_feature_2.mp4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300" y="2444600"/>
            <a:ext cx="550225" cy="41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 title="classical_to_beatles_feature_2.mp4">
            <a:hlinkClick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300" y="3103825"/>
            <a:ext cx="550225" cy="4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GANs are </a:t>
            </a:r>
            <a:r>
              <a:rPr lang="en"/>
              <a:t>complicated</a:t>
            </a:r>
            <a:r>
              <a:rPr lang="en"/>
              <a:t> and hard to manipulate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integrates two complete submodels to play a two-player game for file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train two submodels simultaneously to have the generated music or image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GANs are complicated and hard to manipulate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integrates two complete submodels to play a two-player game for file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train two submodels simultaneously to have the generated music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experiments fail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classical &amp; rock generated input yielded blank or corrupt music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classical &amp; rock combined original input failed to generate </a:t>
            </a:r>
            <a:r>
              <a:rPr lang="en"/>
              <a:t>recognizable</a:t>
            </a:r>
            <a:r>
              <a:rPr lang="en"/>
              <a:t> mixed-genre music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GANs are complicated and hard to manipulate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integrates two complete submodels to play a two-player game for file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train two submodels simultaneously to have the generated music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experiments fail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classical &amp; rock generated input yielded blank or corrupt music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classical &amp; rock combined original input failed to generate recognizable mixed-genre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machine learning models achieve “sound”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GAN model can only work well for single genre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utilized the linear regression model to generate mixed-genre music successfully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000075"/>
            <a:ext cx="85206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C-RNN-GAN: Continuous recurrent neural networks with adversarial training by Olof Mogren (</a:t>
            </a:r>
            <a:r>
              <a:rPr lang="en">
                <a:uFill>
                  <a:noFill/>
                </a:uFill>
                <a:hlinkClick r:id="rId3"/>
              </a:rPr>
              <a:t>https://arxiv.org/abs/1611.09904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Midi Samples (</a:t>
            </a:r>
            <a:r>
              <a:rPr lang="en">
                <a:uFill>
                  <a:noFill/>
                </a:uFill>
                <a:hlinkClick r:id="rId4"/>
              </a:rPr>
              <a:t>www.midiworld.com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Source Code by Olof Mogren (</a:t>
            </a:r>
            <a:r>
              <a:rPr lang="en">
                <a:uFill>
                  <a:noFill/>
                </a:uFill>
                <a:hlinkClick r:id="rId5"/>
              </a:rPr>
              <a:t>https://github.com/olofmogren/c-rnn-gan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Music Generation Architectures (</a:t>
            </a:r>
            <a:r>
              <a:rPr lang="en">
                <a:uFill>
                  <a:noFill/>
                </a:uFill>
                <a:hlinkClick r:id="rId6"/>
              </a:rPr>
              <a:t>https://arxiv.org/pdf/1709.01620.pdf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 Transfer Paper (</a:t>
            </a:r>
            <a:r>
              <a:rPr lang="en">
                <a:uFill>
                  <a:noFill/>
                </a:uFill>
                <a:hlinkClick r:id="rId7"/>
              </a:rPr>
              <a:t>https://www.cv-foundation.org/openaccess/content_cvpr_2016/papers/Gatys_Image_Style_Transfer_CVPR_2016_paper.pdf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Axis of Awesome (</a:t>
            </a:r>
            <a:r>
              <a:rPr lang="en">
                <a:uFill>
                  <a:noFill/>
                </a:uFill>
                <a:hlinkClick r:id="rId8"/>
              </a:rPr>
              <a:t>https://youtu.be/oOlDewpCfZQ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Google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on GANs (</a:t>
            </a:r>
            <a:r>
              <a:rPr lang="en">
                <a:uFill>
                  <a:noFill/>
                </a:uFill>
                <a:hlinkClick r:id="rId9"/>
              </a:rPr>
              <a:t>https://en.wikipedia.org/wiki/Generative_adversarial_network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Global Architecture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 rotWithShape="1">
          <a:blip r:embed="rId3">
            <a:alphaModFix/>
          </a:blip>
          <a:srcRect b="0" l="465" r="465" t="0"/>
          <a:stretch/>
        </p:blipFill>
        <p:spPr>
          <a:xfrm>
            <a:off x="961041" y="1152475"/>
            <a:ext cx="72219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Global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GANs are hard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experiments fail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91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is often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(See themes on previous slide)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Transfer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Gatys e</a:t>
            </a:r>
            <a:r>
              <a:rPr lang="en"/>
              <a:t>t al utilized gradient descent and experimental tuning to manipulate how much style and/or content was represented in the image.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14451"/>
            <a:ext cx="3999900" cy="31517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535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attempt this same process with music generation in one of our experiments.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example to the right demonstrates how the network manipulates the generated artwork.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Musical Generation Techniques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Deep Learning Techniques for Music Generation - A Survey</a:t>
            </a:r>
            <a:r>
              <a:rPr lang="en"/>
              <a:t> by Briot et al provided insight into other musical generation techniques alive today.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Multilayer Neural Networks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Recurrent Neural Networks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Long Short Term Memory Networks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Autoencoders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Stacked Autoencoders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Restricted Boltzmann Machines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Variational Autoencoders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Convolutional Arch Patterns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Conditioning Arch Patterns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Generative Adversarial Networks Arch Patterns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Reinforcement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Various Compound Architectures (such as DeepBach, Recurrent GANs, and Hexahedria, to name a few)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3641650"/>
            <a:ext cx="39999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work provides significant insight as to the various directions this project could have gone.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i="1" lang="en"/>
            </a:br>
            <a:br>
              <a:rPr i="1" lang="en"/>
            </a:br>
            <a:br>
              <a:rPr i="1" lang="en"/>
            </a:br>
            <a:br>
              <a:rPr i="1" lang="en"/>
            </a:b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paper, they explore some of what has been done in the field. Some of the basic frameworks they mention are listed to the right.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