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311" r:id="rId3"/>
    <p:sldId id="348" r:id="rId4"/>
    <p:sldId id="314" r:id="rId5"/>
    <p:sldId id="315" r:id="rId6"/>
    <p:sldId id="327" r:id="rId7"/>
    <p:sldId id="336" r:id="rId8"/>
    <p:sldId id="317" r:id="rId9"/>
    <p:sldId id="337" r:id="rId10"/>
    <p:sldId id="318" r:id="rId11"/>
    <p:sldId id="338" r:id="rId12"/>
    <p:sldId id="339" r:id="rId13"/>
    <p:sldId id="340" r:id="rId14"/>
    <p:sldId id="332" r:id="rId15"/>
    <p:sldId id="322" r:id="rId16"/>
    <p:sldId id="341" r:id="rId17"/>
    <p:sldId id="342" r:id="rId18"/>
    <p:sldId id="320" r:id="rId19"/>
    <p:sldId id="324" r:id="rId20"/>
    <p:sldId id="319" r:id="rId21"/>
    <p:sldId id="343" r:id="rId22"/>
    <p:sldId id="344" r:id="rId23"/>
    <p:sldId id="323" r:id="rId24"/>
    <p:sldId id="345" r:id="rId25"/>
    <p:sldId id="333" r:id="rId26"/>
    <p:sldId id="347" r:id="rId27"/>
    <p:sldId id="328" r:id="rId28"/>
    <p:sldId id="329" r:id="rId29"/>
    <p:sldId id="330" r:id="rId30"/>
    <p:sldId id="331" r:id="rId31"/>
    <p:sldId id="321" r:id="rId32"/>
    <p:sldId id="346" r:id="rId33"/>
    <p:sldId id="334" r:id="rId34"/>
    <p:sldId id="33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22"/>
    <p:restoredTop sz="93543"/>
  </p:normalViewPr>
  <p:slideViewPr>
    <p:cSldViewPr>
      <p:cViewPr>
        <p:scale>
          <a:sx n="88" d="100"/>
          <a:sy n="88" d="100"/>
        </p:scale>
        <p:origin x="1768" y="25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3A25DF-298F-2F48-9812-E0BE0E8CF350}" type="datetimeFigureOut">
              <a:rPr lang="en-US"/>
              <a:pPr/>
              <a:t>10/16/19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F8C76D-B8B4-7141-8CD9-2D10AD4E5F53}" type="slidenum">
              <a:rPr/>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150193-55E4-421C-9F92-3304CC3C3F97}" type="datetimeFigureOut">
              <a:rPr lang="en-US" smtClean="0"/>
              <a:pPr/>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207819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150193-55E4-421C-9F92-3304CC3C3F97}" type="datetimeFigureOut">
              <a:rPr lang="en-US" smtClean="0"/>
              <a:pPr/>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87294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150193-55E4-421C-9F92-3304CC3C3F97}" type="datetimeFigureOut">
              <a:rPr lang="en-US" smtClean="0"/>
              <a:pPr/>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424956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150193-55E4-421C-9F92-3304CC3C3F97}" type="datetimeFigureOut">
              <a:rPr lang="en-US" smtClean="0"/>
              <a:pPr/>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108633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150193-55E4-421C-9F92-3304CC3C3F97}" type="datetimeFigureOut">
              <a:rPr lang="en-US" smtClean="0"/>
              <a:pPr/>
              <a:t>10/16/19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201330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150193-55E4-421C-9F92-3304CC3C3F97}" type="datetimeFigureOut">
              <a:rPr lang="en-US" smtClean="0"/>
              <a:pPr/>
              <a:t>10/16/19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1986243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150193-55E4-421C-9F92-3304CC3C3F97}" type="datetimeFigureOut">
              <a:rPr lang="en-US" smtClean="0"/>
              <a:pPr/>
              <a:t>10/16/19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121315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150193-55E4-421C-9F92-3304CC3C3F97}" type="datetimeFigureOut">
              <a:rPr lang="en-US" smtClean="0"/>
              <a:pPr/>
              <a:t>10/16/19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398270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50193-55E4-421C-9F92-3304CC3C3F97}" type="datetimeFigureOut">
              <a:rPr lang="en-US" smtClean="0"/>
              <a:pPr/>
              <a:t>10/16/19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58363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150193-55E4-421C-9F92-3304CC3C3F97}" type="datetimeFigureOut">
              <a:rPr lang="en-US" smtClean="0"/>
              <a:pPr/>
              <a:t>10/16/19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86676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150193-55E4-421C-9F92-3304CC3C3F97}" type="datetimeFigureOut">
              <a:rPr lang="en-US" smtClean="0"/>
              <a:pPr/>
              <a:t>10/16/19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17230498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50193-55E4-421C-9F92-3304CC3C3F97}" type="datetimeFigureOut">
              <a:rPr lang="en-US" smtClean="0"/>
              <a:pPr/>
              <a:t>10/16/19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C0FFA-BE8E-41F8-BD21-CB7126B7DA14}" type="slidenum">
              <a:rPr lang="en-US" smtClean="0"/>
              <a:pPr/>
              <a:t>‹#›</a:t>
            </a:fld>
            <a:endParaRPr lang="en-US"/>
          </a:p>
        </p:txBody>
      </p:sp>
    </p:spTree>
    <p:extLst>
      <p:ext uri="{BB962C8B-B14F-4D97-AF65-F5344CB8AC3E}">
        <p14:creationId xmlns:p14="http://schemas.microsoft.com/office/powerpoint/2010/main" val="3796172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otion.so/miamimapes/Horizontal-vorticity-and-PV-as-explanations-for-cyclones-anticyclones-2e6d2c075dba44699dc822ca5748e2e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2914650"/>
          </a:xfrm>
        </p:spPr>
        <p:txBody>
          <a:bodyPr>
            <a:normAutofit fontScale="90000"/>
          </a:bodyPr>
          <a:lstStyle/>
          <a:p>
            <a:r>
              <a:rPr lang="en-US" dirty="0">
                <a:solidFill>
                  <a:srgbClr val="FF0000"/>
                </a:solidFill>
              </a:rPr>
              <a:t>PV is conserved</a:t>
            </a:r>
            <a:r>
              <a:rPr lang="en-US" dirty="0"/>
              <a:t> is our strongest statement to explain weather</a:t>
            </a:r>
            <a:br>
              <a:rPr lang="en-US" dirty="0"/>
            </a:br>
            <a:r>
              <a:rPr lang="en-US" dirty="0"/>
              <a:t/>
            </a:r>
            <a:br>
              <a:rPr lang="en-US" dirty="0"/>
            </a:br>
            <a:r>
              <a:rPr lang="en-US" dirty="0"/>
              <a:t>But then where does PV come from? </a:t>
            </a:r>
          </a:p>
        </p:txBody>
      </p:sp>
      <p:sp>
        <p:nvSpPr>
          <p:cNvPr id="3" name="Subtitle 2"/>
          <p:cNvSpPr>
            <a:spLocks noGrp="1"/>
          </p:cNvSpPr>
          <p:nvPr>
            <p:ph type="subTitle" idx="1"/>
          </p:nvPr>
        </p:nvSpPr>
        <p:spPr/>
        <p:txBody>
          <a:bodyPr>
            <a:normAutofit/>
          </a:bodyPr>
          <a:lstStyle/>
          <a:p>
            <a:r>
              <a:rPr lang="en-US"/>
              <a:t>ATM 405/561</a:t>
            </a:r>
            <a:endParaRPr lang="en-US" dirty="0"/>
          </a:p>
          <a:p>
            <a:r>
              <a:rPr lang="en-US" dirty="0"/>
              <a:t>Brian Mapes, Univ of Miami</a:t>
            </a:r>
          </a:p>
        </p:txBody>
      </p:sp>
    </p:spTree>
    <p:extLst>
      <p:ext uri="{BB962C8B-B14F-4D97-AF65-F5344CB8AC3E}">
        <p14:creationId xmlns:p14="http://schemas.microsoft.com/office/powerpoint/2010/main" val="1830117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B801D-2D15-FF4D-A6A5-B34D0101C9FB}"/>
              </a:ext>
            </a:extLst>
          </p:cNvPr>
          <p:cNvSpPr>
            <a:spLocks noGrp="1"/>
          </p:cNvSpPr>
          <p:nvPr>
            <p:ph type="title"/>
          </p:nvPr>
        </p:nvSpPr>
        <p:spPr/>
        <p:txBody>
          <a:bodyPr/>
          <a:lstStyle/>
          <a:p>
            <a:r>
              <a:rPr lang="en-US" dirty="0">
                <a:solidFill>
                  <a:srgbClr val="FF0000"/>
                </a:solidFill>
              </a:rPr>
              <a:t>Assignment part 1: global view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8150F964-6D0B-2049-928A-EE889D5DFC60}"/>
                  </a:ext>
                </a:extLst>
              </p:cNvPr>
              <p:cNvSpPr>
                <a:spLocks noGrp="1"/>
              </p:cNvSpPr>
              <p:nvPr>
                <p:ph idx="1"/>
              </p:nvPr>
            </p:nvSpPr>
            <p:spPr/>
            <p:txBody>
              <a:bodyPr>
                <a:normAutofit fontScale="77500" lnSpcReduction="20000"/>
              </a:bodyPr>
              <a:lstStyle/>
              <a:p>
                <a:r>
                  <a:rPr lang="en-US" dirty="0"/>
                  <a:t>Create slides with transect images showing individual terms of the zonal mean heat budget.</a:t>
                </a:r>
              </a:p>
              <a:p>
                <a:r>
                  <a:rPr lang="en-US" dirty="0"/>
                  <a:t>Use that imagery to </a:t>
                </a:r>
                <a:r>
                  <a:rPr lang="en-US" dirty="0">
                    <a:solidFill>
                      <a:srgbClr val="FF0000"/>
                    </a:solidFill>
                  </a:rPr>
                  <a:t>explain the nature of all the main features in your total diabatic heating </a:t>
                </a:r>
                <a:r>
                  <a:rPr lang="en-US" dirty="0"/>
                  <a:t>slide.</a:t>
                </a:r>
              </a:p>
              <a:p>
                <a:pPr lvl="1"/>
                <a:r>
                  <a:rPr lang="en-US" dirty="0"/>
                  <a:t>for instance, slides might have the total heating image repeated in one corner, and individual terms one per slide.</a:t>
                </a:r>
              </a:p>
              <a:p>
                <a:pPr lvl="1"/>
                <a:r>
                  <a:rPr lang="en-US" dirty="0"/>
                  <a:t>Write enough narrative words that a reader can see the sense of your work and </a:t>
                </a:r>
              </a:p>
              <a:p>
                <a:pPr lvl="1"/>
                <a:endParaRPr lang="en-US" dirty="0"/>
              </a:p>
              <a:p>
                <a:r>
                  <a:rPr lang="en-US" dirty="0"/>
                  <a:t>These equations relate all the terms displayed there: </a:t>
                </a:r>
              </a:p>
              <a:p>
                <a:pPr marL="457200" lvl="1"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oMath>
                </a14:m>
                <a:r>
                  <a:rPr lang="en-US" dirty="0"/>
                  <a:t> = </a:t>
                </a:r>
                <a:r>
                  <a:rPr lang="en-US" dirty="0">
                    <a:solidFill>
                      <a:srgbClr val="FF0000"/>
                    </a:solidFill>
                  </a:rPr>
                  <a:t>dynamical + diabatic + analysis</a:t>
                </a:r>
              </a:p>
              <a:p>
                <a:pPr marL="457200" lvl="1" indent="0">
                  <a:buNone/>
                </a:pPr>
                <a:r>
                  <a:rPr lang="en-US" dirty="0"/>
                  <a:t>diabatic = </a:t>
                </a:r>
                <a:r>
                  <a:rPr lang="en-US" dirty="0">
                    <a:solidFill>
                      <a:srgbClr val="FF0000"/>
                    </a:solidFill>
                  </a:rPr>
                  <a:t>moist + radiative + turbulence</a:t>
                </a:r>
              </a:p>
              <a:p>
                <a:pPr marL="457200" lvl="1" indent="0">
                  <a:buNone/>
                </a:pPr>
                <a:r>
                  <a:rPr lang="en-US" dirty="0"/>
                  <a:t>radiative = </a:t>
                </a:r>
                <a:r>
                  <a:rPr lang="en-US" dirty="0">
                    <a:solidFill>
                      <a:srgbClr val="FF0000"/>
                    </a:solidFill>
                  </a:rPr>
                  <a:t>longwave + solar</a:t>
                </a:r>
              </a:p>
            </p:txBody>
          </p:sp>
        </mc:Choice>
        <mc:Fallback xmlns="">
          <p:sp>
            <p:nvSpPr>
              <p:cNvPr id="3" name="Content Placeholder 2">
                <a:extLst>
                  <a:ext uri="{FF2B5EF4-FFF2-40B4-BE49-F238E27FC236}">
                    <a16:creationId xmlns:a16="http://schemas.microsoft.com/office/drawing/2014/main" id="{8150F964-6D0B-2049-928A-EE889D5DFC60}"/>
                  </a:ext>
                </a:extLst>
              </p:cNvPr>
              <p:cNvSpPr>
                <a:spLocks noGrp="1" noRot="1" noChangeAspect="1" noMove="1" noResize="1" noEditPoints="1" noAdjustHandles="1" noChangeArrowheads="1" noChangeShapeType="1" noTextEdit="1"/>
              </p:cNvSpPr>
              <p:nvPr>
                <p:ph idx="1"/>
              </p:nvPr>
            </p:nvSpPr>
            <p:spPr>
              <a:blipFill>
                <a:blip r:embed="rId2"/>
                <a:stretch>
                  <a:fillRect l="-1235" t="-2521" r="-1698"/>
                </a:stretch>
              </a:blipFill>
            </p:spPr>
            <p:txBody>
              <a:bodyPr/>
              <a:lstStyle/>
              <a:p>
                <a:r>
                  <a:rPr lang="en-US">
                    <a:noFill/>
                  </a:rPr>
                  <a:t> </a:t>
                </a:r>
              </a:p>
            </p:txBody>
          </p:sp>
        </mc:Fallback>
      </mc:AlternateContent>
    </p:spTree>
    <p:extLst>
      <p:ext uri="{BB962C8B-B14F-4D97-AF65-F5344CB8AC3E}">
        <p14:creationId xmlns:p14="http://schemas.microsoft.com/office/powerpoint/2010/main" val="3824602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B801D-2D15-FF4D-A6A5-B34D0101C9FB}"/>
              </a:ext>
            </a:extLst>
          </p:cNvPr>
          <p:cNvSpPr>
            <a:spLocks noGrp="1"/>
          </p:cNvSpPr>
          <p:nvPr>
            <p:ph type="title"/>
          </p:nvPr>
        </p:nvSpPr>
        <p:spPr>
          <a:xfrm>
            <a:off x="457200" y="-18143"/>
            <a:ext cx="8229600" cy="1143000"/>
          </a:xfrm>
        </p:spPr>
        <p:txBody>
          <a:bodyPr/>
          <a:lstStyle/>
          <a:p>
            <a:r>
              <a:rPr lang="en-US" dirty="0">
                <a:solidFill>
                  <a:srgbClr val="FF0000"/>
                </a:solidFill>
              </a:rPr>
              <a:t>Assignment part 1: global view </a:t>
            </a:r>
            <a:endParaRPr lang="en-US" dirty="0"/>
          </a:p>
        </p:txBody>
      </p:sp>
      <p:sp>
        <p:nvSpPr>
          <p:cNvPr id="3" name="Content Placeholder 2">
            <a:extLst>
              <a:ext uri="{FF2B5EF4-FFF2-40B4-BE49-F238E27FC236}">
                <a16:creationId xmlns="" xmlns:mc="http://schemas.openxmlformats.org/markup-compatibility/2006" xmlns:a14="http://schemas.microsoft.com/office/drawing/2010/main" xmlns:a16="http://schemas.microsoft.com/office/drawing/2014/main" id="{8150F964-6D0B-2049-928A-EE889D5DFC60}"/>
              </a:ext>
            </a:extLst>
          </p:cNvPr>
          <p:cNvSpPr>
            <a:spLocks noGrp="1"/>
          </p:cNvSpPr>
          <p:nvPr>
            <p:ph idx="1"/>
          </p:nvPr>
        </p:nvSpPr>
        <p:spPr>
          <a:xfrm>
            <a:off x="457200" y="914400"/>
            <a:ext cx="8229600" cy="4525963"/>
          </a:xfrm>
        </p:spPr>
        <p:txBody>
          <a:bodyPr>
            <a:normAutofit/>
          </a:bodyPr>
          <a:lstStyle/>
          <a:p>
            <a:pPr marL="457200" lvl="1" indent="0">
              <a:buNone/>
            </a:pPr>
            <a:r>
              <a:rPr lang="en-US" dirty="0" smtClean="0">
                <a:solidFill>
                  <a:srgbClr val="FF0000"/>
                </a:solidFill>
              </a:rPr>
              <a:t>moist </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8600"/>
            <a:ext cx="9144000" cy="3849221"/>
          </a:xfrm>
          <a:prstGeom prst="rect">
            <a:avLst/>
          </a:prstGeom>
        </p:spPr>
      </p:pic>
      <p:sp>
        <p:nvSpPr>
          <p:cNvPr id="5" name="TextBox 4"/>
          <p:cNvSpPr txBox="1"/>
          <p:nvPr/>
        </p:nvSpPr>
        <p:spPr>
          <a:xfrm>
            <a:off x="152400" y="5440363"/>
            <a:ext cx="8991600" cy="923330"/>
          </a:xfrm>
          <a:prstGeom prst="rect">
            <a:avLst/>
          </a:prstGeom>
          <a:noFill/>
        </p:spPr>
        <p:txBody>
          <a:bodyPr wrap="square" rtlCol="0">
            <a:spAutoFit/>
          </a:bodyPr>
          <a:lstStyle/>
          <a:p>
            <a:r>
              <a:rPr lang="en-US" dirty="0" smtClean="0"/>
              <a:t>With the moisture component of the diabatic heating, it is apparent that there are clear vertical maximums, where there are strong positive vertical lines are select locations. This accounts for those lines are in the overall diabatic heating.</a:t>
            </a:r>
            <a:endParaRPr lang="en-US" dirty="0"/>
          </a:p>
        </p:txBody>
      </p:sp>
      <p:cxnSp>
        <p:nvCxnSpPr>
          <p:cNvPr id="6" name="Straight Arrow Connector 5"/>
          <p:cNvCxnSpPr>
            <a:cxnSpLocks noChangeAspect="1"/>
          </p:cNvCxnSpPr>
          <p:nvPr/>
        </p:nvCxnSpPr>
        <p:spPr>
          <a:xfrm>
            <a:off x="2133600" y="5029200"/>
            <a:ext cx="32766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95400" y="4888468"/>
            <a:ext cx="1752600" cy="369332"/>
          </a:xfrm>
          <a:prstGeom prst="rect">
            <a:avLst/>
          </a:prstGeom>
          <a:noFill/>
        </p:spPr>
        <p:txBody>
          <a:bodyPr wrap="square" rtlCol="0">
            <a:spAutoFit/>
          </a:bodyPr>
          <a:lstStyle/>
          <a:p>
            <a:r>
              <a:rPr lang="en-US" smtClean="0"/>
              <a:t>North</a:t>
            </a:r>
            <a:endParaRPr lang="en-US" dirty="0"/>
          </a:p>
        </p:txBody>
      </p:sp>
    </p:spTree>
    <p:extLst>
      <p:ext uri="{BB962C8B-B14F-4D97-AF65-F5344CB8AC3E}">
        <p14:creationId xmlns:p14="http://schemas.microsoft.com/office/powerpoint/2010/main" val="20314734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B801D-2D15-FF4D-A6A5-B34D0101C9FB}"/>
              </a:ext>
            </a:extLst>
          </p:cNvPr>
          <p:cNvSpPr>
            <a:spLocks noGrp="1"/>
          </p:cNvSpPr>
          <p:nvPr>
            <p:ph type="title"/>
          </p:nvPr>
        </p:nvSpPr>
        <p:spPr>
          <a:xfrm>
            <a:off x="457200" y="-18143"/>
            <a:ext cx="8229600" cy="1143000"/>
          </a:xfrm>
        </p:spPr>
        <p:txBody>
          <a:bodyPr/>
          <a:lstStyle/>
          <a:p>
            <a:r>
              <a:rPr lang="en-US" dirty="0">
                <a:solidFill>
                  <a:srgbClr val="FF0000"/>
                </a:solidFill>
              </a:rPr>
              <a:t>Assignment part 1: global view </a:t>
            </a:r>
            <a:endParaRPr lang="en-US" dirty="0"/>
          </a:p>
        </p:txBody>
      </p:sp>
      <p:sp>
        <p:nvSpPr>
          <p:cNvPr id="3" name="Content Placeholder 2">
            <a:extLst>
              <a:ext uri="{FF2B5EF4-FFF2-40B4-BE49-F238E27FC236}">
                <a16:creationId xmlns="" xmlns:mc="http://schemas.openxmlformats.org/markup-compatibility/2006" xmlns:a14="http://schemas.microsoft.com/office/drawing/2010/main" xmlns:a16="http://schemas.microsoft.com/office/drawing/2014/main" id="{8150F964-6D0B-2049-928A-EE889D5DFC60}"/>
              </a:ext>
            </a:extLst>
          </p:cNvPr>
          <p:cNvSpPr>
            <a:spLocks noGrp="1"/>
          </p:cNvSpPr>
          <p:nvPr>
            <p:ph idx="1"/>
          </p:nvPr>
        </p:nvSpPr>
        <p:spPr>
          <a:xfrm>
            <a:off x="457200" y="914400"/>
            <a:ext cx="8229600" cy="4525963"/>
          </a:xfrm>
        </p:spPr>
        <p:txBody>
          <a:bodyPr>
            <a:normAutofit/>
          </a:bodyPr>
          <a:lstStyle/>
          <a:p>
            <a:pPr marL="457200" lvl="1" indent="0">
              <a:buNone/>
            </a:pPr>
            <a:r>
              <a:rPr lang="en-US" dirty="0" smtClean="0">
                <a:solidFill>
                  <a:srgbClr val="FF0000"/>
                </a:solidFill>
              </a:rPr>
              <a:t>radiative</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3700"/>
            <a:ext cx="9144000" cy="3505902"/>
          </a:xfrm>
          <a:prstGeom prst="rect">
            <a:avLst/>
          </a:prstGeom>
        </p:spPr>
      </p:pic>
      <p:cxnSp>
        <p:nvCxnSpPr>
          <p:cNvPr id="5" name="Straight Arrow Connector 4"/>
          <p:cNvCxnSpPr>
            <a:cxnSpLocks noChangeAspect="1"/>
          </p:cNvCxnSpPr>
          <p:nvPr/>
        </p:nvCxnSpPr>
        <p:spPr>
          <a:xfrm>
            <a:off x="2133600" y="4865132"/>
            <a:ext cx="32766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95400" y="4724400"/>
            <a:ext cx="1752600" cy="369332"/>
          </a:xfrm>
          <a:prstGeom prst="rect">
            <a:avLst/>
          </a:prstGeom>
          <a:noFill/>
        </p:spPr>
        <p:txBody>
          <a:bodyPr wrap="square" rtlCol="0">
            <a:spAutoFit/>
          </a:bodyPr>
          <a:lstStyle/>
          <a:p>
            <a:r>
              <a:rPr lang="en-US" smtClean="0"/>
              <a:t>North</a:t>
            </a:r>
            <a:endParaRPr lang="en-US" dirty="0"/>
          </a:p>
        </p:txBody>
      </p:sp>
      <p:sp>
        <p:nvSpPr>
          <p:cNvPr id="7" name="TextBox 6"/>
          <p:cNvSpPr txBox="1"/>
          <p:nvPr/>
        </p:nvSpPr>
        <p:spPr>
          <a:xfrm>
            <a:off x="152400" y="5334000"/>
            <a:ext cx="8991600" cy="1477328"/>
          </a:xfrm>
          <a:prstGeom prst="rect">
            <a:avLst/>
          </a:prstGeom>
          <a:noFill/>
        </p:spPr>
        <p:txBody>
          <a:bodyPr wrap="square" rtlCol="0">
            <a:spAutoFit/>
          </a:bodyPr>
          <a:lstStyle/>
          <a:p>
            <a:r>
              <a:rPr lang="en-US" dirty="0" smtClean="0"/>
              <a:t>With the radiative component of the diabatic heating, it is apparent that there is only negative, which exists fairly evenly spread throughout the transect. This accounts for the overall negative component of heating in the atmosphere with diabatic heating. When combining this and moisture, it accounts for everything in the upper air (mostly negative with strong positive vertical lines).</a:t>
            </a:r>
            <a:endParaRPr lang="en-US" dirty="0"/>
          </a:p>
        </p:txBody>
      </p:sp>
    </p:spTree>
    <p:extLst>
      <p:ext uri="{BB962C8B-B14F-4D97-AF65-F5344CB8AC3E}">
        <p14:creationId xmlns:p14="http://schemas.microsoft.com/office/powerpoint/2010/main" val="440574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B801D-2D15-FF4D-A6A5-B34D0101C9FB}"/>
              </a:ext>
            </a:extLst>
          </p:cNvPr>
          <p:cNvSpPr>
            <a:spLocks noGrp="1"/>
          </p:cNvSpPr>
          <p:nvPr>
            <p:ph type="title"/>
          </p:nvPr>
        </p:nvSpPr>
        <p:spPr>
          <a:xfrm>
            <a:off x="457200" y="-18143"/>
            <a:ext cx="8229600" cy="1143000"/>
          </a:xfrm>
        </p:spPr>
        <p:txBody>
          <a:bodyPr/>
          <a:lstStyle/>
          <a:p>
            <a:r>
              <a:rPr lang="en-US" dirty="0">
                <a:solidFill>
                  <a:srgbClr val="FF0000"/>
                </a:solidFill>
              </a:rPr>
              <a:t>Assignment part 1: global view </a:t>
            </a:r>
            <a:endParaRPr lang="en-US" dirty="0"/>
          </a:p>
        </p:txBody>
      </p:sp>
      <p:sp>
        <p:nvSpPr>
          <p:cNvPr id="3" name="Content Placeholder 2">
            <a:extLst>
              <a:ext uri="{FF2B5EF4-FFF2-40B4-BE49-F238E27FC236}">
                <a16:creationId xmlns="" xmlns:mc="http://schemas.openxmlformats.org/markup-compatibility/2006" xmlns:a14="http://schemas.microsoft.com/office/drawing/2010/main" xmlns:a16="http://schemas.microsoft.com/office/drawing/2014/main" id="{8150F964-6D0B-2049-928A-EE889D5DFC60}"/>
              </a:ext>
            </a:extLst>
          </p:cNvPr>
          <p:cNvSpPr>
            <a:spLocks noGrp="1"/>
          </p:cNvSpPr>
          <p:nvPr>
            <p:ph idx="1"/>
          </p:nvPr>
        </p:nvSpPr>
        <p:spPr>
          <a:xfrm>
            <a:off x="457200" y="914400"/>
            <a:ext cx="8229600" cy="4525963"/>
          </a:xfrm>
        </p:spPr>
        <p:txBody>
          <a:bodyPr>
            <a:normAutofit/>
          </a:bodyPr>
          <a:lstStyle/>
          <a:p>
            <a:pPr marL="457200" lvl="1" indent="0">
              <a:buNone/>
            </a:pPr>
            <a:r>
              <a:rPr lang="en-US" dirty="0" smtClean="0">
                <a:solidFill>
                  <a:srgbClr val="FF0000"/>
                </a:solidFill>
              </a:rPr>
              <a:t>turbulence</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3700"/>
            <a:ext cx="9144000" cy="3524782"/>
          </a:xfrm>
          <a:prstGeom prst="rect">
            <a:avLst/>
          </a:prstGeom>
        </p:spPr>
      </p:pic>
      <p:cxnSp>
        <p:nvCxnSpPr>
          <p:cNvPr id="5" name="Straight Arrow Connector 4"/>
          <p:cNvCxnSpPr>
            <a:cxnSpLocks noChangeAspect="1"/>
          </p:cNvCxnSpPr>
          <p:nvPr/>
        </p:nvCxnSpPr>
        <p:spPr>
          <a:xfrm>
            <a:off x="2133600" y="4941332"/>
            <a:ext cx="32766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95400" y="4800600"/>
            <a:ext cx="1752600" cy="369332"/>
          </a:xfrm>
          <a:prstGeom prst="rect">
            <a:avLst/>
          </a:prstGeom>
          <a:noFill/>
        </p:spPr>
        <p:txBody>
          <a:bodyPr wrap="square" rtlCol="0">
            <a:spAutoFit/>
          </a:bodyPr>
          <a:lstStyle/>
          <a:p>
            <a:r>
              <a:rPr lang="en-US" smtClean="0"/>
              <a:t>North</a:t>
            </a:r>
            <a:endParaRPr lang="en-US" dirty="0"/>
          </a:p>
        </p:txBody>
      </p:sp>
      <p:sp>
        <p:nvSpPr>
          <p:cNvPr id="7" name="TextBox 6"/>
          <p:cNvSpPr txBox="1"/>
          <p:nvPr/>
        </p:nvSpPr>
        <p:spPr>
          <a:xfrm>
            <a:off x="152400" y="5334000"/>
            <a:ext cx="8991600" cy="1477328"/>
          </a:xfrm>
          <a:prstGeom prst="rect">
            <a:avLst/>
          </a:prstGeom>
          <a:noFill/>
        </p:spPr>
        <p:txBody>
          <a:bodyPr wrap="square" rtlCol="0">
            <a:spAutoFit/>
          </a:bodyPr>
          <a:lstStyle/>
          <a:p>
            <a:r>
              <a:rPr lang="en-US" dirty="0" smtClean="0"/>
              <a:t>With the </a:t>
            </a:r>
            <a:r>
              <a:rPr lang="en-US" dirty="0" err="1"/>
              <a:t>t</a:t>
            </a:r>
            <a:r>
              <a:rPr lang="en-US" dirty="0" err="1" smtClean="0"/>
              <a:t>uburlence</a:t>
            </a:r>
            <a:r>
              <a:rPr lang="en-US" dirty="0" smtClean="0"/>
              <a:t> component of the diabatic heating, it is apparent that there is primarily strong positive along the surface. This accounts for the positive heating along surface in overall diabatic heating. When comparing the three total, it is clear on how they combine to make the overall image, with mostly negative in upper air (from radiative), strong vertical maximums (moisture), and on surface positives (turbulence). </a:t>
            </a:r>
            <a:endParaRPr lang="en-US" dirty="0"/>
          </a:p>
        </p:txBody>
      </p:sp>
    </p:spTree>
    <p:extLst>
      <p:ext uri="{BB962C8B-B14F-4D97-AF65-F5344CB8AC3E}">
        <p14:creationId xmlns:p14="http://schemas.microsoft.com/office/powerpoint/2010/main" val="215821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B801D-2D15-FF4D-A6A5-B34D0101C9FB}"/>
              </a:ext>
            </a:extLst>
          </p:cNvPr>
          <p:cNvSpPr>
            <a:spLocks noGrp="1"/>
          </p:cNvSpPr>
          <p:nvPr>
            <p:ph type="title"/>
          </p:nvPr>
        </p:nvSpPr>
        <p:spPr>
          <a:xfrm>
            <a:off x="457200" y="0"/>
            <a:ext cx="8229600" cy="1143000"/>
          </a:xfrm>
        </p:spPr>
        <p:txBody>
          <a:bodyPr/>
          <a:lstStyle/>
          <a:p>
            <a:r>
              <a:rPr lang="en-US" dirty="0">
                <a:solidFill>
                  <a:srgbClr val="FF0000"/>
                </a:solidFill>
              </a:rPr>
              <a:t>Assignment part 1: global view </a:t>
            </a:r>
            <a:endParaRPr lang="en-US" dirty="0"/>
          </a:p>
        </p:txBody>
      </p:sp>
      <p:sp>
        <p:nvSpPr>
          <p:cNvPr id="3" name="Content Placeholder 2">
            <a:extLst>
              <a:ext uri="{FF2B5EF4-FFF2-40B4-BE49-F238E27FC236}">
                <a16:creationId xmlns="" xmlns:a16="http://schemas.microsoft.com/office/drawing/2014/main" id="{8150F964-6D0B-2049-928A-EE889D5DFC60}"/>
              </a:ext>
            </a:extLst>
          </p:cNvPr>
          <p:cNvSpPr>
            <a:spLocks noGrp="1"/>
          </p:cNvSpPr>
          <p:nvPr>
            <p:ph idx="1"/>
          </p:nvPr>
        </p:nvSpPr>
        <p:spPr>
          <a:xfrm>
            <a:off x="457200" y="884237"/>
            <a:ext cx="8229600" cy="4525963"/>
          </a:xfrm>
        </p:spPr>
        <p:txBody>
          <a:bodyPr>
            <a:normAutofit/>
          </a:bodyPr>
          <a:lstStyle/>
          <a:p>
            <a:r>
              <a:rPr lang="en-US" dirty="0" smtClean="0"/>
              <a:t>Radiation and clouds</a:t>
            </a:r>
            <a:r>
              <a:rPr lang="en-US" dirty="0"/>
              <a:t>: </a:t>
            </a:r>
          </a:p>
          <a:p>
            <a:pPr lvl="1"/>
            <a:r>
              <a:rPr lang="en-US" dirty="0"/>
              <a:t>Toggle the cloud fraction display with the radiative heating rate displays. Can you see any features that clearly indicate how clouds affect radiation? </a:t>
            </a:r>
          </a:p>
          <a:p>
            <a:pPr lvl="2"/>
            <a:r>
              <a:rPr lang="en-US" dirty="0"/>
              <a:t>clouds scatter solar photons, which are absorbed by vapor, especially at low levels. </a:t>
            </a:r>
          </a:p>
          <a:p>
            <a:pPr lvl="2"/>
            <a:r>
              <a:rPr lang="en-US" dirty="0"/>
              <a:t>clouds cool by emitting longwave from their tops</a:t>
            </a:r>
          </a:p>
          <a:p>
            <a:pPr lvl="2"/>
            <a:r>
              <a:rPr lang="en-US" dirty="0"/>
              <a:t>clouds absorb upwelling longwave from the surface at their bases (hard to see in the zonal mean, clearer in individual cross sections in Part 2)</a:t>
            </a:r>
          </a:p>
        </p:txBody>
      </p:sp>
      <p:sp>
        <p:nvSpPr>
          <p:cNvPr id="4" name="TextBox 3"/>
          <p:cNvSpPr txBox="1"/>
          <p:nvPr/>
        </p:nvSpPr>
        <p:spPr>
          <a:xfrm>
            <a:off x="457200" y="5715000"/>
            <a:ext cx="9067800" cy="400110"/>
          </a:xfrm>
          <a:prstGeom prst="rect">
            <a:avLst/>
          </a:prstGeom>
          <a:noFill/>
        </p:spPr>
        <p:txBody>
          <a:bodyPr wrap="square" rtlCol="0">
            <a:spAutoFit/>
          </a:bodyPr>
          <a:lstStyle/>
          <a:p>
            <a:r>
              <a:rPr lang="en-US" sz="2000" dirty="0" smtClean="0"/>
              <a:t>Yes, it is very clear</a:t>
            </a:r>
            <a:endParaRPr lang="en-US" sz="2000" dirty="0"/>
          </a:p>
        </p:txBody>
      </p:sp>
    </p:spTree>
    <p:extLst>
      <p:ext uri="{BB962C8B-B14F-4D97-AF65-F5344CB8AC3E}">
        <p14:creationId xmlns:p14="http://schemas.microsoft.com/office/powerpoint/2010/main" val="4080719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4F70AF-4250-514D-AE16-0AEE828D41E3}"/>
              </a:ext>
            </a:extLst>
          </p:cNvPr>
          <p:cNvSpPr>
            <a:spLocks noGrp="1"/>
          </p:cNvSpPr>
          <p:nvPr>
            <p:ph type="title"/>
          </p:nvPr>
        </p:nvSpPr>
        <p:spPr>
          <a:xfrm>
            <a:off x="457200" y="-152400"/>
            <a:ext cx="8229600" cy="718457"/>
          </a:xfrm>
        </p:spPr>
        <p:txBody>
          <a:bodyPr>
            <a:normAutofit/>
          </a:bodyPr>
          <a:lstStyle/>
          <a:p>
            <a:r>
              <a:rPr lang="en-US" sz="3600" dirty="0">
                <a:solidFill>
                  <a:srgbClr val="FF0000"/>
                </a:solidFill>
              </a:rPr>
              <a:t>Assignment part 1: global view </a:t>
            </a:r>
            <a:endParaRPr lang="en-US" sz="3600" dirty="0"/>
          </a:p>
        </p:txBody>
      </p:sp>
      <p:sp>
        <p:nvSpPr>
          <p:cNvPr id="3" name="Content Placeholder 2">
            <a:extLst>
              <a:ext uri="{FF2B5EF4-FFF2-40B4-BE49-F238E27FC236}">
                <a16:creationId xmlns="" xmlns:a16="http://schemas.microsoft.com/office/drawing/2014/main" id="{688D766A-D84B-7542-8C70-D0CA718A48E0}"/>
              </a:ext>
            </a:extLst>
          </p:cNvPr>
          <p:cNvSpPr>
            <a:spLocks noGrp="1"/>
          </p:cNvSpPr>
          <p:nvPr>
            <p:ph idx="1"/>
          </p:nvPr>
        </p:nvSpPr>
        <p:spPr>
          <a:xfrm>
            <a:off x="435429" y="381000"/>
            <a:ext cx="8229600" cy="685799"/>
          </a:xfrm>
        </p:spPr>
        <p:txBody>
          <a:bodyPr>
            <a:normAutofit fontScale="92500"/>
          </a:bodyPr>
          <a:lstStyle/>
          <a:p>
            <a:r>
              <a:rPr lang="en-US" sz="2000" dirty="0"/>
              <a:t>From your total diabatic heating, </a:t>
            </a:r>
            <a:r>
              <a:rPr lang="en-US" sz="2000" dirty="0">
                <a:solidFill>
                  <a:srgbClr val="FF0000"/>
                </a:solidFill>
              </a:rPr>
              <a:t>indicate areas  where PV tendency is positive and negative</a:t>
            </a:r>
            <a:r>
              <a:rPr lang="en-US" sz="2000" dirty="0"/>
              <a:t>. Also label these areas as </a:t>
            </a:r>
            <a:r>
              <a:rPr lang="en-US" sz="2000" dirty="0">
                <a:solidFill>
                  <a:srgbClr val="FF0000"/>
                </a:solidFill>
              </a:rPr>
              <a:t>cyclonic or anticyclonic</a:t>
            </a:r>
            <a:r>
              <a:rPr lang="en-US" sz="2000" dirty="0"/>
              <a:t> tendencies</a:t>
            </a:r>
            <a:r>
              <a:rPr lang="en-US" sz="2000" dirty="0" smtClean="0"/>
              <a:t>.</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9" y="1058505"/>
            <a:ext cx="8686800" cy="4046895"/>
          </a:xfrm>
          <a:prstGeom prst="rect">
            <a:avLst/>
          </a:prstGeom>
        </p:spPr>
      </p:pic>
      <p:sp>
        <p:nvSpPr>
          <p:cNvPr id="5" name="TextBox 4"/>
          <p:cNvSpPr txBox="1"/>
          <p:nvPr/>
        </p:nvSpPr>
        <p:spPr>
          <a:xfrm>
            <a:off x="-21771" y="5181600"/>
            <a:ext cx="9165771" cy="1754326"/>
          </a:xfrm>
          <a:prstGeom prst="rect">
            <a:avLst/>
          </a:prstGeom>
          <a:noFill/>
        </p:spPr>
        <p:txBody>
          <a:bodyPr wrap="square" rtlCol="0">
            <a:spAutoFit/>
          </a:bodyPr>
          <a:lstStyle/>
          <a:p>
            <a:r>
              <a:rPr lang="en-US" dirty="0" smtClean="0"/>
              <a:t>“PV </a:t>
            </a:r>
            <a:r>
              <a:rPr lang="en-US" dirty="0"/>
              <a:t>tendency is positive where heating rate increases with </a:t>
            </a:r>
            <a:r>
              <a:rPr lang="en-US" dirty="0" smtClean="0"/>
              <a:t>height.” This tells us that where there are changes in heating with height, there will be vorticity. The changes in heating are strongest at the poles, and minimal at the equator. This implies that there should be positive PV tendency near the poles. Where PV is positive, that is known as cyclonic flow. Where PV is negative, that is anticyclonic. There are areas of “noise” where we see negative PV tendency, which implied anticyclonic tendencies.</a:t>
            </a:r>
            <a:endParaRPr lang="en-US" dirty="0"/>
          </a:p>
        </p:txBody>
      </p:sp>
    </p:spTree>
    <p:extLst>
      <p:ext uri="{BB962C8B-B14F-4D97-AF65-F5344CB8AC3E}">
        <p14:creationId xmlns:p14="http://schemas.microsoft.com/office/powerpoint/2010/main" val="4899702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4F70AF-4250-514D-AE16-0AEE828D41E3}"/>
              </a:ext>
            </a:extLst>
          </p:cNvPr>
          <p:cNvSpPr>
            <a:spLocks noGrp="1"/>
          </p:cNvSpPr>
          <p:nvPr>
            <p:ph type="title"/>
          </p:nvPr>
        </p:nvSpPr>
        <p:spPr>
          <a:xfrm>
            <a:off x="457200" y="-32657"/>
            <a:ext cx="8229600" cy="718457"/>
          </a:xfrm>
        </p:spPr>
        <p:txBody>
          <a:bodyPr>
            <a:normAutofit/>
          </a:bodyPr>
          <a:lstStyle/>
          <a:p>
            <a:r>
              <a:rPr lang="en-US" sz="3600" dirty="0">
                <a:solidFill>
                  <a:srgbClr val="FF0000"/>
                </a:solidFill>
              </a:rPr>
              <a:t>Assignment part 1: global view </a:t>
            </a:r>
            <a:endParaRPr lang="en-US" sz="3600" dirty="0"/>
          </a:p>
        </p:txBody>
      </p:sp>
      <p:sp>
        <p:nvSpPr>
          <p:cNvPr id="3" name="Content Placeholder 2">
            <a:extLst>
              <a:ext uri="{FF2B5EF4-FFF2-40B4-BE49-F238E27FC236}">
                <a16:creationId xmlns="" xmlns:a16="http://schemas.microsoft.com/office/drawing/2014/main" id="{688D766A-D84B-7542-8C70-D0CA718A48E0}"/>
              </a:ext>
            </a:extLst>
          </p:cNvPr>
          <p:cNvSpPr>
            <a:spLocks noGrp="1"/>
          </p:cNvSpPr>
          <p:nvPr>
            <p:ph idx="1"/>
          </p:nvPr>
        </p:nvSpPr>
        <p:spPr>
          <a:xfrm>
            <a:off x="428171" y="609600"/>
            <a:ext cx="8229600" cy="1066799"/>
          </a:xfrm>
        </p:spPr>
        <p:txBody>
          <a:bodyPr>
            <a:normAutofit fontScale="62500" lnSpcReduction="20000"/>
          </a:bodyPr>
          <a:lstStyle/>
          <a:p>
            <a:r>
              <a:rPr lang="en-US" dirty="0" smtClean="0"/>
              <a:t>Does </a:t>
            </a:r>
            <a:r>
              <a:rPr lang="en-US" dirty="0"/>
              <a:t>the zonal mean PV transect resemble areas where your PV </a:t>
            </a:r>
            <a:r>
              <a:rPr lang="en-US" i="1" dirty="0"/>
              <a:t>tendency</a:t>
            </a:r>
            <a:r>
              <a:rPr lang="en-US" dirty="0"/>
              <a:t> is strong? It’s not so simple: PV has a long lifetime in the stratosphere, so a large source is not required to explain a large value.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2400"/>
            <a:ext cx="9144000" cy="4010526"/>
          </a:xfrm>
          <a:prstGeom prst="rect">
            <a:avLst/>
          </a:prstGeom>
        </p:spPr>
      </p:pic>
      <p:sp>
        <p:nvSpPr>
          <p:cNvPr id="5" name="TextBox 4"/>
          <p:cNvSpPr txBox="1"/>
          <p:nvPr/>
        </p:nvSpPr>
        <p:spPr>
          <a:xfrm>
            <a:off x="10886" y="5461955"/>
            <a:ext cx="9133114" cy="923330"/>
          </a:xfrm>
          <a:prstGeom prst="rect">
            <a:avLst/>
          </a:prstGeom>
          <a:noFill/>
        </p:spPr>
        <p:txBody>
          <a:bodyPr wrap="square" rtlCol="0">
            <a:spAutoFit/>
          </a:bodyPr>
          <a:lstStyle/>
          <a:p>
            <a:r>
              <a:rPr lang="en-US" dirty="0" smtClean="0"/>
              <a:t>Somewhat, the zonal mean PV transect matches where it PV tendency is in the Northern hemisphere. In the southern hemisphere, there in negative PV, which means that planetary vorticity dominates the flow, since that should show the opposites around the equator. </a:t>
            </a:r>
            <a:endParaRPr lang="en-US" dirty="0"/>
          </a:p>
        </p:txBody>
      </p:sp>
    </p:spTree>
    <p:extLst>
      <p:ext uri="{BB962C8B-B14F-4D97-AF65-F5344CB8AC3E}">
        <p14:creationId xmlns:p14="http://schemas.microsoft.com/office/powerpoint/2010/main" val="7778835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4F70AF-4250-514D-AE16-0AEE828D41E3}"/>
              </a:ext>
            </a:extLst>
          </p:cNvPr>
          <p:cNvSpPr>
            <a:spLocks noGrp="1"/>
          </p:cNvSpPr>
          <p:nvPr>
            <p:ph type="title"/>
          </p:nvPr>
        </p:nvSpPr>
        <p:spPr>
          <a:xfrm>
            <a:off x="457200" y="-32657"/>
            <a:ext cx="8229600" cy="718457"/>
          </a:xfrm>
        </p:spPr>
        <p:txBody>
          <a:bodyPr>
            <a:normAutofit fontScale="90000"/>
          </a:bodyPr>
          <a:lstStyle/>
          <a:p>
            <a:r>
              <a:rPr lang="en-US" dirty="0">
                <a:solidFill>
                  <a:srgbClr val="FF0000"/>
                </a:solidFill>
              </a:rPr>
              <a:t>Assignment part 1: global view </a:t>
            </a:r>
            <a:endParaRPr lang="en-US" dirty="0"/>
          </a:p>
        </p:txBody>
      </p:sp>
      <p:sp>
        <p:nvSpPr>
          <p:cNvPr id="3" name="Content Placeholder 2">
            <a:extLst>
              <a:ext uri="{FF2B5EF4-FFF2-40B4-BE49-F238E27FC236}">
                <a16:creationId xmlns="" xmlns:a16="http://schemas.microsoft.com/office/drawing/2014/main" id="{688D766A-D84B-7542-8C70-D0CA718A48E0}"/>
              </a:ext>
            </a:extLst>
          </p:cNvPr>
          <p:cNvSpPr>
            <a:spLocks noGrp="1"/>
          </p:cNvSpPr>
          <p:nvPr>
            <p:ph idx="1"/>
          </p:nvPr>
        </p:nvSpPr>
        <p:spPr>
          <a:xfrm>
            <a:off x="428171" y="685801"/>
            <a:ext cx="8229600" cy="533399"/>
          </a:xfrm>
        </p:spPr>
        <p:txBody>
          <a:bodyPr>
            <a:normAutofit fontScale="55000" lnSpcReduction="20000"/>
          </a:bodyPr>
          <a:lstStyle/>
          <a:p>
            <a:r>
              <a:rPr lang="en-US" dirty="0" smtClean="0"/>
              <a:t>How </a:t>
            </a:r>
            <a:r>
              <a:rPr lang="en-US" dirty="0"/>
              <a:t>does this zonal-mean PV show the imprint of both its vorticity factor and its static stability factor? </a:t>
            </a:r>
            <a:r>
              <a:rPr lang="en-US" dirty="0">
                <a:solidFill>
                  <a:srgbClr val="FF0000"/>
                </a:solidFill>
              </a:rPr>
              <a:t>Label an image to explain your answer.</a:t>
            </a:r>
            <a:r>
              <a:rPr lang="en-US" dirty="0"/>
              <a:t>  </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2400"/>
            <a:ext cx="9144000" cy="4010526"/>
          </a:xfrm>
          <a:prstGeom prst="rect">
            <a:avLst/>
          </a:prstGeom>
        </p:spPr>
      </p:pic>
      <p:sp>
        <p:nvSpPr>
          <p:cNvPr id="5" name="TextBox 4"/>
          <p:cNvSpPr txBox="1"/>
          <p:nvPr/>
        </p:nvSpPr>
        <p:spPr>
          <a:xfrm>
            <a:off x="0" y="5486400"/>
            <a:ext cx="9144000" cy="1200329"/>
          </a:xfrm>
          <a:prstGeom prst="rect">
            <a:avLst/>
          </a:prstGeom>
          <a:noFill/>
        </p:spPr>
        <p:txBody>
          <a:bodyPr wrap="square" rtlCol="0">
            <a:spAutoFit/>
          </a:bodyPr>
          <a:lstStyle/>
          <a:p>
            <a:r>
              <a:rPr lang="en-US" dirty="0" smtClean="0"/>
              <a:t>The zonal-mean PV eliminates much of the noise so that it is almost completely planetary vorticity that dominates, not the local PV tendencies due to heating. The static stability part shows that there is a maximum </a:t>
            </a:r>
            <a:r>
              <a:rPr lang="en-US" dirty="0" err="1" smtClean="0"/>
              <a:t>nearish</a:t>
            </a:r>
            <a:r>
              <a:rPr lang="en-US" dirty="0" smtClean="0"/>
              <a:t> the Earth, but if zoomed out, then PV would decrease with height. </a:t>
            </a:r>
            <a:endParaRPr lang="en-US" dirty="0"/>
          </a:p>
        </p:txBody>
      </p:sp>
    </p:spTree>
    <p:extLst>
      <p:ext uri="{BB962C8B-B14F-4D97-AF65-F5344CB8AC3E}">
        <p14:creationId xmlns:p14="http://schemas.microsoft.com/office/powerpoint/2010/main" val="1732780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C0130E-39D1-8E41-9BAB-F97075898F16}"/>
              </a:ext>
            </a:extLst>
          </p:cNvPr>
          <p:cNvSpPr>
            <a:spLocks noGrp="1"/>
          </p:cNvSpPr>
          <p:nvPr>
            <p:ph type="title"/>
          </p:nvPr>
        </p:nvSpPr>
        <p:spPr/>
        <p:txBody>
          <a:bodyPr/>
          <a:lstStyle/>
          <a:p>
            <a:r>
              <a:rPr lang="en-US" dirty="0">
                <a:solidFill>
                  <a:srgbClr val="FF0000"/>
                </a:solidFill>
              </a:rPr>
              <a:t>Assignment part 2: Local sections</a:t>
            </a:r>
            <a:endParaRPr lang="en-US" dirty="0"/>
          </a:p>
        </p:txBody>
      </p:sp>
      <p:sp>
        <p:nvSpPr>
          <p:cNvPr id="3" name="Content Placeholder 2">
            <a:extLst>
              <a:ext uri="{FF2B5EF4-FFF2-40B4-BE49-F238E27FC236}">
                <a16:creationId xmlns="" xmlns:a16="http://schemas.microsoft.com/office/drawing/2014/main" id="{E3B2D435-B54C-9A42-A505-E5641C6DCD54}"/>
              </a:ext>
            </a:extLst>
          </p:cNvPr>
          <p:cNvSpPr>
            <a:spLocks noGrp="1"/>
          </p:cNvSpPr>
          <p:nvPr>
            <p:ph idx="1"/>
          </p:nvPr>
        </p:nvSpPr>
        <p:spPr/>
        <p:txBody>
          <a:bodyPr>
            <a:normAutofit/>
          </a:bodyPr>
          <a:lstStyle/>
          <a:p>
            <a:r>
              <a:rPr lang="en-US" dirty="0"/>
              <a:t>Now explore the </a:t>
            </a:r>
            <a:r>
              <a:rPr lang="en-US" i="1" dirty="0"/>
              <a:t>cross section displays in the Map View window. </a:t>
            </a:r>
          </a:p>
          <a:p>
            <a:r>
              <a:rPr lang="en-US" dirty="0"/>
              <a:t>You can drag the cross section around to storms or other features. Drag them to north-south positions that slice through tropical and higher latitude weather features that interest you (perhaps guided by other displays). </a:t>
            </a:r>
          </a:p>
        </p:txBody>
      </p:sp>
    </p:spTree>
    <p:extLst>
      <p:ext uri="{BB962C8B-B14F-4D97-AF65-F5344CB8AC3E}">
        <p14:creationId xmlns:p14="http://schemas.microsoft.com/office/powerpoint/2010/main" val="2513769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00177F8-12B3-FC4B-B9F8-66122CA72040}"/>
              </a:ext>
            </a:extLst>
          </p:cNvPr>
          <p:cNvSpPr>
            <a:spLocks noGrp="1"/>
          </p:cNvSpPr>
          <p:nvPr>
            <p:ph type="title"/>
          </p:nvPr>
        </p:nvSpPr>
        <p:spPr>
          <a:xfrm>
            <a:off x="457200" y="274638"/>
            <a:ext cx="4343400" cy="1143000"/>
          </a:xfrm>
        </p:spPr>
        <p:txBody>
          <a:bodyPr>
            <a:normAutofit fontScale="90000"/>
          </a:bodyPr>
          <a:lstStyle/>
          <a:p>
            <a:r>
              <a:rPr lang="en-US" dirty="0"/>
              <a:t>Legend explanation for cross sections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094CDC7A-C341-6B44-8BD6-F7EE181B0711}"/>
                  </a:ext>
                </a:extLst>
              </p:cNvPr>
              <p:cNvSpPr>
                <a:spLocks noGrp="1"/>
              </p:cNvSpPr>
              <p:nvPr>
                <p:ph idx="1"/>
              </p:nvPr>
            </p:nvSpPr>
            <p:spPr>
              <a:xfrm>
                <a:off x="0" y="1600200"/>
                <a:ext cx="5181600" cy="4525963"/>
              </a:xfrm>
            </p:spPr>
            <p:txBody>
              <a:bodyPr>
                <a:normAutofit fontScale="85000" lnSpcReduction="20000"/>
              </a:bodyPr>
              <a:lstStyle/>
              <a:p>
                <a:pPr marL="457200" lvl="1"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𝑇</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𝑡</m:t>
                    </m:r>
                  </m:oMath>
                </a14:m>
                <a:r>
                  <a:rPr lang="en-US" dirty="0"/>
                  <a:t> = </a:t>
                </a:r>
                <a:r>
                  <a:rPr lang="en-US" dirty="0" err="1"/>
                  <a:t>dtdt_</a:t>
                </a:r>
                <a:r>
                  <a:rPr lang="en-US" dirty="0" err="1">
                    <a:solidFill>
                      <a:srgbClr val="FF0000"/>
                    </a:solidFill>
                  </a:rPr>
                  <a:t>tot</a:t>
                </a:r>
                <a:r>
                  <a:rPr lang="en-US" dirty="0">
                    <a:solidFill>
                      <a:srgbClr val="FF0000"/>
                    </a:solidFill>
                  </a:rPr>
                  <a:t> </a:t>
                </a:r>
                <a:r>
                  <a:rPr lang="en-US" dirty="0"/>
                  <a:t>(physics) + </a:t>
                </a:r>
                <a:r>
                  <a:rPr lang="en-US" dirty="0" err="1"/>
                  <a:t>dtdt_</a:t>
                </a:r>
                <a:r>
                  <a:rPr lang="en-US" dirty="0" err="1">
                    <a:solidFill>
                      <a:srgbClr val="FF0000"/>
                    </a:solidFill>
                  </a:rPr>
                  <a:t>dyn</a:t>
                </a:r>
                <a:r>
                  <a:rPr lang="en-US" dirty="0"/>
                  <a:t> (advection) + </a:t>
                </a:r>
                <a:r>
                  <a:rPr lang="en-US" dirty="0" err="1"/>
                  <a:t>dtdy_</a:t>
                </a:r>
                <a:r>
                  <a:rPr lang="en-US" dirty="0" err="1">
                    <a:solidFill>
                      <a:srgbClr val="FF0000"/>
                    </a:solidFill>
                  </a:rPr>
                  <a:t>ana</a:t>
                </a:r>
                <a:endParaRPr lang="en-US" dirty="0">
                  <a:solidFill>
                    <a:srgbClr val="FF0000"/>
                  </a:solidFill>
                </a:endParaRPr>
              </a:p>
              <a:p>
                <a:pPr marL="457200" lvl="1" indent="0">
                  <a:buNone/>
                </a:pPr>
                <a:r>
                  <a:rPr lang="en-US" dirty="0"/>
                  <a:t> </a:t>
                </a:r>
              </a:p>
              <a:p>
                <a:pPr marL="457200" lvl="1" indent="0">
                  <a:buNone/>
                </a:pPr>
                <a:r>
                  <a:rPr lang="en-US" dirty="0"/>
                  <a:t>(</a:t>
                </a:r>
                <a:r>
                  <a:rPr lang="en-US" dirty="0" err="1">
                    <a:solidFill>
                      <a:srgbClr val="FF0000"/>
                    </a:solidFill>
                  </a:rPr>
                  <a:t>ana</a:t>
                </a:r>
                <a:r>
                  <a:rPr lang="en-US" dirty="0"/>
                  <a:t> is </a:t>
                </a:r>
                <a:r>
                  <a:rPr lang="en-US" i="1" dirty="0"/>
                  <a:t>analysis</a:t>
                </a:r>
                <a:r>
                  <a:rPr lang="en-US" dirty="0"/>
                  <a:t>; a ”missing” tendency needed to make the  tendencies add up to the observed evolution </a:t>
                </a:r>
                <a14:m>
                  <m:oMath xmlns:m="http://schemas.openxmlformats.org/officeDocument/2006/math">
                    <m:f>
                      <m:fPr>
                        <m:ctrlPr>
                          <a:rPr lang="en-US" i="1">
                            <a:latin typeface="Cambria Math"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𝑇</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den>
                    </m:f>
                    <m:r>
                      <a:rPr lang="en-US" b="0" i="0" smtClean="0">
                        <a:latin typeface="Cambria Math" panose="02040503050406030204" pitchFamily="18" charset="0"/>
                        <a:ea typeface="Cambria Math" panose="02040503050406030204" pitchFamily="18" charset="0"/>
                      </a:rPr>
                      <m:t>;</m:t>
                    </m:r>
                  </m:oMath>
                </a14:m>
                <a:r>
                  <a:rPr lang="en-US" dirty="0"/>
                  <a:t> indicative of the sum of all model errors)</a:t>
                </a:r>
              </a:p>
              <a:p>
                <a:pPr marL="457200" lvl="1" indent="0">
                  <a:buNone/>
                </a:pPr>
                <a:endParaRPr lang="en-US" dirty="0">
                  <a:solidFill>
                    <a:srgbClr val="FF0000"/>
                  </a:solidFill>
                </a:endParaRPr>
              </a:p>
              <a:p>
                <a:pPr marL="457200" lvl="1" indent="0">
                  <a:buNone/>
                </a:pPr>
                <a:r>
                  <a:rPr lang="en-US" dirty="0"/>
                  <a:t>diabatic </a:t>
                </a:r>
                <a:r>
                  <a:rPr lang="en-US" dirty="0">
                    <a:solidFill>
                      <a:srgbClr val="FF0000"/>
                    </a:solidFill>
                  </a:rPr>
                  <a:t>tot = moist (</a:t>
                </a:r>
                <a:r>
                  <a:rPr lang="en-US" dirty="0" err="1">
                    <a:solidFill>
                      <a:srgbClr val="FF0000"/>
                    </a:solidFill>
                  </a:rPr>
                  <a:t>mst</a:t>
                </a:r>
                <a:r>
                  <a:rPr lang="en-US" dirty="0">
                    <a:solidFill>
                      <a:srgbClr val="FF0000"/>
                    </a:solidFill>
                  </a:rPr>
                  <a:t>) + radiative (rad) + turbulence (</a:t>
                </a:r>
                <a:r>
                  <a:rPr lang="en-US" dirty="0" err="1">
                    <a:solidFill>
                      <a:srgbClr val="FF0000"/>
                    </a:solidFill>
                  </a:rPr>
                  <a:t>trb</a:t>
                </a:r>
                <a:r>
                  <a:rPr lang="en-US" dirty="0">
                    <a:solidFill>
                      <a:srgbClr val="FF0000"/>
                    </a:solidFill>
                  </a:rPr>
                  <a:t>)</a:t>
                </a:r>
              </a:p>
              <a:p>
                <a:pPr marL="457200" lvl="1" indent="0">
                  <a:buNone/>
                </a:pPr>
                <a:endParaRPr lang="en-US" dirty="0">
                  <a:solidFill>
                    <a:srgbClr val="FF0000"/>
                  </a:solidFill>
                </a:endParaRPr>
              </a:p>
              <a:p>
                <a:pPr marL="457200" lvl="1" indent="0">
                  <a:buNone/>
                </a:pPr>
                <a:r>
                  <a:rPr lang="en-US" dirty="0">
                    <a:solidFill>
                      <a:srgbClr val="FF0000"/>
                    </a:solidFill>
                  </a:rPr>
                  <a:t>rad = </a:t>
                </a:r>
                <a:r>
                  <a:rPr lang="en-US" dirty="0" err="1">
                    <a:solidFill>
                      <a:srgbClr val="FF0000"/>
                    </a:solidFill>
                  </a:rPr>
                  <a:t>lwr</a:t>
                </a:r>
                <a:r>
                  <a:rPr lang="en-US" dirty="0">
                    <a:solidFill>
                      <a:srgbClr val="FF0000"/>
                    </a:solidFill>
                  </a:rPr>
                  <a:t> + </a:t>
                </a:r>
                <a:r>
                  <a:rPr lang="en-US" dirty="0" err="1">
                    <a:solidFill>
                      <a:srgbClr val="FF0000"/>
                    </a:solidFill>
                  </a:rPr>
                  <a:t>swr</a:t>
                </a:r>
                <a:endParaRPr lang="en-US" dirty="0">
                  <a:solidFill>
                    <a:srgbClr val="FF0000"/>
                  </a:solidFill>
                </a:endParaRPr>
              </a:p>
              <a:p>
                <a:endParaRPr lang="en-US" dirty="0"/>
              </a:p>
            </p:txBody>
          </p:sp>
        </mc:Choice>
        <mc:Fallback xmlns="">
          <p:sp>
            <p:nvSpPr>
              <p:cNvPr id="3" name="Content Placeholder 2">
                <a:extLst>
                  <a:ext uri="{FF2B5EF4-FFF2-40B4-BE49-F238E27FC236}">
                    <a16:creationId xmlns:a16="http://schemas.microsoft.com/office/drawing/2014/main" id="{094CDC7A-C341-6B44-8BD6-F7EE181B0711}"/>
                  </a:ext>
                </a:extLst>
              </p:cNvPr>
              <p:cNvSpPr>
                <a:spLocks noGrp="1" noRot="1" noChangeAspect="1" noMove="1" noResize="1" noEditPoints="1" noAdjustHandles="1" noChangeArrowheads="1" noChangeShapeType="1" noTextEdit="1"/>
              </p:cNvSpPr>
              <p:nvPr>
                <p:ph idx="1"/>
              </p:nvPr>
            </p:nvSpPr>
            <p:spPr>
              <a:xfrm>
                <a:off x="0" y="1600200"/>
                <a:ext cx="5181600" cy="4525963"/>
              </a:xfrm>
              <a:blipFill>
                <a:blip r:embed="rId2"/>
                <a:stretch>
                  <a:fillRect t="-2241" r="-1716" b="-1961"/>
                </a:stretch>
              </a:blipFill>
            </p:spPr>
            <p:txBody>
              <a:bodyPr/>
              <a:lstStyle/>
              <a:p>
                <a:r>
                  <a:rPr lang="en-US">
                    <a:noFill/>
                  </a:rPr>
                  <a:t> </a:t>
                </a:r>
              </a:p>
            </p:txBody>
          </p:sp>
        </mc:Fallback>
      </mc:AlternateContent>
      <p:pic>
        <p:nvPicPr>
          <p:cNvPr id="4" name="Picture 3">
            <a:extLst>
              <a:ext uri="{FF2B5EF4-FFF2-40B4-BE49-F238E27FC236}">
                <a16:creationId xmlns="" xmlns:a16="http://schemas.microsoft.com/office/drawing/2014/main" id="{00657B62-8966-E941-9C71-6C1353E11907}"/>
              </a:ext>
            </a:extLst>
          </p:cNvPr>
          <p:cNvPicPr>
            <a:picLocks noChangeAspect="1"/>
          </p:cNvPicPr>
          <p:nvPr/>
        </p:nvPicPr>
        <p:blipFill rotWithShape="1">
          <a:blip r:embed="rId3"/>
          <a:srcRect r="33892"/>
          <a:stretch/>
        </p:blipFill>
        <p:spPr>
          <a:xfrm>
            <a:off x="6324600" y="15847"/>
            <a:ext cx="2819400" cy="6842153"/>
          </a:xfrm>
          <a:prstGeom prst="rect">
            <a:avLst/>
          </a:prstGeom>
        </p:spPr>
      </p:pic>
      <p:sp>
        <p:nvSpPr>
          <p:cNvPr id="5" name="TextBox 4">
            <a:extLst>
              <a:ext uri="{FF2B5EF4-FFF2-40B4-BE49-F238E27FC236}">
                <a16:creationId xmlns="" xmlns:a16="http://schemas.microsoft.com/office/drawing/2014/main" id="{4DDF105D-1A4B-C04E-BDD9-8E229FF2CDC3}"/>
              </a:ext>
            </a:extLst>
          </p:cNvPr>
          <p:cNvSpPr txBox="1"/>
          <p:nvPr/>
        </p:nvSpPr>
        <p:spPr>
          <a:xfrm>
            <a:off x="5181600" y="11668"/>
            <a:ext cx="1076898" cy="369332"/>
          </a:xfrm>
          <a:prstGeom prst="rect">
            <a:avLst/>
          </a:prstGeom>
          <a:noFill/>
        </p:spPr>
        <p:txBody>
          <a:bodyPr wrap="none" rtlCol="0">
            <a:spAutoFit/>
          </a:bodyPr>
          <a:lstStyle/>
          <a:p>
            <a:r>
              <a:rPr lang="en-US" dirty="0"/>
              <a:t>longwave</a:t>
            </a:r>
          </a:p>
        </p:txBody>
      </p:sp>
      <p:sp>
        <p:nvSpPr>
          <p:cNvPr id="6" name="TextBox 5">
            <a:extLst>
              <a:ext uri="{FF2B5EF4-FFF2-40B4-BE49-F238E27FC236}">
                <a16:creationId xmlns="" xmlns:a16="http://schemas.microsoft.com/office/drawing/2014/main" id="{D5DE9BFC-4E32-5644-89FC-D3AF370BD754}"/>
              </a:ext>
            </a:extLst>
          </p:cNvPr>
          <p:cNvSpPr txBox="1"/>
          <p:nvPr/>
        </p:nvSpPr>
        <p:spPr>
          <a:xfrm>
            <a:off x="5162743" y="838200"/>
            <a:ext cx="1161857" cy="369332"/>
          </a:xfrm>
          <a:prstGeom prst="rect">
            <a:avLst/>
          </a:prstGeom>
          <a:noFill/>
        </p:spPr>
        <p:txBody>
          <a:bodyPr wrap="none" rtlCol="0">
            <a:spAutoFit/>
          </a:bodyPr>
          <a:lstStyle/>
          <a:p>
            <a:r>
              <a:rPr lang="en-US" dirty="0"/>
              <a:t>shortwave</a:t>
            </a:r>
          </a:p>
        </p:txBody>
      </p:sp>
      <p:sp>
        <p:nvSpPr>
          <p:cNvPr id="7" name="TextBox 6">
            <a:extLst>
              <a:ext uri="{FF2B5EF4-FFF2-40B4-BE49-F238E27FC236}">
                <a16:creationId xmlns="" xmlns:a16="http://schemas.microsoft.com/office/drawing/2014/main" id="{A91351E1-C1B9-D145-AC7F-F249AF608F0C}"/>
              </a:ext>
            </a:extLst>
          </p:cNvPr>
          <p:cNvSpPr txBox="1"/>
          <p:nvPr/>
        </p:nvSpPr>
        <p:spPr>
          <a:xfrm>
            <a:off x="4572000" y="4419600"/>
            <a:ext cx="1794722" cy="369332"/>
          </a:xfrm>
          <a:prstGeom prst="rect">
            <a:avLst/>
          </a:prstGeom>
          <a:noFill/>
        </p:spPr>
        <p:txBody>
          <a:bodyPr wrap="none" rtlCol="0">
            <a:spAutoFit/>
          </a:bodyPr>
          <a:lstStyle/>
          <a:p>
            <a:r>
              <a:rPr lang="en-US" dirty="0"/>
              <a:t>SW+LW radiation</a:t>
            </a:r>
          </a:p>
        </p:txBody>
      </p:sp>
      <p:sp>
        <p:nvSpPr>
          <p:cNvPr id="8" name="TextBox 7">
            <a:extLst>
              <a:ext uri="{FF2B5EF4-FFF2-40B4-BE49-F238E27FC236}">
                <a16:creationId xmlns="" xmlns:a16="http://schemas.microsoft.com/office/drawing/2014/main" id="{BED0AF98-954D-5042-91F1-8C53FCA822A5}"/>
              </a:ext>
            </a:extLst>
          </p:cNvPr>
          <p:cNvSpPr txBox="1"/>
          <p:nvPr/>
        </p:nvSpPr>
        <p:spPr>
          <a:xfrm>
            <a:off x="5105400" y="6019800"/>
            <a:ext cx="1295400" cy="646331"/>
          </a:xfrm>
          <a:prstGeom prst="rect">
            <a:avLst/>
          </a:prstGeom>
          <a:noFill/>
        </p:spPr>
        <p:txBody>
          <a:bodyPr wrap="square" rtlCol="0">
            <a:spAutoFit/>
          </a:bodyPr>
          <a:lstStyle/>
          <a:p>
            <a:r>
              <a:rPr lang="en-US" dirty="0"/>
              <a:t>dynamic (advective) </a:t>
            </a:r>
          </a:p>
        </p:txBody>
      </p:sp>
      <p:sp>
        <p:nvSpPr>
          <p:cNvPr id="9" name="TextBox 8">
            <a:extLst>
              <a:ext uri="{FF2B5EF4-FFF2-40B4-BE49-F238E27FC236}">
                <a16:creationId xmlns="" xmlns:a16="http://schemas.microsoft.com/office/drawing/2014/main" id="{90FF20BA-BCFC-6D42-88B4-ED4D333F6DFC}"/>
              </a:ext>
            </a:extLst>
          </p:cNvPr>
          <p:cNvSpPr txBox="1"/>
          <p:nvPr/>
        </p:nvSpPr>
        <p:spPr>
          <a:xfrm>
            <a:off x="5003800" y="5144869"/>
            <a:ext cx="1397000" cy="646331"/>
          </a:xfrm>
          <a:prstGeom prst="rect">
            <a:avLst/>
          </a:prstGeom>
          <a:noFill/>
        </p:spPr>
        <p:txBody>
          <a:bodyPr wrap="square" rtlCol="0">
            <a:spAutoFit/>
          </a:bodyPr>
          <a:lstStyle/>
          <a:p>
            <a:r>
              <a:rPr lang="en-US" dirty="0"/>
              <a:t>total physics (”diabatic”)</a:t>
            </a:r>
          </a:p>
        </p:txBody>
      </p:sp>
      <p:sp>
        <p:nvSpPr>
          <p:cNvPr id="10" name="TextBox 9">
            <a:extLst>
              <a:ext uri="{FF2B5EF4-FFF2-40B4-BE49-F238E27FC236}">
                <a16:creationId xmlns="" xmlns:a16="http://schemas.microsoft.com/office/drawing/2014/main" id="{3F730D58-6620-F649-8A69-7F4DDD2C67DC}"/>
              </a:ext>
            </a:extLst>
          </p:cNvPr>
          <p:cNvSpPr txBox="1"/>
          <p:nvPr/>
        </p:nvSpPr>
        <p:spPr>
          <a:xfrm>
            <a:off x="5105400" y="3505200"/>
            <a:ext cx="1210588" cy="646331"/>
          </a:xfrm>
          <a:prstGeom prst="rect">
            <a:avLst/>
          </a:prstGeom>
          <a:noFill/>
        </p:spPr>
        <p:txBody>
          <a:bodyPr wrap="none" rtlCol="0">
            <a:spAutoFit/>
          </a:bodyPr>
          <a:lstStyle/>
          <a:p>
            <a:r>
              <a:rPr lang="en-US" dirty="0"/>
              <a:t>turbulence</a:t>
            </a:r>
          </a:p>
          <a:p>
            <a:r>
              <a:rPr lang="en-US" dirty="0"/>
              <a:t>(PBL)</a:t>
            </a:r>
          </a:p>
        </p:txBody>
      </p:sp>
      <p:sp>
        <p:nvSpPr>
          <p:cNvPr id="11" name="TextBox 10">
            <a:extLst>
              <a:ext uri="{FF2B5EF4-FFF2-40B4-BE49-F238E27FC236}">
                <a16:creationId xmlns="" xmlns:a16="http://schemas.microsoft.com/office/drawing/2014/main" id="{BBAEC11C-8672-184F-976E-97516C80B15D}"/>
              </a:ext>
            </a:extLst>
          </p:cNvPr>
          <p:cNvSpPr txBox="1"/>
          <p:nvPr/>
        </p:nvSpPr>
        <p:spPr>
          <a:xfrm>
            <a:off x="4953000" y="2438400"/>
            <a:ext cx="1981200" cy="923330"/>
          </a:xfrm>
          <a:prstGeom prst="rect">
            <a:avLst/>
          </a:prstGeom>
          <a:noFill/>
        </p:spPr>
        <p:txBody>
          <a:bodyPr wrap="square" rtlCol="0">
            <a:spAutoFit/>
          </a:bodyPr>
          <a:lstStyle/>
          <a:p>
            <a:r>
              <a:rPr lang="en-US" dirty="0"/>
              <a:t>moist </a:t>
            </a:r>
            <a:r>
              <a:rPr lang="en-US" dirty="0" err="1"/>
              <a:t>mst</a:t>
            </a:r>
            <a:endParaRPr lang="en-US" dirty="0"/>
          </a:p>
          <a:p>
            <a:r>
              <a:rPr lang="en-US" dirty="0"/>
              <a:t>(convection &amp; cloud cond. )</a:t>
            </a:r>
          </a:p>
        </p:txBody>
      </p:sp>
      <p:sp>
        <p:nvSpPr>
          <p:cNvPr id="12" name="TextBox 11">
            <a:extLst>
              <a:ext uri="{FF2B5EF4-FFF2-40B4-BE49-F238E27FC236}">
                <a16:creationId xmlns="" xmlns:a16="http://schemas.microsoft.com/office/drawing/2014/main" id="{DAC07299-FD6E-2D45-9CFB-A626544C2356}"/>
              </a:ext>
            </a:extLst>
          </p:cNvPr>
          <p:cNvSpPr txBox="1"/>
          <p:nvPr/>
        </p:nvSpPr>
        <p:spPr>
          <a:xfrm>
            <a:off x="5029200" y="1515070"/>
            <a:ext cx="1600200" cy="923330"/>
          </a:xfrm>
          <a:prstGeom prst="rect">
            <a:avLst/>
          </a:prstGeom>
          <a:noFill/>
        </p:spPr>
        <p:txBody>
          <a:bodyPr wrap="square" rtlCol="0">
            <a:spAutoFit/>
          </a:bodyPr>
          <a:lstStyle/>
          <a:p>
            <a:r>
              <a:rPr lang="en-US" dirty="0"/>
              <a:t>analysis</a:t>
            </a:r>
          </a:p>
          <a:p>
            <a:r>
              <a:rPr lang="en-US" dirty="0"/>
              <a:t>(0 for perfect model)</a:t>
            </a:r>
          </a:p>
        </p:txBody>
      </p:sp>
    </p:spTree>
    <p:extLst>
      <p:ext uri="{BB962C8B-B14F-4D97-AF65-F5344CB8AC3E}">
        <p14:creationId xmlns:p14="http://schemas.microsoft.com/office/powerpoint/2010/main" val="3430295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38273D-4A60-CF4E-9DED-DFE2A95EE42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 xmlns:a16="http://schemas.microsoft.com/office/drawing/2014/main" id="{060D9BA6-DF7C-6847-8FB8-EB625EEED63B}"/>
              </a:ext>
            </a:extLst>
          </p:cNvPr>
          <p:cNvSpPr>
            <a:spLocks noGrp="1"/>
          </p:cNvSpPr>
          <p:nvPr>
            <p:ph idx="1"/>
          </p:nvPr>
        </p:nvSpPr>
        <p:spPr/>
        <p:txBody>
          <a:bodyPr>
            <a:normAutofit/>
          </a:bodyPr>
          <a:lstStyle/>
          <a:p>
            <a:r>
              <a:rPr lang="en-US" dirty="0"/>
              <a:t>Read this brief review of our journey from not-at-all-conserved </a:t>
            </a:r>
            <a:r>
              <a:rPr lang="en-US" i="1" dirty="0"/>
              <a:t>momentum</a:t>
            </a:r>
            <a:r>
              <a:rPr lang="en-US" dirty="0"/>
              <a:t>, to </a:t>
            </a:r>
            <a:r>
              <a:rPr lang="en-US" dirty="0" err="1"/>
              <a:t>sorta</a:t>
            </a:r>
            <a:r>
              <a:rPr lang="en-US" dirty="0"/>
              <a:t>-conserved </a:t>
            </a:r>
            <a:r>
              <a:rPr lang="en-US" i="1" dirty="0"/>
              <a:t>relative</a:t>
            </a:r>
            <a:r>
              <a:rPr lang="en-US" dirty="0"/>
              <a:t> </a:t>
            </a:r>
            <a:r>
              <a:rPr lang="en-US" i="1" dirty="0"/>
              <a:t>vorticity</a:t>
            </a:r>
            <a:r>
              <a:rPr lang="en-US" dirty="0"/>
              <a:t>, to more- conserved </a:t>
            </a:r>
            <a:r>
              <a:rPr lang="en-US" i="1" dirty="0"/>
              <a:t>absolute</a:t>
            </a:r>
            <a:r>
              <a:rPr lang="en-US" dirty="0"/>
              <a:t> vorticity, to most-conserved </a:t>
            </a:r>
            <a:r>
              <a:rPr lang="en-US" i="1" dirty="0"/>
              <a:t>potential</a:t>
            </a:r>
            <a:r>
              <a:rPr lang="en-US" dirty="0"/>
              <a:t> vorticity.  </a:t>
            </a:r>
          </a:p>
          <a:p>
            <a:pPr lvl="1"/>
            <a:r>
              <a:rPr lang="en-US" dirty="0">
                <a:hlinkClick r:id="rId2"/>
              </a:rPr>
              <a:t>https://www.notion.so/miamimapes/Horizontal-vorticity-and-PV-as-explanations-for-cyclones-anticyclones-2e6d2c075dba44699dc822ca5748e2e8</a:t>
            </a:r>
            <a:endParaRPr lang="en-US" dirty="0"/>
          </a:p>
          <a:p>
            <a:pPr marL="457200" lvl="1" indent="0">
              <a:buNone/>
            </a:pPr>
            <a:endParaRPr lang="en-US" dirty="0"/>
          </a:p>
        </p:txBody>
      </p:sp>
    </p:spTree>
    <p:extLst>
      <p:ext uri="{BB962C8B-B14F-4D97-AF65-F5344CB8AC3E}">
        <p14:creationId xmlns:p14="http://schemas.microsoft.com/office/powerpoint/2010/main" val="48768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32218-4484-9945-9127-0ACCB652E034}"/>
              </a:ext>
            </a:extLst>
          </p:cNvPr>
          <p:cNvSpPr>
            <a:spLocks noGrp="1"/>
          </p:cNvSpPr>
          <p:nvPr>
            <p:ph type="title"/>
          </p:nvPr>
        </p:nvSpPr>
        <p:spPr/>
        <p:txBody>
          <a:bodyPr/>
          <a:lstStyle/>
          <a:p>
            <a:r>
              <a:rPr lang="en-US" dirty="0">
                <a:solidFill>
                  <a:srgbClr val="FF0000"/>
                </a:solidFill>
              </a:rPr>
              <a:t>Assignment part 2: Local view</a:t>
            </a:r>
            <a:endParaRPr lang="en-US" dirty="0"/>
          </a:p>
        </p:txBody>
      </p:sp>
      <p:sp>
        <p:nvSpPr>
          <p:cNvPr id="3" name="Content Placeholder 2">
            <a:extLst>
              <a:ext uri="{FF2B5EF4-FFF2-40B4-BE49-F238E27FC236}">
                <a16:creationId xmlns="" xmlns:a16="http://schemas.microsoft.com/office/drawing/2014/main" id="{FC66B6E1-FA8E-6842-A5F2-41D4A748BDAB}"/>
              </a:ext>
            </a:extLst>
          </p:cNvPr>
          <p:cNvSpPr>
            <a:spLocks noGrp="1"/>
          </p:cNvSpPr>
          <p:nvPr>
            <p:ph idx="1"/>
          </p:nvPr>
        </p:nvSpPr>
        <p:spPr/>
        <p:txBody>
          <a:bodyPr>
            <a:normAutofit/>
          </a:bodyPr>
          <a:lstStyle/>
          <a:p>
            <a:r>
              <a:rPr lang="en-US" dirty="0"/>
              <a:t>Make comparison slides juxtaposing the zonal-mean transects and your local cross-sections, like in slide 6 above. </a:t>
            </a:r>
          </a:p>
          <a:p>
            <a:r>
              <a:rPr lang="en-US" dirty="0"/>
              <a:t>Toggle the various terms making up the total diabatic heating, in order to explain </a:t>
            </a:r>
          </a:p>
          <a:p>
            <a:pPr lvl="1"/>
            <a:r>
              <a:rPr lang="en-US" dirty="0">
                <a:solidFill>
                  <a:srgbClr val="FF0000"/>
                </a:solidFill>
              </a:rPr>
              <a:t>Which is more variable (more spatially concentrated): radiative or moist heating? Illustrate your answer with images. </a:t>
            </a:r>
          </a:p>
        </p:txBody>
      </p:sp>
    </p:spTree>
    <p:extLst>
      <p:ext uri="{BB962C8B-B14F-4D97-AF65-F5344CB8AC3E}">
        <p14:creationId xmlns:p14="http://schemas.microsoft.com/office/powerpoint/2010/main" val="2644441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34752"/>
            <a:ext cx="15261203" cy="304166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214" y="7258"/>
            <a:ext cx="5529786" cy="215018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05000"/>
            <a:ext cx="12244917" cy="30480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3810000"/>
            <a:ext cx="12518575" cy="1981200"/>
          </a:xfrm>
          <a:prstGeom prst="rect">
            <a:avLst/>
          </a:prstGeom>
        </p:spPr>
      </p:pic>
      <p:sp>
        <p:nvSpPr>
          <p:cNvPr id="9" name="TextBox 8"/>
          <p:cNvSpPr txBox="1"/>
          <p:nvPr/>
        </p:nvSpPr>
        <p:spPr>
          <a:xfrm>
            <a:off x="1219200" y="21772"/>
            <a:ext cx="2667000" cy="369332"/>
          </a:xfrm>
          <a:prstGeom prst="rect">
            <a:avLst/>
          </a:prstGeom>
          <a:noFill/>
        </p:spPr>
        <p:txBody>
          <a:bodyPr wrap="square" rtlCol="0">
            <a:spAutoFit/>
          </a:bodyPr>
          <a:lstStyle/>
          <a:p>
            <a:r>
              <a:rPr lang="en-US" dirty="0" smtClean="0"/>
              <a:t>Zonal-</a:t>
            </a:r>
            <a:r>
              <a:rPr lang="en-US" dirty="0" err="1" smtClean="0"/>
              <a:t>Avg</a:t>
            </a:r>
            <a:r>
              <a:rPr lang="en-US" dirty="0" smtClean="0"/>
              <a:t> Total Diabatic</a:t>
            </a:r>
            <a:endParaRPr lang="en-US" dirty="0"/>
          </a:p>
        </p:txBody>
      </p:sp>
      <p:sp>
        <p:nvSpPr>
          <p:cNvPr id="10" name="TextBox 9"/>
          <p:cNvSpPr txBox="1"/>
          <p:nvPr/>
        </p:nvSpPr>
        <p:spPr>
          <a:xfrm>
            <a:off x="3095171" y="2016712"/>
            <a:ext cx="2667000" cy="369332"/>
          </a:xfrm>
          <a:prstGeom prst="rect">
            <a:avLst/>
          </a:prstGeom>
          <a:noFill/>
        </p:spPr>
        <p:txBody>
          <a:bodyPr wrap="square" rtlCol="0">
            <a:spAutoFit/>
          </a:bodyPr>
          <a:lstStyle/>
          <a:p>
            <a:r>
              <a:rPr lang="en-US" smtClean="0"/>
              <a:t>Total Radiative</a:t>
            </a:r>
            <a:endParaRPr lang="en-US" dirty="0"/>
          </a:p>
        </p:txBody>
      </p:sp>
      <p:sp>
        <p:nvSpPr>
          <p:cNvPr id="11" name="TextBox 10"/>
          <p:cNvSpPr txBox="1"/>
          <p:nvPr/>
        </p:nvSpPr>
        <p:spPr>
          <a:xfrm>
            <a:off x="3455457" y="5791200"/>
            <a:ext cx="2667000" cy="369332"/>
          </a:xfrm>
          <a:prstGeom prst="rect">
            <a:avLst/>
          </a:prstGeom>
          <a:noFill/>
        </p:spPr>
        <p:txBody>
          <a:bodyPr wrap="square" rtlCol="0">
            <a:spAutoFit/>
          </a:bodyPr>
          <a:lstStyle/>
          <a:p>
            <a:r>
              <a:rPr lang="en-US" dirty="0" smtClean="0"/>
              <a:t>Total Turbulence</a:t>
            </a:r>
            <a:endParaRPr lang="en-US" dirty="0"/>
          </a:p>
        </p:txBody>
      </p:sp>
      <p:sp>
        <p:nvSpPr>
          <p:cNvPr id="13" name="TextBox 12"/>
          <p:cNvSpPr txBox="1"/>
          <p:nvPr/>
        </p:nvSpPr>
        <p:spPr>
          <a:xfrm>
            <a:off x="3077028" y="3955465"/>
            <a:ext cx="2667000" cy="369332"/>
          </a:xfrm>
          <a:prstGeom prst="rect">
            <a:avLst/>
          </a:prstGeom>
          <a:noFill/>
        </p:spPr>
        <p:txBody>
          <a:bodyPr wrap="square" rtlCol="0">
            <a:spAutoFit/>
          </a:bodyPr>
          <a:lstStyle/>
          <a:p>
            <a:r>
              <a:rPr lang="en-US" dirty="0" smtClean="0"/>
              <a:t>Total Moist</a:t>
            </a:r>
            <a:endParaRPr lang="en-US" dirty="0"/>
          </a:p>
        </p:txBody>
      </p:sp>
    </p:spTree>
    <p:extLst>
      <p:ext uri="{BB962C8B-B14F-4D97-AF65-F5344CB8AC3E}">
        <p14:creationId xmlns:p14="http://schemas.microsoft.com/office/powerpoint/2010/main" val="655572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32218-4484-9945-9127-0ACCB652E034}"/>
              </a:ext>
            </a:extLst>
          </p:cNvPr>
          <p:cNvSpPr>
            <a:spLocks noGrp="1"/>
          </p:cNvSpPr>
          <p:nvPr>
            <p:ph type="title"/>
          </p:nvPr>
        </p:nvSpPr>
        <p:spPr/>
        <p:txBody>
          <a:bodyPr/>
          <a:lstStyle/>
          <a:p>
            <a:r>
              <a:rPr lang="en-US" dirty="0">
                <a:solidFill>
                  <a:srgbClr val="FF0000"/>
                </a:solidFill>
              </a:rPr>
              <a:t>Assignment part 2: Local view</a:t>
            </a:r>
            <a:endParaRPr lang="en-US" dirty="0"/>
          </a:p>
        </p:txBody>
      </p:sp>
      <p:sp>
        <p:nvSpPr>
          <p:cNvPr id="3" name="Content Placeholder 2">
            <a:extLst>
              <a:ext uri="{FF2B5EF4-FFF2-40B4-BE49-F238E27FC236}">
                <a16:creationId xmlns="" xmlns:a16="http://schemas.microsoft.com/office/drawing/2014/main" id="{FC66B6E1-FA8E-6842-A5F2-41D4A748BDAB}"/>
              </a:ext>
            </a:extLst>
          </p:cNvPr>
          <p:cNvSpPr>
            <a:spLocks noGrp="1"/>
          </p:cNvSpPr>
          <p:nvPr>
            <p:ph idx="1"/>
          </p:nvPr>
        </p:nvSpPr>
        <p:spPr/>
        <p:txBody>
          <a:bodyPr>
            <a:normAutofit/>
          </a:bodyPr>
          <a:lstStyle/>
          <a:p>
            <a:r>
              <a:rPr lang="en-US" dirty="0" smtClean="0"/>
              <a:t>Toggle the various terms making up the total diabatic heating, in order to explain </a:t>
            </a:r>
          </a:p>
          <a:p>
            <a:pPr lvl="1"/>
            <a:r>
              <a:rPr lang="en-US" dirty="0" smtClean="0">
                <a:solidFill>
                  <a:srgbClr val="FF0000"/>
                </a:solidFill>
              </a:rPr>
              <a:t>Which is more variable (more spatially concentrated): radiative or moist heating? Illustrate your answer with images. </a:t>
            </a:r>
          </a:p>
        </p:txBody>
      </p:sp>
      <p:sp>
        <p:nvSpPr>
          <p:cNvPr id="4" name="TextBox 3"/>
          <p:cNvSpPr txBox="1"/>
          <p:nvPr/>
        </p:nvSpPr>
        <p:spPr>
          <a:xfrm>
            <a:off x="304800" y="4267200"/>
            <a:ext cx="7467600" cy="1446550"/>
          </a:xfrm>
          <a:prstGeom prst="rect">
            <a:avLst/>
          </a:prstGeom>
          <a:noFill/>
        </p:spPr>
        <p:txBody>
          <a:bodyPr wrap="square" rtlCol="0">
            <a:spAutoFit/>
          </a:bodyPr>
          <a:lstStyle/>
          <a:p>
            <a:r>
              <a:rPr lang="en-US" sz="2200" dirty="0" smtClean="0"/>
              <a:t>As can be observed in the previous slide, diabatic heating from moisture is more spatially concentrated, with the moisture “bombs” that appear. Turbulence is also concentrated, but solely along surface.</a:t>
            </a:r>
            <a:endParaRPr lang="en-US" sz="2200" dirty="0"/>
          </a:p>
        </p:txBody>
      </p:sp>
    </p:spTree>
    <p:extLst>
      <p:ext uri="{BB962C8B-B14F-4D97-AF65-F5344CB8AC3E}">
        <p14:creationId xmlns:p14="http://schemas.microsoft.com/office/powerpoint/2010/main" val="20640320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32218-4484-9945-9127-0ACCB652E034}"/>
              </a:ext>
            </a:extLst>
          </p:cNvPr>
          <p:cNvSpPr>
            <a:spLocks noGrp="1"/>
          </p:cNvSpPr>
          <p:nvPr>
            <p:ph type="title"/>
          </p:nvPr>
        </p:nvSpPr>
        <p:spPr/>
        <p:txBody>
          <a:bodyPr/>
          <a:lstStyle/>
          <a:p>
            <a:r>
              <a:rPr lang="en-US" dirty="0">
                <a:solidFill>
                  <a:srgbClr val="FF0000"/>
                </a:solidFill>
              </a:rPr>
              <a:t>Assignment part 2: Local view</a:t>
            </a:r>
            <a:endParaRPr lang="en-US" dirty="0"/>
          </a:p>
        </p:txBody>
      </p:sp>
      <p:sp>
        <p:nvSpPr>
          <p:cNvPr id="3" name="Content Placeholder 2">
            <a:extLst>
              <a:ext uri="{FF2B5EF4-FFF2-40B4-BE49-F238E27FC236}">
                <a16:creationId xmlns="" xmlns:a16="http://schemas.microsoft.com/office/drawing/2014/main" id="{FC66B6E1-FA8E-6842-A5F2-41D4A748BDAB}"/>
              </a:ext>
            </a:extLst>
          </p:cNvPr>
          <p:cNvSpPr>
            <a:spLocks noGrp="1"/>
          </p:cNvSpPr>
          <p:nvPr>
            <p:ph idx="1"/>
          </p:nvPr>
        </p:nvSpPr>
        <p:spPr/>
        <p:txBody>
          <a:bodyPr>
            <a:normAutofit/>
          </a:bodyPr>
          <a:lstStyle/>
          <a:p>
            <a:r>
              <a:rPr lang="en-US" dirty="0"/>
              <a:t>Revisit cloud-radiative interactions</a:t>
            </a:r>
          </a:p>
          <a:p>
            <a:pPr lvl="1"/>
            <a:r>
              <a:rPr lang="en-US" dirty="0"/>
              <a:t>LW radiation can be understood as water vapor cooling, cloud top cooling, and cloud base warming. Toggle the layers to find a good example, then </a:t>
            </a:r>
            <a:r>
              <a:rPr lang="en-US" dirty="0">
                <a:solidFill>
                  <a:srgbClr val="FF0000"/>
                </a:solidFill>
              </a:rPr>
              <a:t>juxtapose cloud fraction and radiative heating cross-section images to show an example of a place where cloud effects are dominant</a:t>
            </a:r>
            <a:endParaRPr lang="en-US" dirty="0"/>
          </a:p>
        </p:txBody>
      </p:sp>
    </p:spTree>
    <p:extLst>
      <p:ext uri="{BB962C8B-B14F-4D97-AF65-F5344CB8AC3E}">
        <p14:creationId xmlns:p14="http://schemas.microsoft.com/office/powerpoint/2010/main" val="41121361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32218-4484-9945-9127-0ACCB652E034}"/>
              </a:ext>
            </a:extLst>
          </p:cNvPr>
          <p:cNvSpPr>
            <a:spLocks noGrp="1"/>
          </p:cNvSpPr>
          <p:nvPr>
            <p:ph type="title"/>
          </p:nvPr>
        </p:nvSpPr>
        <p:spPr>
          <a:xfrm>
            <a:off x="457200" y="0"/>
            <a:ext cx="8229600" cy="1143000"/>
          </a:xfrm>
        </p:spPr>
        <p:txBody>
          <a:bodyPr/>
          <a:lstStyle/>
          <a:p>
            <a:r>
              <a:rPr lang="en-US" dirty="0">
                <a:solidFill>
                  <a:srgbClr val="FF0000"/>
                </a:solidFill>
              </a:rPr>
              <a:t>Assignment part 2: Local view</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4400"/>
            <a:ext cx="9144000" cy="200641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20817"/>
            <a:ext cx="9144000" cy="1962561"/>
          </a:xfrm>
          <a:prstGeom prst="rect">
            <a:avLst/>
          </a:prstGeom>
        </p:spPr>
      </p:pic>
      <p:sp>
        <p:nvSpPr>
          <p:cNvPr id="7" name="TextBox 6"/>
          <p:cNvSpPr txBox="1"/>
          <p:nvPr/>
        </p:nvSpPr>
        <p:spPr>
          <a:xfrm>
            <a:off x="3429000" y="1050628"/>
            <a:ext cx="2895600" cy="369332"/>
          </a:xfrm>
          <a:prstGeom prst="rect">
            <a:avLst/>
          </a:prstGeom>
          <a:noFill/>
        </p:spPr>
        <p:txBody>
          <a:bodyPr wrap="square" rtlCol="0">
            <a:spAutoFit/>
          </a:bodyPr>
          <a:lstStyle/>
          <a:p>
            <a:r>
              <a:rPr lang="en-US" dirty="0" smtClean="0"/>
              <a:t>Cloud fraction</a:t>
            </a:r>
            <a:endParaRPr lang="en-US" dirty="0"/>
          </a:p>
        </p:txBody>
      </p:sp>
      <p:sp>
        <p:nvSpPr>
          <p:cNvPr id="8" name="TextBox 7"/>
          <p:cNvSpPr txBox="1"/>
          <p:nvPr/>
        </p:nvSpPr>
        <p:spPr>
          <a:xfrm>
            <a:off x="3124200" y="2964751"/>
            <a:ext cx="2895600" cy="369332"/>
          </a:xfrm>
          <a:prstGeom prst="rect">
            <a:avLst/>
          </a:prstGeom>
          <a:noFill/>
        </p:spPr>
        <p:txBody>
          <a:bodyPr wrap="square" rtlCol="0">
            <a:spAutoFit/>
          </a:bodyPr>
          <a:lstStyle/>
          <a:p>
            <a:r>
              <a:rPr lang="en-US" dirty="0" smtClean="0"/>
              <a:t>Radiative heating</a:t>
            </a:r>
            <a:endParaRPr lang="en-US" dirty="0"/>
          </a:p>
        </p:txBody>
      </p:sp>
      <p:sp>
        <p:nvSpPr>
          <p:cNvPr id="9" name="TextBox 8"/>
          <p:cNvSpPr txBox="1"/>
          <p:nvPr/>
        </p:nvSpPr>
        <p:spPr>
          <a:xfrm>
            <a:off x="914400" y="5105400"/>
            <a:ext cx="7162800" cy="646331"/>
          </a:xfrm>
          <a:prstGeom prst="rect">
            <a:avLst/>
          </a:prstGeom>
          <a:noFill/>
        </p:spPr>
        <p:txBody>
          <a:bodyPr wrap="square" rtlCol="0">
            <a:spAutoFit/>
          </a:bodyPr>
          <a:lstStyle/>
          <a:p>
            <a:r>
              <a:rPr lang="en-US" dirty="0" smtClean="0"/>
              <a:t>Clearly, at the bottom of these clouds, there is positive radiative heating, then at the top is it negative, or cooling</a:t>
            </a:r>
            <a:endParaRPr lang="en-US" dirty="0"/>
          </a:p>
        </p:txBody>
      </p:sp>
    </p:spTree>
    <p:extLst>
      <p:ext uri="{BB962C8B-B14F-4D97-AF65-F5344CB8AC3E}">
        <p14:creationId xmlns:p14="http://schemas.microsoft.com/office/powerpoint/2010/main" val="7733484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32218-4484-9945-9127-0ACCB652E034}"/>
              </a:ext>
            </a:extLst>
          </p:cNvPr>
          <p:cNvSpPr>
            <a:spLocks noGrp="1"/>
          </p:cNvSpPr>
          <p:nvPr>
            <p:ph type="title"/>
          </p:nvPr>
        </p:nvSpPr>
        <p:spPr>
          <a:xfrm>
            <a:off x="304800" y="-76200"/>
            <a:ext cx="8229600" cy="1143000"/>
          </a:xfrm>
        </p:spPr>
        <p:txBody>
          <a:bodyPr/>
          <a:lstStyle/>
          <a:p>
            <a:r>
              <a:rPr lang="en-US" dirty="0">
                <a:solidFill>
                  <a:srgbClr val="FF0000"/>
                </a:solidFill>
              </a:rPr>
              <a:t>Assignment part 2: Local view</a:t>
            </a:r>
            <a:endParaRPr lang="en-US" dirty="0"/>
          </a:p>
        </p:txBody>
      </p:sp>
      <p:sp>
        <p:nvSpPr>
          <p:cNvPr id="3" name="Content Placeholder 2">
            <a:extLst>
              <a:ext uri="{FF2B5EF4-FFF2-40B4-BE49-F238E27FC236}">
                <a16:creationId xmlns="" xmlns:a16="http://schemas.microsoft.com/office/drawing/2014/main" id="{FC66B6E1-FA8E-6842-A5F2-41D4A748BDAB}"/>
              </a:ext>
            </a:extLst>
          </p:cNvPr>
          <p:cNvSpPr>
            <a:spLocks noGrp="1"/>
          </p:cNvSpPr>
          <p:nvPr>
            <p:ph idx="1"/>
          </p:nvPr>
        </p:nvSpPr>
        <p:spPr>
          <a:xfrm>
            <a:off x="457200" y="1219201"/>
            <a:ext cx="8229600" cy="1219200"/>
          </a:xfrm>
        </p:spPr>
        <p:txBody>
          <a:bodyPr>
            <a:normAutofit fontScale="92500" lnSpcReduction="10000"/>
          </a:bodyPr>
          <a:lstStyle/>
          <a:p>
            <a:pPr lvl="1"/>
            <a:r>
              <a:rPr lang="en-US" dirty="0" smtClean="0">
                <a:solidFill>
                  <a:srgbClr val="FF0000"/>
                </a:solidFill>
              </a:rPr>
              <a:t>Where </a:t>
            </a:r>
            <a:r>
              <a:rPr lang="en-US" dirty="0">
                <a:solidFill>
                  <a:srgbClr val="FF0000"/>
                </a:solidFill>
              </a:rPr>
              <a:t>does the vertical gradient of heating imply large PV sources? Use arrows to annotate a couple positive and negative source regions. </a:t>
            </a:r>
          </a:p>
        </p:txBody>
      </p:sp>
      <p:sp>
        <p:nvSpPr>
          <p:cNvPr id="4" name="Title 1">
            <a:extLst>
              <a:ext uri="{FF2B5EF4-FFF2-40B4-BE49-F238E27FC236}">
                <a16:creationId xmlns="" xmlns:a16="http://schemas.microsoft.com/office/drawing/2014/main" id="{B5332218-4484-9945-9127-0ACCB652E034}"/>
              </a:ext>
            </a:extLst>
          </p:cNvPr>
          <p:cNvSpPr txBox="1">
            <a:spLocks/>
          </p:cNvSpPr>
          <p:nvPr/>
        </p:nvSpPr>
        <p:spPr>
          <a:xfrm>
            <a:off x="-381000" y="-24855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20817"/>
            <a:ext cx="9144000" cy="1962561"/>
          </a:xfrm>
          <a:prstGeom prst="rect">
            <a:avLst/>
          </a:prstGeom>
        </p:spPr>
      </p:pic>
      <p:grpSp>
        <p:nvGrpSpPr>
          <p:cNvPr id="9" name="Group 8"/>
          <p:cNvGrpSpPr/>
          <p:nvPr/>
        </p:nvGrpSpPr>
        <p:grpSpPr>
          <a:xfrm>
            <a:off x="723900" y="4191000"/>
            <a:ext cx="1562100" cy="1622059"/>
            <a:chOff x="5753100" y="4169141"/>
            <a:chExt cx="1562100" cy="1622059"/>
          </a:xfrm>
        </p:grpSpPr>
        <p:cxnSp>
          <p:nvCxnSpPr>
            <p:cNvPr id="7" name="Straight Arrow Connector 6"/>
            <p:cNvCxnSpPr/>
            <p:nvPr/>
          </p:nvCxnSpPr>
          <p:spPr>
            <a:xfrm flipH="1" flipV="1">
              <a:off x="5914571" y="4169141"/>
              <a:ext cx="486229" cy="124105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3100" y="5421868"/>
              <a:ext cx="1562100" cy="369332"/>
            </a:xfrm>
            <a:prstGeom prst="rect">
              <a:avLst/>
            </a:prstGeom>
            <a:noFill/>
          </p:spPr>
          <p:txBody>
            <a:bodyPr wrap="square" rtlCol="0">
              <a:spAutoFit/>
            </a:bodyPr>
            <a:lstStyle/>
            <a:p>
              <a:r>
                <a:rPr lang="en-US" smtClean="0"/>
                <a:t>Negative PV</a:t>
              </a:r>
              <a:endParaRPr lang="en-US" dirty="0"/>
            </a:p>
          </p:txBody>
        </p:sp>
      </p:grpSp>
      <p:grpSp>
        <p:nvGrpSpPr>
          <p:cNvPr id="10" name="Group 9"/>
          <p:cNvGrpSpPr/>
          <p:nvPr/>
        </p:nvGrpSpPr>
        <p:grpSpPr>
          <a:xfrm>
            <a:off x="3962400" y="4191000"/>
            <a:ext cx="2057400" cy="1527629"/>
            <a:chOff x="8020050" y="3760232"/>
            <a:chExt cx="2057400" cy="1527629"/>
          </a:xfrm>
        </p:grpSpPr>
        <p:cxnSp>
          <p:nvCxnSpPr>
            <p:cNvPr id="11" name="Straight Arrow Connector 10"/>
            <p:cNvCxnSpPr/>
            <p:nvPr/>
          </p:nvCxnSpPr>
          <p:spPr>
            <a:xfrm flipV="1">
              <a:off x="8782050" y="3760232"/>
              <a:ext cx="1295400" cy="117479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20050" y="4918529"/>
              <a:ext cx="1562100" cy="369332"/>
            </a:xfrm>
            <a:prstGeom prst="rect">
              <a:avLst/>
            </a:prstGeom>
            <a:noFill/>
          </p:spPr>
          <p:txBody>
            <a:bodyPr wrap="square" rtlCol="0">
              <a:spAutoFit/>
            </a:bodyPr>
            <a:lstStyle/>
            <a:p>
              <a:r>
                <a:rPr lang="en-US" dirty="0" smtClean="0"/>
                <a:t>Positive PV</a:t>
              </a:r>
              <a:endParaRPr lang="en-US" dirty="0"/>
            </a:p>
          </p:txBody>
        </p:sp>
      </p:grpSp>
      <p:grpSp>
        <p:nvGrpSpPr>
          <p:cNvPr id="16" name="Group 15"/>
          <p:cNvGrpSpPr/>
          <p:nvPr/>
        </p:nvGrpSpPr>
        <p:grpSpPr>
          <a:xfrm>
            <a:off x="3247571" y="3838165"/>
            <a:ext cx="2057400" cy="1527629"/>
            <a:chOff x="8020050" y="3760232"/>
            <a:chExt cx="2057400" cy="1527629"/>
          </a:xfrm>
        </p:grpSpPr>
        <p:cxnSp>
          <p:nvCxnSpPr>
            <p:cNvPr id="17" name="Straight Arrow Connector 16"/>
            <p:cNvCxnSpPr/>
            <p:nvPr/>
          </p:nvCxnSpPr>
          <p:spPr>
            <a:xfrm flipV="1">
              <a:off x="8782050" y="3760232"/>
              <a:ext cx="1295400" cy="117479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020050" y="4918529"/>
              <a:ext cx="1562100" cy="369332"/>
            </a:xfrm>
            <a:prstGeom prst="rect">
              <a:avLst/>
            </a:prstGeom>
            <a:noFill/>
          </p:spPr>
          <p:txBody>
            <a:bodyPr wrap="square" rtlCol="0">
              <a:spAutoFit/>
            </a:bodyPr>
            <a:lstStyle/>
            <a:p>
              <a:r>
                <a:rPr lang="en-US" dirty="0" smtClean="0"/>
                <a:t>Positive PV</a:t>
              </a:r>
              <a:endParaRPr lang="en-US" dirty="0"/>
            </a:p>
          </p:txBody>
        </p:sp>
      </p:grpSp>
      <p:grpSp>
        <p:nvGrpSpPr>
          <p:cNvPr id="19" name="Group 18"/>
          <p:cNvGrpSpPr/>
          <p:nvPr/>
        </p:nvGrpSpPr>
        <p:grpSpPr>
          <a:xfrm>
            <a:off x="5905500" y="4343400"/>
            <a:ext cx="1714500" cy="1600200"/>
            <a:chOff x="5753100" y="4191000"/>
            <a:chExt cx="1714500" cy="1600200"/>
          </a:xfrm>
        </p:grpSpPr>
        <p:cxnSp>
          <p:nvCxnSpPr>
            <p:cNvPr id="20" name="Straight Arrow Connector 19"/>
            <p:cNvCxnSpPr/>
            <p:nvPr/>
          </p:nvCxnSpPr>
          <p:spPr>
            <a:xfrm flipV="1">
              <a:off x="6400800" y="4191000"/>
              <a:ext cx="1066800" cy="121920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753100" y="5421868"/>
              <a:ext cx="1562100" cy="369332"/>
            </a:xfrm>
            <a:prstGeom prst="rect">
              <a:avLst/>
            </a:prstGeom>
            <a:noFill/>
          </p:spPr>
          <p:txBody>
            <a:bodyPr wrap="square" rtlCol="0">
              <a:spAutoFit/>
            </a:bodyPr>
            <a:lstStyle/>
            <a:p>
              <a:r>
                <a:rPr lang="en-US" smtClean="0"/>
                <a:t>Negative PV</a:t>
              </a:r>
              <a:endParaRPr lang="en-US" dirty="0"/>
            </a:p>
          </p:txBody>
        </p:sp>
      </p:grpSp>
    </p:spTree>
    <p:extLst>
      <p:ext uri="{BB962C8B-B14F-4D97-AF65-F5344CB8AC3E}">
        <p14:creationId xmlns:p14="http://schemas.microsoft.com/office/powerpoint/2010/main" val="40059867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32218-4484-9945-9127-0ACCB652E034}"/>
              </a:ext>
            </a:extLst>
          </p:cNvPr>
          <p:cNvSpPr>
            <a:spLocks noGrp="1"/>
          </p:cNvSpPr>
          <p:nvPr>
            <p:ph type="title"/>
          </p:nvPr>
        </p:nvSpPr>
        <p:spPr>
          <a:xfrm>
            <a:off x="304800" y="-304800"/>
            <a:ext cx="8229600" cy="1143000"/>
          </a:xfrm>
        </p:spPr>
        <p:txBody>
          <a:bodyPr/>
          <a:lstStyle/>
          <a:p>
            <a:r>
              <a:rPr lang="en-US" dirty="0">
                <a:solidFill>
                  <a:srgbClr val="FF0000"/>
                </a:solidFill>
              </a:rPr>
              <a:t>Assignment part 2: Local view</a:t>
            </a:r>
            <a:endParaRPr lang="en-US" dirty="0"/>
          </a:p>
        </p:txBody>
      </p:sp>
      <p:sp>
        <p:nvSpPr>
          <p:cNvPr id="3" name="Content Placeholder 2">
            <a:extLst>
              <a:ext uri="{FF2B5EF4-FFF2-40B4-BE49-F238E27FC236}">
                <a16:creationId xmlns="" xmlns:a16="http://schemas.microsoft.com/office/drawing/2014/main" id="{FC66B6E1-FA8E-6842-A5F2-41D4A748BDAB}"/>
              </a:ext>
            </a:extLst>
          </p:cNvPr>
          <p:cNvSpPr>
            <a:spLocks noGrp="1"/>
          </p:cNvSpPr>
          <p:nvPr>
            <p:ph idx="1"/>
          </p:nvPr>
        </p:nvSpPr>
        <p:spPr>
          <a:xfrm>
            <a:off x="457200" y="838200"/>
            <a:ext cx="8229600" cy="838200"/>
          </a:xfrm>
        </p:spPr>
        <p:txBody>
          <a:bodyPr>
            <a:normAutofit fontScale="92500" lnSpcReduction="10000"/>
          </a:bodyPr>
          <a:lstStyle/>
          <a:p>
            <a:pPr lvl="1"/>
            <a:r>
              <a:rPr lang="en-US" dirty="0" smtClean="0">
                <a:solidFill>
                  <a:srgbClr val="FF0000"/>
                </a:solidFill>
              </a:rPr>
              <a:t> </a:t>
            </a:r>
            <a:r>
              <a:rPr lang="en-US" dirty="0">
                <a:solidFill>
                  <a:srgbClr val="FF0000"/>
                </a:solidFill>
              </a:rPr>
              <a:t>Can you find a weather situation where this source term is a positive feedback on PV?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28799"/>
            <a:ext cx="1652343" cy="52698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767113"/>
            <a:ext cx="1600200" cy="5064163"/>
          </a:xfrm>
          <a:prstGeom prst="rect">
            <a:avLst/>
          </a:prstGeom>
        </p:spPr>
      </p:pic>
      <p:sp>
        <p:nvSpPr>
          <p:cNvPr id="7" name="TextBox 6"/>
          <p:cNvSpPr txBox="1"/>
          <p:nvPr/>
        </p:nvSpPr>
        <p:spPr>
          <a:xfrm>
            <a:off x="4953000" y="2514600"/>
            <a:ext cx="4191000" cy="1200329"/>
          </a:xfrm>
          <a:prstGeom prst="rect">
            <a:avLst/>
          </a:prstGeom>
          <a:noFill/>
        </p:spPr>
        <p:txBody>
          <a:bodyPr wrap="square" rtlCol="0">
            <a:spAutoFit/>
          </a:bodyPr>
          <a:lstStyle/>
          <a:p>
            <a:r>
              <a:rPr lang="en-US" dirty="0" smtClean="0"/>
              <a:t>In this warm core cyclone, you can see that there is no PV where the negative gradient in radiative heating is, yet where there is positive, there is PV. </a:t>
            </a:r>
            <a:endParaRPr lang="en-US" dirty="0"/>
          </a:p>
        </p:txBody>
      </p:sp>
    </p:spTree>
    <p:extLst>
      <p:ext uri="{BB962C8B-B14F-4D97-AF65-F5344CB8AC3E}">
        <p14:creationId xmlns:p14="http://schemas.microsoft.com/office/powerpoint/2010/main" val="1656655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BB6C42-6FB3-C243-B2EB-00D8FCA96C99}"/>
              </a:ext>
            </a:extLst>
          </p:cNvPr>
          <p:cNvSpPr>
            <a:spLocks noGrp="1"/>
          </p:cNvSpPr>
          <p:nvPr>
            <p:ph type="title"/>
          </p:nvPr>
        </p:nvSpPr>
        <p:spPr/>
        <p:txBody>
          <a:bodyPr>
            <a:normAutofit fontScale="90000"/>
          </a:bodyPr>
          <a:lstStyle/>
          <a:p>
            <a:r>
              <a:rPr lang="en-US" dirty="0"/>
              <a:t>Create a new cross section of potential temperature contours</a:t>
            </a:r>
          </a:p>
        </p:txBody>
      </p:sp>
      <p:pic>
        <p:nvPicPr>
          <p:cNvPr id="4" name="Content Placeholder 3">
            <a:extLst>
              <a:ext uri="{FF2B5EF4-FFF2-40B4-BE49-F238E27FC236}">
                <a16:creationId xmlns="" xmlns:a16="http://schemas.microsoft.com/office/drawing/2014/main" id="{18E03134-F050-1847-89E9-EA642100A0B8}"/>
              </a:ext>
            </a:extLst>
          </p:cNvPr>
          <p:cNvPicPr>
            <a:picLocks noGrp="1" noChangeAspect="1"/>
          </p:cNvPicPr>
          <p:nvPr>
            <p:ph idx="1"/>
          </p:nvPr>
        </p:nvPicPr>
        <p:blipFill rotWithShape="1">
          <a:blip r:embed="rId2"/>
          <a:srcRect b="24817"/>
          <a:stretch/>
        </p:blipFill>
        <p:spPr>
          <a:xfrm>
            <a:off x="-46451" y="1524000"/>
            <a:ext cx="9190451" cy="2701636"/>
          </a:xfrm>
          <a:prstGeom prst="rect">
            <a:avLst/>
          </a:prstGeom>
        </p:spPr>
      </p:pic>
    </p:spTree>
    <p:extLst>
      <p:ext uri="{BB962C8B-B14F-4D97-AF65-F5344CB8AC3E}">
        <p14:creationId xmlns:p14="http://schemas.microsoft.com/office/powerpoint/2010/main" val="5948578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BB6C42-6FB3-C243-B2EB-00D8FCA96C99}"/>
              </a:ext>
            </a:extLst>
          </p:cNvPr>
          <p:cNvSpPr>
            <a:spLocks noGrp="1"/>
          </p:cNvSpPr>
          <p:nvPr>
            <p:ph type="title"/>
          </p:nvPr>
        </p:nvSpPr>
        <p:spPr/>
        <p:txBody>
          <a:bodyPr>
            <a:normAutofit fontScale="90000"/>
          </a:bodyPr>
          <a:lstStyle/>
          <a:p>
            <a:r>
              <a:rPr lang="en-US" dirty="0"/>
              <a:t>Create a new cross section of potential temperature contours</a:t>
            </a:r>
          </a:p>
        </p:txBody>
      </p:sp>
      <p:pic>
        <p:nvPicPr>
          <p:cNvPr id="6" name="Picture 5">
            <a:extLst>
              <a:ext uri="{FF2B5EF4-FFF2-40B4-BE49-F238E27FC236}">
                <a16:creationId xmlns="" xmlns:a16="http://schemas.microsoft.com/office/drawing/2014/main" id="{8336DD9A-69F7-B340-848D-61B9B29B8EF5}"/>
              </a:ext>
            </a:extLst>
          </p:cNvPr>
          <p:cNvPicPr>
            <a:picLocks noChangeAspect="1"/>
          </p:cNvPicPr>
          <p:nvPr/>
        </p:nvPicPr>
        <p:blipFill>
          <a:blip r:embed="rId2"/>
          <a:stretch>
            <a:fillRect/>
          </a:stretch>
        </p:blipFill>
        <p:spPr>
          <a:xfrm>
            <a:off x="4800600" y="2133600"/>
            <a:ext cx="2374900" cy="990600"/>
          </a:xfrm>
          <a:prstGeom prst="rect">
            <a:avLst/>
          </a:prstGeom>
        </p:spPr>
      </p:pic>
      <p:sp>
        <p:nvSpPr>
          <p:cNvPr id="8" name="Content Placeholder 7">
            <a:extLst>
              <a:ext uri="{FF2B5EF4-FFF2-40B4-BE49-F238E27FC236}">
                <a16:creationId xmlns="" xmlns:a16="http://schemas.microsoft.com/office/drawing/2014/main" id="{D07BB86B-C4B5-ED41-92C2-B51AC851E40B}"/>
              </a:ext>
            </a:extLst>
          </p:cNvPr>
          <p:cNvSpPr>
            <a:spLocks noGrp="1"/>
          </p:cNvSpPr>
          <p:nvPr>
            <p:ph idx="1"/>
          </p:nvPr>
        </p:nvSpPr>
        <p:spPr>
          <a:xfrm>
            <a:off x="457200" y="1600200"/>
            <a:ext cx="8229600" cy="4525963"/>
          </a:xfrm>
        </p:spPr>
        <p:txBody>
          <a:bodyPr/>
          <a:lstStyle/>
          <a:p>
            <a:r>
              <a:rPr lang="en-US" dirty="0"/>
              <a:t>Now click its Legend entry to pop up its Display Controls. </a:t>
            </a:r>
          </a:p>
          <a:p>
            <a:endParaRPr lang="en-US" dirty="0"/>
          </a:p>
          <a:p>
            <a:r>
              <a:rPr lang="en-US" dirty="0"/>
              <a:t>Change the contour interval to 5K. Change the Color to Black. Change their label size to 20. </a:t>
            </a:r>
          </a:p>
          <a:p>
            <a:endParaRPr lang="en-US" dirty="0"/>
          </a:p>
          <a:p>
            <a:endParaRPr lang="en-US" dirty="0"/>
          </a:p>
        </p:txBody>
      </p:sp>
      <p:pic>
        <p:nvPicPr>
          <p:cNvPr id="9" name="Picture 8">
            <a:extLst>
              <a:ext uri="{FF2B5EF4-FFF2-40B4-BE49-F238E27FC236}">
                <a16:creationId xmlns="" xmlns:a16="http://schemas.microsoft.com/office/drawing/2014/main" id="{A7A290C6-C1C5-AC47-B88F-BB1BEC239CA9}"/>
              </a:ext>
            </a:extLst>
          </p:cNvPr>
          <p:cNvPicPr>
            <a:picLocks noChangeAspect="1"/>
          </p:cNvPicPr>
          <p:nvPr/>
        </p:nvPicPr>
        <p:blipFill>
          <a:blip r:embed="rId3"/>
          <a:stretch>
            <a:fillRect/>
          </a:stretch>
        </p:blipFill>
        <p:spPr>
          <a:xfrm>
            <a:off x="1371600" y="4648200"/>
            <a:ext cx="5853545" cy="1768357"/>
          </a:xfrm>
          <a:prstGeom prst="rect">
            <a:avLst/>
          </a:prstGeom>
        </p:spPr>
      </p:pic>
    </p:spTree>
    <p:extLst>
      <p:ext uri="{BB962C8B-B14F-4D97-AF65-F5344CB8AC3E}">
        <p14:creationId xmlns:p14="http://schemas.microsoft.com/office/powerpoint/2010/main" val="1922323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BB6C42-6FB3-C243-B2EB-00D8FCA96C99}"/>
              </a:ext>
            </a:extLst>
          </p:cNvPr>
          <p:cNvSpPr>
            <a:spLocks noGrp="1"/>
          </p:cNvSpPr>
          <p:nvPr>
            <p:ph type="title"/>
          </p:nvPr>
        </p:nvSpPr>
        <p:spPr/>
        <p:txBody>
          <a:bodyPr>
            <a:normAutofit fontScale="90000"/>
          </a:bodyPr>
          <a:lstStyle/>
          <a:p>
            <a:r>
              <a:rPr lang="en-US" dirty="0"/>
              <a:t>Create a new cross section of potential temperature contours</a:t>
            </a:r>
          </a:p>
        </p:txBody>
      </p:sp>
      <p:sp>
        <p:nvSpPr>
          <p:cNvPr id="8" name="Content Placeholder 7">
            <a:extLst>
              <a:ext uri="{FF2B5EF4-FFF2-40B4-BE49-F238E27FC236}">
                <a16:creationId xmlns="" xmlns:a16="http://schemas.microsoft.com/office/drawing/2014/main" id="{D07BB86B-C4B5-ED41-92C2-B51AC851E40B}"/>
              </a:ext>
            </a:extLst>
          </p:cNvPr>
          <p:cNvSpPr>
            <a:spLocks noGrp="1"/>
          </p:cNvSpPr>
          <p:nvPr>
            <p:ph idx="1"/>
          </p:nvPr>
        </p:nvSpPr>
        <p:spPr>
          <a:xfrm>
            <a:off x="457200" y="1600200"/>
            <a:ext cx="8229600" cy="5029200"/>
          </a:xfrm>
        </p:spPr>
        <p:txBody>
          <a:bodyPr>
            <a:normAutofit/>
          </a:bodyPr>
          <a:lstStyle/>
          <a:p>
            <a:r>
              <a:rPr lang="en-US" dirty="0"/>
              <a:t>Again click the Legend entry to pop up the Display Controls. </a:t>
            </a:r>
          </a:p>
          <a:p>
            <a:r>
              <a:rPr lang="en-US" dirty="0"/>
              <a:t>Under the Edit menu, turn on Sharing</a:t>
            </a:r>
          </a:p>
          <a:p>
            <a:endParaRPr lang="en-US" dirty="0"/>
          </a:p>
          <a:p>
            <a:endParaRPr lang="en-US" dirty="0"/>
          </a:p>
          <a:p>
            <a:endParaRPr lang="en-US" dirty="0"/>
          </a:p>
          <a:p>
            <a:r>
              <a:rPr lang="en-US" dirty="0"/>
              <a:t>Move the main north-south cross section slightly. This will make your new theta contour section snap into place with it.  </a:t>
            </a:r>
          </a:p>
        </p:txBody>
      </p:sp>
      <p:pic>
        <p:nvPicPr>
          <p:cNvPr id="10" name="Picture 9">
            <a:extLst>
              <a:ext uri="{FF2B5EF4-FFF2-40B4-BE49-F238E27FC236}">
                <a16:creationId xmlns="" xmlns:a16="http://schemas.microsoft.com/office/drawing/2014/main" id="{0885293D-753F-A147-949A-954F65A05B5D}"/>
              </a:ext>
            </a:extLst>
          </p:cNvPr>
          <p:cNvPicPr>
            <a:picLocks noChangeAspect="1"/>
          </p:cNvPicPr>
          <p:nvPr/>
        </p:nvPicPr>
        <p:blipFill>
          <a:blip r:embed="rId2"/>
          <a:stretch>
            <a:fillRect/>
          </a:stretch>
        </p:blipFill>
        <p:spPr>
          <a:xfrm>
            <a:off x="3276600" y="3124200"/>
            <a:ext cx="5207000" cy="1969437"/>
          </a:xfrm>
          <a:prstGeom prst="rect">
            <a:avLst/>
          </a:prstGeom>
        </p:spPr>
      </p:pic>
    </p:spTree>
    <p:extLst>
      <p:ext uri="{BB962C8B-B14F-4D97-AF65-F5344CB8AC3E}">
        <p14:creationId xmlns:p14="http://schemas.microsoft.com/office/powerpoint/2010/main" val="2230187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29A834-01D0-1441-98E1-D59916484E3E}"/>
              </a:ext>
            </a:extLst>
          </p:cNvPr>
          <p:cNvSpPr>
            <a:spLocks noGrp="1"/>
          </p:cNvSpPr>
          <p:nvPr>
            <p:ph type="title"/>
          </p:nvPr>
        </p:nvSpPr>
        <p:spPr/>
        <p:txBody>
          <a:bodyPr/>
          <a:lstStyle/>
          <a:p>
            <a:r>
              <a:rPr lang="en-US" dirty="0"/>
              <a:t>Questions about it: write answers</a:t>
            </a:r>
          </a:p>
        </p:txBody>
      </p:sp>
      <p:sp>
        <p:nvSpPr>
          <p:cNvPr id="3" name="Content Placeholder 2">
            <a:extLst>
              <a:ext uri="{FF2B5EF4-FFF2-40B4-BE49-F238E27FC236}">
                <a16:creationId xmlns:a16="http://schemas.microsoft.com/office/drawing/2014/main" xmlns="" id="{6C33B407-7022-F64B-9CD3-3C0B57FEF809}"/>
              </a:ext>
            </a:extLst>
          </p:cNvPr>
          <p:cNvSpPr>
            <a:spLocks noGrp="1"/>
          </p:cNvSpPr>
          <p:nvPr>
            <p:ph idx="1"/>
          </p:nvPr>
        </p:nvSpPr>
        <p:spPr/>
        <p:txBody>
          <a:bodyPr>
            <a:normAutofit fontScale="47500" lnSpcReduction="20000"/>
          </a:bodyPr>
          <a:lstStyle/>
          <a:p>
            <a:r>
              <a:rPr lang="en-US" dirty="0"/>
              <a:t>1. Using the concepts from the reading, and earlier homework, explain how patches or elements of </a:t>
            </a:r>
            <a:r>
              <a:rPr lang="en-US" b="1" dirty="0"/>
              <a:t>relative vorticity</a:t>
            </a:r>
            <a:r>
              <a:rPr lang="en-US" dirty="0"/>
              <a:t> advect other patches of </a:t>
            </a:r>
            <a:r>
              <a:rPr lang="en-US" b="1" dirty="0"/>
              <a:t>relative vorticity</a:t>
            </a:r>
            <a:r>
              <a:rPr lang="en-US" dirty="0"/>
              <a:t>, under the assumption that </a:t>
            </a:r>
            <a:r>
              <a:rPr lang="en-US" b="1" dirty="0"/>
              <a:t>relative vorticity</a:t>
            </a:r>
            <a:r>
              <a:rPr lang="en-US" dirty="0"/>
              <a:t> is </a:t>
            </a:r>
            <a:r>
              <a:rPr lang="en-US" dirty="0" err="1"/>
              <a:t>sorta</a:t>
            </a:r>
            <a:r>
              <a:rPr lang="en-US" dirty="0"/>
              <a:t> almost conserved.  </a:t>
            </a:r>
            <a:r>
              <a:rPr lang="en-US" dirty="0" smtClean="0">
                <a:solidFill>
                  <a:srgbClr val="FF0000"/>
                </a:solidFill>
              </a:rPr>
              <a:t>What curves up must also curve back down (mostly) (also same with shear), therefore patches of RV advect other patches of RV. It is also conserved through the addition of convergence/divergence.</a:t>
            </a:r>
            <a:endParaRPr lang="en-US" dirty="0">
              <a:solidFill>
                <a:srgbClr val="FF0000"/>
              </a:solidFill>
            </a:endParaRPr>
          </a:p>
          <a:p>
            <a:r>
              <a:rPr lang="en-US" dirty="0"/>
              <a:t>2. Using the concepts from the reading, and earlier homework, explain how </a:t>
            </a:r>
            <a:r>
              <a:rPr lang="en-US" b="1" dirty="0"/>
              <a:t>planetary vorticity</a:t>
            </a:r>
            <a:r>
              <a:rPr lang="en-US" dirty="0"/>
              <a:t> is converted to </a:t>
            </a:r>
            <a:r>
              <a:rPr lang="en-US" b="1" dirty="0"/>
              <a:t>relative vorticity,</a:t>
            </a:r>
            <a:r>
              <a:rPr lang="en-US" dirty="0"/>
              <a:t> so that their sum, the </a:t>
            </a:r>
            <a:r>
              <a:rPr lang="en-US" b="1" dirty="0"/>
              <a:t>absolute vorticity,</a:t>
            </a:r>
            <a:r>
              <a:rPr lang="en-US" dirty="0"/>
              <a:t> is almost conserved. Consider a loop of air moving in latitude, and explain how the different Coriolis force felt by its northern and southern edges acts as a torque on the fluid loop. </a:t>
            </a:r>
            <a:r>
              <a:rPr lang="en-US" dirty="0" smtClean="0"/>
              <a:t> </a:t>
            </a:r>
            <a:r>
              <a:rPr lang="en-US" dirty="0"/>
              <a:t> </a:t>
            </a:r>
            <a:r>
              <a:rPr lang="en-US" dirty="0" smtClean="0">
                <a:solidFill>
                  <a:srgbClr val="FF0000"/>
                </a:solidFill>
              </a:rPr>
              <a:t>As you change latitude, you </a:t>
            </a:r>
            <a:r>
              <a:rPr lang="en-US" smtClean="0">
                <a:solidFill>
                  <a:srgbClr val="FF0000"/>
                </a:solidFill>
              </a:rPr>
              <a:t>change PV through </a:t>
            </a:r>
            <a:r>
              <a:rPr lang="en-US" dirty="0" smtClean="0">
                <a:solidFill>
                  <a:srgbClr val="FF0000"/>
                </a:solidFill>
              </a:rPr>
              <a:t>stretching </a:t>
            </a:r>
            <a:r>
              <a:rPr lang="en-US" smtClean="0">
                <a:solidFill>
                  <a:srgbClr val="FF0000"/>
                </a:solidFill>
              </a:rPr>
              <a:t>and divergence, thus </a:t>
            </a:r>
            <a:r>
              <a:rPr lang="en-US" dirty="0" smtClean="0">
                <a:solidFill>
                  <a:srgbClr val="FF0000"/>
                </a:solidFill>
              </a:rPr>
              <a:t>you change RV oppositely, which almost conserved AV.</a:t>
            </a:r>
            <a:endParaRPr lang="en-US" dirty="0">
              <a:solidFill>
                <a:srgbClr val="FF0000"/>
              </a:solidFill>
            </a:endParaRPr>
          </a:p>
          <a:p>
            <a:r>
              <a:rPr lang="en-US" dirty="0"/>
              <a:t>3. Using the concepts from the reading, and the reading, explain how </a:t>
            </a:r>
            <a:r>
              <a:rPr lang="en-US" b="1" dirty="0"/>
              <a:t>static stability </a:t>
            </a:r>
            <a:r>
              <a:rPr lang="en-US" dirty="0"/>
              <a:t>is converted to </a:t>
            </a:r>
            <a:r>
              <a:rPr lang="en-US" b="1" dirty="0"/>
              <a:t>absolute vorticity,</a:t>
            </a:r>
            <a:r>
              <a:rPr lang="en-US" dirty="0"/>
              <a:t> so that </a:t>
            </a:r>
            <a:r>
              <a:rPr lang="en-US" b="1" dirty="0"/>
              <a:t>potential vorticity, </a:t>
            </a:r>
            <a:r>
              <a:rPr lang="en-US" dirty="0"/>
              <a:t>their </a:t>
            </a:r>
            <a:r>
              <a:rPr lang="en-US" b="1" dirty="0"/>
              <a:t>product,</a:t>
            </a:r>
            <a:r>
              <a:rPr lang="en-US" dirty="0"/>
              <a:t> arguably the truest essence of vortices (cyclones and anticyclones) is really really almost conserved. </a:t>
            </a:r>
            <a:r>
              <a:rPr lang="en-US" dirty="0" smtClean="0">
                <a:solidFill>
                  <a:srgbClr val="FF0000"/>
                </a:solidFill>
              </a:rPr>
              <a:t>Static stability is the impact of gravity and when taken over a pressure gradient, it impacts the theta surfaces, which can be used to conserve PV.</a:t>
            </a:r>
            <a:endParaRPr lang="en-US" dirty="0">
              <a:solidFill>
                <a:srgbClr val="FF0000"/>
              </a:solidFill>
            </a:endParaRPr>
          </a:p>
          <a:p>
            <a:r>
              <a:rPr lang="en-US" dirty="0"/>
              <a:t>4. Based on the end of the reading, what you will look for in vertically resolved data about diabatic heating rate in the atmosphere to explain the ultimate source of PV</a:t>
            </a:r>
            <a:r>
              <a:rPr lang="en-US" dirty="0" smtClean="0"/>
              <a:t>? </a:t>
            </a:r>
            <a:r>
              <a:rPr lang="en-US" dirty="0" smtClean="0">
                <a:solidFill>
                  <a:srgbClr val="FF0000"/>
                </a:solidFill>
              </a:rPr>
              <a:t>Changes in heating rates/temperature with height</a:t>
            </a:r>
            <a:endParaRPr lang="en-US" dirty="0"/>
          </a:p>
          <a:p>
            <a:endParaRPr lang="en-US" dirty="0"/>
          </a:p>
        </p:txBody>
      </p:sp>
    </p:spTree>
    <p:extLst>
      <p:ext uri="{BB962C8B-B14F-4D97-AF65-F5344CB8AC3E}">
        <p14:creationId xmlns:p14="http://schemas.microsoft.com/office/powerpoint/2010/main" val="655255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BB6C42-6FB3-C243-B2EB-00D8FCA96C99}"/>
              </a:ext>
            </a:extLst>
          </p:cNvPr>
          <p:cNvSpPr>
            <a:spLocks noGrp="1"/>
          </p:cNvSpPr>
          <p:nvPr>
            <p:ph type="title"/>
          </p:nvPr>
        </p:nvSpPr>
        <p:spPr/>
        <p:txBody>
          <a:bodyPr>
            <a:normAutofit fontScale="90000"/>
          </a:bodyPr>
          <a:lstStyle/>
          <a:p>
            <a:r>
              <a:rPr lang="en-US" dirty="0"/>
              <a:t>Create a new cross section of potential temperature contours</a:t>
            </a:r>
          </a:p>
        </p:txBody>
      </p:sp>
      <p:sp>
        <p:nvSpPr>
          <p:cNvPr id="8" name="Content Placeholder 7">
            <a:extLst>
              <a:ext uri="{FF2B5EF4-FFF2-40B4-BE49-F238E27FC236}">
                <a16:creationId xmlns="" xmlns:a16="http://schemas.microsoft.com/office/drawing/2014/main" id="{D07BB86B-C4B5-ED41-92C2-B51AC851E40B}"/>
              </a:ext>
            </a:extLst>
          </p:cNvPr>
          <p:cNvSpPr>
            <a:spLocks noGrp="1"/>
          </p:cNvSpPr>
          <p:nvPr>
            <p:ph idx="1"/>
          </p:nvPr>
        </p:nvSpPr>
        <p:spPr>
          <a:xfrm>
            <a:off x="457200" y="1600200"/>
            <a:ext cx="8229600" cy="5029200"/>
          </a:xfrm>
        </p:spPr>
        <p:txBody>
          <a:bodyPr>
            <a:normAutofit/>
          </a:bodyPr>
          <a:lstStyle/>
          <a:p>
            <a:r>
              <a:rPr lang="en-US" dirty="0"/>
              <a:t>You should see our familiar relation between theta surfaces and (most clearly) upper-level cool core cyclones:</a:t>
            </a:r>
          </a:p>
        </p:txBody>
      </p:sp>
      <p:pic>
        <p:nvPicPr>
          <p:cNvPr id="4" name="Picture 3">
            <a:extLst>
              <a:ext uri="{FF2B5EF4-FFF2-40B4-BE49-F238E27FC236}">
                <a16:creationId xmlns="" xmlns:a16="http://schemas.microsoft.com/office/drawing/2014/main" id="{23445ABF-198C-8142-8EC1-DE75E9BFC102}"/>
              </a:ext>
            </a:extLst>
          </p:cNvPr>
          <p:cNvPicPr>
            <a:picLocks noChangeAspect="1"/>
          </p:cNvPicPr>
          <p:nvPr/>
        </p:nvPicPr>
        <p:blipFill>
          <a:blip r:embed="rId2"/>
          <a:stretch>
            <a:fillRect/>
          </a:stretch>
        </p:blipFill>
        <p:spPr>
          <a:xfrm>
            <a:off x="0" y="3505200"/>
            <a:ext cx="9144000" cy="2530929"/>
          </a:xfrm>
          <a:prstGeom prst="rect">
            <a:avLst/>
          </a:prstGeom>
        </p:spPr>
      </p:pic>
    </p:spTree>
    <p:extLst>
      <p:ext uri="{BB962C8B-B14F-4D97-AF65-F5344CB8AC3E}">
        <p14:creationId xmlns:p14="http://schemas.microsoft.com/office/powerpoint/2010/main" val="33497216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BE3DF2-663C-224B-8192-E57B30134C5C}"/>
              </a:ext>
            </a:extLst>
          </p:cNvPr>
          <p:cNvSpPr>
            <a:spLocks noGrp="1"/>
          </p:cNvSpPr>
          <p:nvPr>
            <p:ph type="title"/>
          </p:nvPr>
        </p:nvSpPr>
        <p:spPr/>
        <p:txBody>
          <a:bodyPr>
            <a:normAutofit fontScale="90000"/>
          </a:bodyPr>
          <a:lstStyle/>
          <a:p>
            <a:r>
              <a:rPr lang="en-US" dirty="0"/>
              <a:t>Warm and cool cores &amp; condensation heating</a:t>
            </a:r>
          </a:p>
        </p:txBody>
      </p:sp>
      <p:sp>
        <p:nvSpPr>
          <p:cNvPr id="3" name="Content Placeholder 2">
            <a:extLst>
              <a:ext uri="{FF2B5EF4-FFF2-40B4-BE49-F238E27FC236}">
                <a16:creationId xmlns="" xmlns:a16="http://schemas.microsoft.com/office/drawing/2014/main" id="{788C8B58-9F5F-944A-9300-6F2413887588}"/>
              </a:ext>
            </a:extLst>
          </p:cNvPr>
          <p:cNvSpPr>
            <a:spLocks noGrp="1"/>
          </p:cNvSpPr>
          <p:nvPr>
            <p:ph idx="1"/>
          </p:nvPr>
        </p:nvSpPr>
        <p:spPr/>
        <p:txBody>
          <a:bodyPr>
            <a:normAutofit/>
          </a:bodyPr>
          <a:lstStyle/>
          <a:p>
            <a:r>
              <a:rPr lang="en-US" dirty="0"/>
              <a:t>Use the cross section with theta contours and the moist-processes heating rate (</a:t>
            </a:r>
            <a:r>
              <a:rPr lang="en-US" dirty="0" err="1"/>
              <a:t>dtdtmst</a:t>
            </a:r>
            <a:r>
              <a:rPr lang="en-US" dirty="0"/>
              <a:t>) to find an example</a:t>
            </a:r>
          </a:p>
          <a:p>
            <a:pPr lvl="1"/>
            <a:r>
              <a:rPr lang="en-US" dirty="0">
                <a:solidFill>
                  <a:srgbClr val="FF0000"/>
                </a:solidFill>
              </a:rPr>
              <a:t>with the condensation heating in a warm core storm, like the one halfway to Ireland</a:t>
            </a:r>
          </a:p>
          <a:p>
            <a:pPr lvl="1"/>
            <a:r>
              <a:rPr lang="en-US" dirty="0">
                <a:solidFill>
                  <a:srgbClr val="FF0000"/>
                </a:solidFill>
              </a:rPr>
              <a:t>how does the PV source term from latent heating feed back on such a warm core storm? </a:t>
            </a:r>
          </a:p>
        </p:txBody>
      </p:sp>
      <p:sp>
        <p:nvSpPr>
          <p:cNvPr id="4" name="TextBox 3"/>
          <p:cNvSpPr txBox="1"/>
          <p:nvPr/>
        </p:nvSpPr>
        <p:spPr>
          <a:xfrm>
            <a:off x="3352800" y="5486400"/>
            <a:ext cx="3124200" cy="369332"/>
          </a:xfrm>
          <a:prstGeom prst="rect">
            <a:avLst/>
          </a:prstGeom>
          <a:noFill/>
        </p:spPr>
        <p:txBody>
          <a:bodyPr wrap="square" rtlCol="0">
            <a:spAutoFit/>
          </a:bodyPr>
          <a:lstStyle/>
          <a:p>
            <a:r>
              <a:rPr lang="en-US" dirty="0" smtClean="0"/>
              <a:t>See next slide</a:t>
            </a:r>
            <a:endParaRPr lang="en-US" dirty="0"/>
          </a:p>
        </p:txBody>
      </p:sp>
    </p:spTree>
    <p:extLst>
      <p:ext uri="{BB962C8B-B14F-4D97-AF65-F5344CB8AC3E}">
        <p14:creationId xmlns:p14="http://schemas.microsoft.com/office/powerpoint/2010/main" val="16270339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5400"/>
            <a:ext cx="3039533" cy="4559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432" y="-50800"/>
            <a:ext cx="2994776" cy="4584700"/>
          </a:xfrm>
          <a:prstGeom prst="rect">
            <a:avLst/>
          </a:prstGeom>
        </p:spPr>
      </p:pic>
      <p:sp>
        <p:nvSpPr>
          <p:cNvPr id="6" name="Rectangle 5"/>
          <p:cNvSpPr/>
          <p:nvPr/>
        </p:nvSpPr>
        <p:spPr>
          <a:xfrm>
            <a:off x="152400" y="4495800"/>
            <a:ext cx="8991600" cy="369332"/>
          </a:xfrm>
          <a:prstGeom prst="rect">
            <a:avLst/>
          </a:prstGeom>
        </p:spPr>
        <p:txBody>
          <a:bodyPr wrap="square">
            <a:spAutoFit/>
          </a:bodyPr>
          <a:lstStyle/>
          <a:p>
            <a:pPr lvl="1"/>
            <a:r>
              <a:rPr lang="en-US" dirty="0">
                <a:solidFill>
                  <a:srgbClr val="FF0000"/>
                </a:solidFill>
              </a:rPr>
              <a:t>how does the PV source term from latent heating feed back on such a warm core storm? </a:t>
            </a:r>
          </a:p>
        </p:txBody>
      </p:sp>
      <p:sp>
        <p:nvSpPr>
          <p:cNvPr id="7" name="TextBox 6"/>
          <p:cNvSpPr txBox="1"/>
          <p:nvPr/>
        </p:nvSpPr>
        <p:spPr>
          <a:xfrm>
            <a:off x="220133" y="4865132"/>
            <a:ext cx="7467600" cy="769441"/>
          </a:xfrm>
          <a:prstGeom prst="rect">
            <a:avLst/>
          </a:prstGeom>
          <a:noFill/>
        </p:spPr>
        <p:txBody>
          <a:bodyPr wrap="square" rtlCol="0">
            <a:spAutoFit/>
          </a:bodyPr>
          <a:lstStyle/>
          <a:p>
            <a:r>
              <a:rPr lang="en-US" sz="2200" dirty="0" smtClean="0"/>
              <a:t>The PV seems to be fairly limited in such a warm core storm. It looks like the PV is reduced where the latent heat is so high</a:t>
            </a:r>
            <a:endParaRPr lang="en-US" sz="2200" dirty="0"/>
          </a:p>
        </p:txBody>
      </p:sp>
    </p:spTree>
    <p:extLst>
      <p:ext uri="{BB962C8B-B14F-4D97-AF65-F5344CB8AC3E}">
        <p14:creationId xmlns:p14="http://schemas.microsoft.com/office/powerpoint/2010/main" val="996209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BE3DF2-663C-224B-8192-E57B30134C5C}"/>
              </a:ext>
            </a:extLst>
          </p:cNvPr>
          <p:cNvSpPr>
            <a:spLocks noGrp="1"/>
          </p:cNvSpPr>
          <p:nvPr>
            <p:ph type="title"/>
          </p:nvPr>
        </p:nvSpPr>
        <p:spPr/>
        <p:txBody>
          <a:bodyPr>
            <a:normAutofit fontScale="90000"/>
          </a:bodyPr>
          <a:lstStyle/>
          <a:p>
            <a:r>
              <a:rPr lang="en-US" dirty="0"/>
              <a:t>Warm and cool cores &amp; condensation heating</a:t>
            </a:r>
          </a:p>
        </p:txBody>
      </p:sp>
      <p:sp>
        <p:nvSpPr>
          <p:cNvPr id="3" name="Content Placeholder 2">
            <a:extLst>
              <a:ext uri="{FF2B5EF4-FFF2-40B4-BE49-F238E27FC236}">
                <a16:creationId xmlns="" xmlns:a16="http://schemas.microsoft.com/office/drawing/2014/main" id="{788C8B58-9F5F-944A-9300-6F2413887588}"/>
              </a:ext>
            </a:extLst>
          </p:cNvPr>
          <p:cNvSpPr>
            <a:spLocks noGrp="1"/>
          </p:cNvSpPr>
          <p:nvPr>
            <p:ph idx="1"/>
          </p:nvPr>
        </p:nvSpPr>
        <p:spPr/>
        <p:txBody>
          <a:bodyPr>
            <a:normAutofit/>
          </a:bodyPr>
          <a:lstStyle/>
          <a:p>
            <a:r>
              <a:rPr lang="en-US" dirty="0"/>
              <a:t>Use the cross section with theta contours and the moist-processes heating rate (</a:t>
            </a:r>
            <a:r>
              <a:rPr lang="en-US" dirty="0" err="1"/>
              <a:t>dtdtmst</a:t>
            </a:r>
            <a:r>
              <a:rPr lang="en-US" dirty="0"/>
              <a:t>) to find an example</a:t>
            </a:r>
          </a:p>
          <a:p>
            <a:pPr lvl="1"/>
            <a:r>
              <a:rPr lang="en-US" dirty="0">
                <a:solidFill>
                  <a:srgbClr val="FF0000"/>
                </a:solidFill>
              </a:rPr>
              <a:t>where a cool core cyclone (lifted </a:t>
            </a:r>
            <a:r>
              <a:rPr lang="en-US" dirty="0" err="1">
                <a:solidFill>
                  <a:srgbClr val="FF0000"/>
                </a:solidFill>
              </a:rPr>
              <a:t>isentropes</a:t>
            </a:r>
            <a:r>
              <a:rPr lang="en-US" dirty="0">
                <a:solidFill>
                  <a:srgbClr val="FF0000"/>
                </a:solidFill>
              </a:rPr>
              <a:t>, cyclonic PV aloft; a tentacle of the polar vortex) may be gently lifting air to its condensation level, releasing some latent heating</a:t>
            </a:r>
          </a:p>
          <a:p>
            <a:pPr lvl="1"/>
            <a:r>
              <a:rPr lang="en-US" dirty="0">
                <a:solidFill>
                  <a:srgbClr val="FF0000"/>
                </a:solidFill>
              </a:rPr>
              <a:t>how does the PV source term from latent heating feed back on such a cool core storm? </a:t>
            </a:r>
          </a:p>
        </p:txBody>
      </p:sp>
      <p:sp>
        <p:nvSpPr>
          <p:cNvPr id="4" name="TextBox 3"/>
          <p:cNvSpPr txBox="1"/>
          <p:nvPr/>
        </p:nvSpPr>
        <p:spPr>
          <a:xfrm>
            <a:off x="3352800" y="5879068"/>
            <a:ext cx="3124200" cy="369332"/>
          </a:xfrm>
          <a:prstGeom prst="rect">
            <a:avLst/>
          </a:prstGeom>
          <a:noFill/>
        </p:spPr>
        <p:txBody>
          <a:bodyPr wrap="square" rtlCol="0">
            <a:spAutoFit/>
          </a:bodyPr>
          <a:lstStyle/>
          <a:p>
            <a:r>
              <a:rPr lang="en-US" smtClean="0"/>
              <a:t>See next slide</a:t>
            </a:r>
            <a:endParaRPr lang="en-US"/>
          </a:p>
        </p:txBody>
      </p:sp>
    </p:spTree>
    <p:extLst>
      <p:ext uri="{BB962C8B-B14F-4D97-AF65-F5344CB8AC3E}">
        <p14:creationId xmlns:p14="http://schemas.microsoft.com/office/powerpoint/2010/main" val="1249884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900" y="-286071"/>
            <a:ext cx="2133600" cy="464744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00" y="-318728"/>
            <a:ext cx="2171700" cy="4668632"/>
          </a:xfrm>
          <a:prstGeom prst="rect">
            <a:avLst/>
          </a:prstGeom>
        </p:spPr>
      </p:pic>
      <p:sp>
        <p:nvSpPr>
          <p:cNvPr id="6" name="Rectangle 5"/>
          <p:cNvSpPr/>
          <p:nvPr/>
        </p:nvSpPr>
        <p:spPr>
          <a:xfrm>
            <a:off x="0" y="4535322"/>
            <a:ext cx="9144000" cy="369332"/>
          </a:xfrm>
          <a:prstGeom prst="rect">
            <a:avLst/>
          </a:prstGeom>
        </p:spPr>
        <p:txBody>
          <a:bodyPr wrap="square">
            <a:spAutoFit/>
          </a:bodyPr>
          <a:lstStyle/>
          <a:p>
            <a:pPr lvl="1"/>
            <a:r>
              <a:rPr lang="en-US" dirty="0">
                <a:solidFill>
                  <a:srgbClr val="FF0000"/>
                </a:solidFill>
              </a:rPr>
              <a:t>how does the PV source term from latent heating feed back on such a cool core storm? </a:t>
            </a:r>
          </a:p>
        </p:txBody>
      </p:sp>
      <p:sp>
        <p:nvSpPr>
          <p:cNvPr id="7" name="TextBox 6"/>
          <p:cNvSpPr txBox="1"/>
          <p:nvPr/>
        </p:nvSpPr>
        <p:spPr>
          <a:xfrm>
            <a:off x="220133" y="4865132"/>
            <a:ext cx="7467600" cy="769441"/>
          </a:xfrm>
          <a:prstGeom prst="rect">
            <a:avLst/>
          </a:prstGeom>
          <a:noFill/>
        </p:spPr>
        <p:txBody>
          <a:bodyPr wrap="square" rtlCol="0">
            <a:spAutoFit/>
          </a:bodyPr>
          <a:lstStyle/>
          <a:p>
            <a:r>
              <a:rPr lang="en-US" sz="2200" dirty="0" smtClean="0"/>
              <a:t>The PV seems to be fairly limited in such a cold core storm. It looks like the PV is reduced where the latent heat is so high.</a:t>
            </a:r>
            <a:endParaRPr lang="en-US" sz="2200" dirty="0"/>
          </a:p>
        </p:txBody>
      </p:sp>
    </p:spTree>
    <p:extLst>
      <p:ext uri="{BB962C8B-B14F-4D97-AF65-F5344CB8AC3E}">
        <p14:creationId xmlns:p14="http://schemas.microsoft.com/office/powerpoint/2010/main" val="1226459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dirty="0"/>
              <a:t>PV is conserved -- almost</a:t>
            </a:r>
          </a:p>
        </p:txBody>
      </p:sp>
      <p:sp>
        <p:nvSpPr>
          <p:cNvPr id="9" name="TextBox 8"/>
          <p:cNvSpPr txBox="1"/>
          <p:nvPr/>
        </p:nvSpPr>
        <p:spPr>
          <a:xfrm>
            <a:off x="228600" y="1676400"/>
            <a:ext cx="8763000" cy="5016758"/>
          </a:xfrm>
          <a:prstGeom prst="rect">
            <a:avLst/>
          </a:prstGeom>
          <a:noFill/>
        </p:spPr>
        <p:txBody>
          <a:bodyPr wrap="square" rtlCol="0">
            <a:spAutoFit/>
          </a:bodyPr>
          <a:lstStyle/>
          <a:p>
            <a:r>
              <a:rPr lang="en-US" sz="3200" dirty="0">
                <a:solidFill>
                  <a:srgbClr val="FF0000"/>
                </a:solidFill>
              </a:rPr>
              <a:t>APPROXIMATE</a:t>
            </a:r>
            <a:r>
              <a:rPr lang="en-US" sz="3200" dirty="0"/>
              <a:t> term that generates PV on the Earth</a:t>
            </a:r>
          </a:p>
          <a:p>
            <a:endParaRPr lang="en-US" sz="3200" dirty="0"/>
          </a:p>
          <a:p>
            <a:endParaRPr lang="en-US" sz="3200" dirty="0"/>
          </a:p>
          <a:p>
            <a:endParaRPr lang="en-US" sz="3200" dirty="0"/>
          </a:p>
          <a:p>
            <a:endParaRPr lang="en-US" sz="3200" dirty="0"/>
          </a:p>
          <a:p>
            <a:endParaRPr lang="en-US" sz="3200" dirty="0"/>
          </a:p>
          <a:p>
            <a:r>
              <a:rPr lang="en-US" sz="3200" dirty="0"/>
              <a:t>Mostly, you are looking for </a:t>
            </a:r>
            <a:r>
              <a:rPr lang="en-US" sz="3200" dirty="0">
                <a:solidFill>
                  <a:srgbClr val="FF0000"/>
                </a:solidFill>
              </a:rPr>
              <a:t>WHERE THE DIABATIC OR PHYSICAL HEATING RATE INCREASES OR DECREASES WITH HEIGHT, weighted by (f+𝜁). </a:t>
            </a:r>
            <a:r>
              <a:rPr lang="en-US" sz="3200" dirty="0"/>
              <a:t>In both hemispheres… so be careful with ”cyclonic”. </a:t>
            </a:r>
          </a:p>
        </p:txBody>
      </p:sp>
      <p:sp>
        <p:nvSpPr>
          <p:cNvPr id="13" name="Rectangle 12"/>
          <p:cNvSpPr/>
          <p:nvPr/>
        </p:nvSpPr>
        <p:spPr>
          <a:xfrm>
            <a:off x="4572000" y="2514600"/>
            <a:ext cx="2895600" cy="1447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 xmlns:a16="http://schemas.microsoft.com/office/drawing/2014/main" id="{9931EAFE-EC82-FE4D-9CFF-8C4098EE1121}"/>
              </a:ext>
            </a:extLst>
          </p:cNvPr>
          <p:cNvPicPr>
            <a:picLocks noChangeAspect="1"/>
          </p:cNvPicPr>
          <p:nvPr/>
        </p:nvPicPr>
        <p:blipFill>
          <a:blip r:embed="rId2"/>
          <a:stretch>
            <a:fillRect/>
          </a:stretch>
        </p:blipFill>
        <p:spPr>
          <a:xfrm>
            <a:off x="1981200" y="2667000"/>
            <a:ext cx="5029200" cy="1143000"/>
          </a:xfrm>
          <a:prstGeom prst="rect">
            <a:avLst/>
          </a:prstGeom>
        </p:spPr>
      </p:pic>
    </p:spTree>
    <p:extLst>
      <p:ext uri="{BB962C8B-B14F-4D97-AF65-F5344CB8AC3E}">
        <p14:creationId xmlns:p14="http://schemas.microsoft.com/office/powerpoint/2010/main" val="1296750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166F73-582F-DA43-8246-69B3543660B9}"/>
              </a:ext>
            </a:extLst>
          </p:cNvPr>
          <p:cNvSpPr>
            <a:spLocks noGrp="1"/>
          </p:cNvSpPr>
          <p:nvPr>
            <p:ph type="title"/>
          </p:nvPr>
        </p:nvSpPr>
        <p:spPr/>
        <p:txBody>
          <a:bodyPr/>
          <a:lstStyle/>
          <a:p>
            <a:r>
              <a:rPr lang="en-US" dirty="0">
                <a:solidFill>
                  <a:srgbClr val="FF0000"/>
                </a:solidFill>
              </a:rPr>
              <a:t>Assignment part 1: global view </a:t>
            </a:r>
          </a:p>
        </p:txBody>
      </p:sp>
      <p:sp>
        <p:nvSpPr>
          <p:cNvPr id="3" name="Content Placeholder 2">
            <a:extLst>
              <a:ext uri="{FF2B5EF4-FFF2-40B4-BE49-F238E27FC236}">
                <a16:creationId xmlns="" xmlns:a16="http://schemas.microsoft.com/office/drawing/2014/main" id="{E6D426E6-EF97-A943-85EF-09CCC7B2A681}"/>
              </a:ext>
            </a:extLst>
          </p:cNvPr>
          <p:cNvSpPr>
            <a:spLocks noGrp="1"/>
          </p:cNvSpPr>
          <p:nvPr>
            <p:ph idx="1"/>
          </p:nvPr>
        </p:nvSpPr>
        <p:spPr>
          <a:xfrm>
            <a:off x="457200" y="1600200"/>
            <a:ext cx="8229600" cy="4876800"/>
          </a:xfrm>
        </p:spPr>
        <p:txBody>
          <a:bodyPr>
            <a:normAutofit fontScale="92500" lnSpcReduction="10000"/>
          </a:bodyPr>
          <a:lstStyle/>
          <a:p>
            <a:r>
              <a:rPr lang="en-US" dirty="0"/>
              <a:t>Open the bundle </a:t>
            </a:r>
            <a:r>
              <a:rPr lang="en-US" dirty="0">
                <a:solidFill>
                  <a:srgbClr val="FF0000"/>
                </a:solidFill>
              </a:rPr>
              <a:t>11-10-98 PV budget </a:t>
            </a:r>
          </a:p>
          <a:p>
            <a:endParaRPr lang="en-US" dirty="0"/>
          </a:p>
          <a:p>
            <a:endParaRPr lang="en-US" dirty="0"/>
          </a:p>
          <a:p>
            <a:endParaRPr lang="en-US" dirty="0"/>
          </a:p>
          <a:p>
            <a:pPr marL="0" indent="0">
              <a:buNone/>
            </a:pPr>
            <a:endParaRPr lang="en-US" dirty="0"/>
          </a:p>
          <a:p>
            <a:r>
              <a:rPr lang="en-US" dirty="0"/>
              <a:t>Orient yourself to its displays, in </a:t>
            </a:r>
            <a:r>
              <a:rPr lang="en-US" b="1" dirty="0"/>
              <a:t>both windows </a:t>
            </a:r>
          </a:p>
          <a:p>
            <a:pPr lvl="1"/>
            <a:r>
              <a:rPr lang="en-US" dirty="0"/>
              <a:t>a </a:t>
            </a:r>
            <a:r>
              <a:rPr lang="en-US" b="1" dirty="0"/>
              <a:t>pole-to-pole transect</a:t>
            </a:r>
            <a:r>
              <a:rPr lang="en-US" dirty="0"/>
              <a:t> of the </a:t>
            </a:r>
            <a:r>
              <a:rPr lang="en-US" b="1" dirty="0"/>
              <a:t>zonal mean</a:t>
            </a:r>
            <a:r>
              <a:rPr lang="en-US" dirty="0"/>
              <a:t> heating rates (averaged around the whole Earth)</a:t>
            </a:r>
          </a:p>
          <a:p>
            <a:pPr lvl="1"/>
            <a:r>
              <a:rPr lang="en-US" dirty="0"/>
              <a:t>A map view with many displays (including </a:t>
            </a:r>
            <a:r>
              <a:rPr lang="en-US" b="1" dirty="0"/>
              <a:t>movable cross sections</a:t>
            </a:r>
            <a:r>
              <a:rPr lang="en-US" dirty="0"/>
              <a:t>). </a:t>
            </a:r>
          </a:p>
        </p:txBody>
      </p:sp>
      <p:pic>
        <p:nvPicPr>
          <p:cNvPr id="4" name="Picture 3">
            <a:extLst>
              <a:ext uri="{FF2B5EF4-FFF2-40B4-BE49-F238E27FC236}">
                <a16:creationId xmlns="" xmlns:a16="http://schemas.microsoft.com/office/drawing/2014/main" id="{3A05290C-0850-6241-994B-148BCC6014A8}"/>
              </a:ext>
            </a:extLst>
          </p:cNvPr>
          <p:cNvPicPr>
            <a:picLocks noChangeAspect="1"/>
          </p:cNvPicPr>
          <p:nvPr/>
        </p:nvPicPr>
        <p:blipFill>
          <a:blip r:embed="rId2"/>
          <a:stretch>
            <a:fillRect/>
          </a:stretch>
        </p:blipFill>
        <p:spPr>
          <a:xfrm>
            <a:off x="0" y="2209800"/>
            <a:ext cx="9144000" cy="1609948"/>
          </a:xfrm>
          <a:prstGeom prst="rect">
            <a:avLst/>
          </a:prstGeom>
        </p:spPr>
      </p:pic>
    </p:spTree>
    <p:extLst>
      <p:ext uri="{BB962C8B-B14F-4D97-AF65-F5344CB8AC3E}">
        <p14:creationId xmlns:p14="http://schemas.microsoft.com/office/powerpoint/2010/main" val="1338232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46DD3A-A9F6-014E-BEBB-5C32087B7B32}"/>
              </a:ext>
            </a:extLst>
          </p:cNvPr>
          <p:cNvSpPr>
            <a:spLocks noGrp="1"/>
          </p:cNvSpPr>
          <p:nvPr>
            <p:ph type="title"/>
          </p:nvPr>
        </p:nvSpPr>
        <p:spPr>
          <a:xfrm>
            <a:off x="457200" y="274638"/>
            <a:ext cx="8229600" cy="1630362"/>
          </a:xfrm>
        </p:spPr>
        <p:txBody>
          <a:bodyPr>
            <a:normAutofit fontScale="90000"/>
          </a:bodyPr>
          <a:lstStyle/>
          <a:p>
            <a:r>
              <a:rPr lang="en-US" dirty="0">
                <a:solidFill>
                  <a:srgbClr val="FF0000"/>
                </a:solidFill>
              </a:rPr>
              <a:t>transect</a:t>
            </a:r>
            <a:r>
              <a:rPr lang="en-US" dirty="0"/>
              <a:t> of </a:t>
            </a:r>
            <a:r>
              <a:rPr lang="en-US" i="1" dirty="0"/>
              <a:t>zonal mean </a:t>
            </a:r>
            <a:r>
              <a:rPr lang="en-US" dirty="0" err="1"/>
              <a:t>diab</a:t>
            </a:r>
            <a:r>
              <a:rPr lang="en-US" dirty="0"/>
              <a:t>. heating, </a:t>
            </a:r>
            <a:br>
              <a:rPr lang="en-US" dirty="0"/>
            </a:br>
            <a:r>
              <a:rPr lang="en-US" dirty="0">
                <a:solidFill>
                  <a:srgbClr val="FF0000"/>
                </a:solidFill>
              </a:rPr>
              <a:t>cross section </a:t>
            </a:r>
            <a:r>
              <a:rPr lang="en-US" dirty="0"/>
              <a:t>of total </a:t>
            </a:r>
            <a:r>
              <a:rPr lang="en-US" dirty="0" err="1"/>
              <a:t>diab</a:t>
            </a:r>
            <a:r>
              <a:rPr lang="en-US" dirty="0"/>
              <a:t>. heating,</a:t>
            </a:r>
            <a:br>
              <a:rPr lang="en-US" dirty="0"/>
            </a:br>
            <a:r>
              <a:rPr lang="en-US" dirty="0">
                <a:solidFill>
                  <a:srgbClr val="FF0000"/>
                </a:solidFill>
              </a:rPr>
              <a:t>map</a:t>
            </a:r>
            <a:r>
              <a:rPr lang="en-US" dirty="0"/>
              <a:t> of column integral </a:t>
            </a:r>
            <a:r>
              <a:rPr lang="en-US" dirty="0" err="1"/>
              <a:t>diab</a:t>
            </a:r>
            <a:r>
              <a:rPr lang="en-US" dirty="0"/>
              <a:t>. heating </a:t>
            </a:r>
          </a:p>
        </p:txBody>
      </p:sp>
      <p:sp>
        <p:nvSpPr>
          <p:cNvPr id="3" name="Content Placeholder 2">
            <a:extLst>
              <a:ext uri="{FF2B5EF4-FFF2-40B4-BE49-F238E27FC236}">
                <a16:creationId xmlns="" xmlns:a16="http://schemas.microsoft.com/office/drawing/2014/main" id="{32917AE7-F714-2241-8912-FA34BAF84360}"/>
              </a:ext>
            </a:extLst>
          </p:cNvPr>
          <p:cNvSpPr>
            <a:spLocks noGrp="1"/>
          </p:cNvSpPr>
          <p:nvPr>
            <p:ph idx="1"/>
          </p:nvPr>
        </p:nvSpPr>
        <p:spPr>
          <a:xfrm>
            <a:off x="457200" y="2590800"/>
            <a:ext cx="8229600" cy="3535363"/>
          </a:xfrm>
        </p:spPr>
        <p:txBody>
          <a:bodyPr/>
          <a:lstStyle/>
          <a:p>
            <a:endParaRPr lang="en-US" dirty="0"/>
          </a:p>
        </p:txBody>
      </p:sp>
      <p:pic>
        <p:nvPicPr>
          <p:cNvPr id="5" name="Picture 4">
            <a:extLst>
              <a:ext uri="{FF2B5EF4-FFF2-40B4-BE49-F238E27FC236}">
                <a16:creationId xmlns="" xmlns:a16="http://schemas.microsoft.com/office/drawing/2014/main" id="{8974D413-6F1C-CD43-8EA5-A23385710C15}"/>
              </a:ext>
            </a:extLst>
          </p:cNvPr>
          <p:cNvPicPr>
            <a:picLocks noChangeAspect="1"/>
          </p:cNvPicPr>
          <p:nvPr/>
        </p:nvPicPr>
        <p:blipFill>
          <a:blip r:embed="rId2"/>
          <a:stretch>
            <a:fillRect/>
          </a:stretch>
        </p:blipFill>
        <p:spPr>
          <a:xfrm>
            <a:off x="20782" y="2286000"/>
            <a:ext cx="9144000" cy="2640594"/>
          </a:xfrm>
          <a:prstGeom prst="rect">
            <a:avLst/>
          </a:prstGeom>
        </p:spPr>
      </p:pic>
    </p:spTree>
    <p:extLst>
      <p:ext uri="{BB962C8B-B14F-4D97-AF65-F5344CB8AC3E}">
        <p14:creationId xmlns:p14="http://schemas.microsoft.com/office/powerpoint/2010/main" val="6159457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F944A68-8FCF-E14C-97F2-BB1E8B863D2F}"/>
              </a:ext>
            </a:extLst>
          </p:cNvPr>
          <p:cNvSpPr>
            <a:spLocks noGrp="1"/>
          </p:cNvSpPr>
          <p:nvPr>
            <p:ph idx="1"/>
          </p:nvPr>
        </p:nvSpPr>
        <p:spPr>
          <a:xfrm>
            <a:off x="457200" y="838200"/>
            <a:ext cx="8229600" cy="4525963"/>
          </a:xfrm>
        </p:spPr>
        <p:txBody>
          <a:bodyPr/>
          <a:lstStyle/>
          <a:p>
            <a:pPr marL="514350" indent="-514350">
              <a:buFont typeface="+mj-lt"/>
              <a:buAutoNum type="arabicPeriod"/>
            </a:pPr>
            <a:r>
              <a:rPr lang="en-US" sz="2000" dirty="0"/>
              <a:t>What time of year is it? How can you see that in the </a:t>
            </a:r>
            <a:r>
              <a:rPr lang="en-US" sz="2000" dirty="0">
                <a:solidFill>
                  <a:srgbClr val="FF0000"/>
                </a:solidFill>
              </a:rPr>
              <a:t>column-integrated heating rate </a:t>
            </a:r>
            <a:r>
              <a:rPr lang="en-US" sz="2000" dirty="0"/>
              <a:t>map </a:t>
            </a:r>
            <a:r>
              <a:rPr lang="en-US" sz="2000" dirty="0" err="1"/>
              <a:t>dthdt_phy</a:t>
            </a:r>
            <a:r>
              <a:rPr lang="en-US" sz="2000" dirty="0"/>
              <a:t>, or other radiative heating </a:t>
            </a:r>
            <a:r>
              <a:rPr lang="en-US" sz="2000" dirty="0" smtClean="0"/>
              <a:t>rates?</a:t>
            </a:r>
          </a:p>
          <a:p>
            <a:pPr marL="0" indent="0">
              <a:buNone/>
            </a:pPr>
            <a:r>
              <a:rPr lang="en-US" sz="2000" dirty="0" smtClean="0"/>
              <a:t>It is winter time, since there is significantly more heating in the southern hemisphere than the northern, especially in land masses.</a:t>
            </a:r>
            <a:endParaRPr lang="en-US" sz="2000" dirty="0"/>
          </a:p>
          <a:p>
            <a:pPr marL="514350" indent="-514350">
              <a:buFont typeface="+mj-lt"/>
              <a:buAutoNum type="arabicPeriod"/>
            </a:pPr>
            <a:endParaRPr lang="en-US" sz="2000" dirty="0" smtClean="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endParaRPr lang="en-US" sz="2000" dirty="0"/>
          </a:p>
          <a:p>
            <a:endParaRPr lang="en-US" sz="2000" dirty="0"/>
          </a:p>
          <a:p>
            <a:endParaRPr lang="en-US" sz="2000" dirty="0"/>
          </a:p>
        </p:txBody>
      </p:sp>
      <p:sp>
        <p:nvSpPr>
          <p:cNvPr id="4" name="Title 1">
            <a:extLst>
              <a:ext uri="{FF2B5EF4-FFF2-40B4-BE49-F238E27FC236}">
                <a16:creationId xmlns="" xmlns:a16="http://schemas.microsoft.com/office/drawing/2014/main" id="{030F3F80-5F93-7E48-B936-E3FB98C4ECFD}"/>
              </a:ext>
            </a:extLst>
          </p:cNvPr>
          <p:cNvSpPr>
            <a:spLocks noGrp="1"/>
          </p:cNvSpPr>
          <p:nvPr>
            <p:ph type="title"/>
          </p:nvPr>
        </p:nvSpPr>
        <p:spPr>
          <a:xfrm>
            <a:off x="457200" y="-212725"/>
            <a:ext cx="8229600" cy="1143000"/>
          </a:xfrm>
        </p:spPr>
        <p:txBody>
          <a:bodyPr>
            <a:normAutofit/>
          </a:bodyPr>
          <a:lstStyle/>
          <a:p>
            <a:r>
              <a:rPr lang="en-US" sz="3600" dirty="0">
                <a:solidFill>
                  <a:srgbClr val="FF0000"/>
                </a:solidFill>
              </a:rPr>
              <a:t>Assignment part 1: global view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73" y="2196347"/>
            <a:ext cx="8229600" cy="4668580"/>
          </a:xfrm>
          <a:prstGeom prst="rect">
            <a:avLst/>
          </a:prstGeom>
        </p:spPr>
      </p:pic>
    </p:spTree>
    <p:extLst>
      <p:ext uri="{BB962C8B-B14F-4D97-AF65-F5344CB8AC3E}">
        <p14:creationId xmlns:p14="http://schemas.microsoft.com/office/powerpoint/2010/main" val="925651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4F70AF-4250-514D-AE16-0AEE828D41E3}"/>
              </a:ext>
            </a:extLst>
          </p:cNvPr>
          <p:cNvSpPr>
            <a:spLocks noGrp="1"/>
          </p:cNvSpPr>
          <p:nvPr>
            <p:ph type="title"/>
          </p:nvPr>
        </p:nvSpPr>
        <p:spPr/>
        <p:txBody>
          <a:bodyPr/>
          <a:lstStyle/>
          <a:p>
            <a:r>
              <a:rPr lang="en-US" dirty="0">
                <a:solidFill>
                  <a:srgbClr val="FF0000"/>
                </a:solidFill>
              </a:rPr>
              <a:t>Assignment part 1: global view </a:t>
            </a:r>
            <a:endParaRPr lang="en-US" dirty="0"/>
          </a:p>
        </p:txBody>
      </p:sp>
      <p:sp>
        <p:nvSpPr>
          <p:cNvPr id="3" name="Content Placeholder 2">
            <a:extLst>
              <a:ext uri="{FF2B5EF4-FFF2-40B4-BE49-F238E27FC236}">
                <a16:creationId xmlns="" xmlns:a16="http://schemas.microsoft.com/office/drawing/2014/main" id="{688D766A-D84B-7542-8C70-D0CA718A48E0}"/>
              </a:ext>
            </a:extLst>
          </p:cNvPr>
          <p:cNvSpPr>
            <a:spLocks noGrp="1"/>
          </p:cNvSpPr>
          <p:nvPr>
            <p:ph idx="1"/>
          </p:nvPr>
        </p:nvSpPr>
        <p:spPr/>
        <p:txBody>
          <a:bodyPr/>
          <a:lstStyle/>
          <a:p>
            <a:r>
              <a:rPr lang="en-US" dirty="0"/>
              <a:t>Now turn to the Transect View window, showing average cross sections all around the Earth. </a:t>
            </a:r>
            <a:r>
              <a:rPr lang="en-US" dirty="0">
                <a:solidFill>
                  <a:srgbClr val="FF0000"/>
                </a:solidFill>
              </a:rPr>
              <a:t>Create a slide showing the transect of total diabatic heating. Label it: where is the south pole, the north pole? </a:t>
            </a:r>
            <a:r>
              <a:rPr lang="en-US" dirty="0"/>
              <a:t>Hint: Antarctica is mountainous. </a:t>
            </a:r>
          </a:p>
          <a:p>
            <a:r>
              <a:rPr lang="en-US" dirty="0"/>
              <a:t>The units of all heating rates are are K/s. </a:t>
            </a:r>
            <a:r>
              <a:rPr lang="en-US" dirty="0">
                <a:solidFill>
                  <a:srgbClr val="FF0000"/>
                </a:solidFill>
              </a:rPr>
              <a:t>What is the color range in K/day?</a:t>
            </a:r>
          </a:p>
        </p:txBody>
      </p:sp>
    </p:spTree>
    <p:extLst>
      <p:ext uri="{BB962C8B-B14F-4D97-AF65-F5344CB8AC3E}">
        <p14:creationId xmlns:p14="http://schemas.microsoft.com/office/powerpoint/2010/main" val="3124434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4F70AF-4250-514D-AE16-0AEE828D41E3}"/>
              </a:ext>
            </a:extLst>
          </p:cNvPr>
          <p:cNvSpPr>
            <a:spLocks noGrp="1"/>
          </p:cNvSpPr>
          <p:nvPr>
            <p:ph type="title"/>
          </p:nvPr>
        </p:nvSpPr>
        <p:spPr/>
        <p:txBody>
          <a:bodyPr/>
          <a:lstStyle/>
          <a:p>
            <a:r>
              <a:rPr lang="en-US" dirty="0">
                <a:solidFill>
                  <a:srgbClr val="FF0000"/>
                </a:solidFill>
              </a:rPr>
              <a:t>Assignment part 1: global view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0711"/>
            <a:ext cx="9144000" cy="3555527"/>
          </a:xfrm>
          <a:prstGeom prst="rect">
            <a:avLst/>
          </a:prstGeom>
        </p:spPr>
      </p:pic>
      <p:cxnSp>
        <p:nvCxnSpPr>
          <p:cNvPr id="7" name="Straight Arrow Connector 6"/>
          <p:cNvCxnSpPr>
            <a:cxnSpLocks noChangeAspect="1"/>
          </p:cNvCxnSpPr>
          <p:nvPr/>
        </p:nvCxnSpPr>
        <p:spPr>
          <a:xfrm>
            <a:off x="2133600" y="4648200"/>
            <a:ext cx="32766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95400" y="4507468"/>
            <a:ext cx="1752600" cy="369332"/>
          </a:xfrm>
          <a:prstGeom prst="rect">
            <a:avLst/>
          </a:prstGeom>
          <a:noFill/>
        </p:spPr>
        <p:txBody>
          <a:bodyPr wrap="square" rtlCol="0">
            <a:spAutoFit/>
          </a:bodyPr>
          <a:lstStyle/>
          <a:p>
            <a:r>
              <a:rPr lang="en-US" smtClean="0"/>
              <a:t>North</a:t>
            </a:r>
            <a:endParaRPr lang="en-US" dirty="0"/>
          </a:p>
        </p:txBody>
      </p:sp>
      <p:sp>
        <p:nvSpPr>
          <p:cNvPr id="10" name="TextBox 9"/>
          <p:cNvSpPr txBox="1"/>
          <p:nvPr/>
        </p:nvSpPr>
        <p:spPr>
          <a:xfrm>
            <a:off x="914400" y="5334000"/>
            <a:ext cx="6553200" cy="923330"/>
          </a:xfrm>
          <a:prstGeom prst="rect">
            <a:avLst/>
          </a:prstGeom>
          <a:noFill/>
        </p:spPr>
        <p:txBody>
          <a:bodyPr wrap="square" rtlCol="0">
            <a:spAutoFit/>
          </a:bodyPr>
          <a:lstStyle/>
          <a:p>
            <a:r>
              <a:rPr lang="en-US" dirty="0" smtClean="0"/>
              <a:t>If the units were changed from K/s to K/day, the color range would just become dampened, yet if the colorbar was scaled as well, you would not notice any change. </a:t>
            </a:r>
            <a:endParaRPr lang="en-US" dirty="0"/>
          </a:p>
        </p:txBody>
      </p:sp>
    </p:spTree>
    <p:extLst>
      <p:ext uri="{BB962C8B-B14F-4D97-AF65-F5344CB8AC3E}">
        <p14:creationId xmlns:p14="http://schemas.microsoft.com/office/powerpoint/2010/main" val="4137221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5351</TotalTime>
  <Words>1920</Words>
  <Application>Microsoft Macintosh PowerPoint</Application>
  <PresentationFormat>On-screen Show (4:3)</PresentationFormat>
  <Paragraphs>161</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Calibri</vt:lpstr>
      <vt:lpstr>Cambria Math</vt:lpstr>
      <vt:lpstr>Arial</vt:lpstr>
      <vt:lpstr>Office Theme</vt:lpstr>
      <vt:lpstr>PV is conserved is our strongest statement to explain weather  But then where does PV come from? </vt:lpstr>
      <vt:lpstr>Outline</vt:lpstr>
      <vt:lpstr>Questions about it: write answers</vt:lpstr>
      <vt:lpstr>PV is conserved -- almost</vt:lpstr>
      <vt:lpstr>Assignment part 1: global view </vt:lpstr>
      <vt:lpstr>transect of zonal mean diab. heating,  cross section of total diab. heating, map of column integral diab. heating </vt:lpstr>
      <vt:lpstr>Assignment part 1: global view </vt:lpstr>
      <vt:lpstr>Assignment part 1: global view </vt:lpstr>
      <vt:lpstr>Assignment part 1: global view </vt:lpstr>
      <vt:lpstr>Assignment part 1: global view </vt:lpstr>
      <vt:lpstr>Assignment part 1: global view </vt:lpstr>
      <vt:lpstr>Assignment part 1: global view </vt:lpstr>
      <vt:lpstr>Assignment part 1: global view </vt:lpstr>
      <vt:lpstr>Assignment part 1: global view </vt:lpstr>
      <vt:lpstr>Assignment part 1: global view </vt:lpstr>
      <vt:lpstr>Assignment part 1: global view </vt:lpstr>
      <vt:lpstr>Assignment part 1: global view </vt:lpstr>
      <vt:lpstr>Assignment part 2: Local sections</vt:lpstr>
      <vt:lpstr>Legend explanation for cross sections</vt:lpstr>
      <vt:lpstr>Assignment part 2: Local view</vt:lpstr>
      <vt:lpstr>PowerPoint Presentation</vt:lpstr>
      <vt:lpstr>Assignment part 2: Local view</vt:lpstr>
      <vt:lpstr>Assignment part 2: Local view</vt:lpstr>
      <vt:lpstr>Assignment part 2: Local view</vt:lpstr>
      <vt:lpstr>Assignment part 2: Local view</vt:lpstr>
      <vt:lpstr>Assignment part 2: Local view</vt:lpstr>
      <vt:lpstr>Create a new cross section of potential temperature contours</vt:lpstr>
      <vt:lpstr>Create a new cross section of potential temperature contours</vt:lpstr>
      <vt:lpstr>Create a new cross section of potential temperature contours</vt:lpstr>
      <vt:lpstr>Create a new cross section of potential temperature contours</vt:lpstr>
      <vt:lpstr>Warm and cool cores &amp; condensation heating</vt:lpstr>
      <vt:lpstr>PowerPoint Presentation</vt:lpstr>
      <vt:lpstr>Warm and cool cores &amp; condensation heating</vt:lpstr>
      <vt:lpstr>PowerPoint Presentation</vt:lpstr>
    </vt:vector>
  </TitlesOfParts>
  <Manager/>
  <Company>Univ of Miami</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and warm and cool core vortex structure</dc:title>
  <dc:subject/>
  <dc:creator>Brian Mapes</dc:creator>
  <cp:keywords/>
  <dc:description/>
  <cp:lastModifiedBy>LOONEY, LEV B</cp:lastModifiedBy>
  <cp:revision>211</cp:revision>
  <dcterms:created xsi:type="dcterms:W3CDTF">2017-03-09T19:32:50Z</dcterms:created>
  <dcterms:modified xsi:type="dcterms:W3CDTF">2019-10-16T14:21:32Z</dcterms:modified>
  <cp:category/>
</cp:coreProperties>
</file>