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43891200" cy="3291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9F6F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3891200" cy="2926080"/>
          </a:xfrm>
          <a:prstGeom prst="rect">
            <a:avLst/>
          </a:prstGeom>
          <a:solidFill>
            <a:srgbClr val="5226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8800" b="1">
                <a:solidFill>
                  <a:srgbClr val="FFFFFF"/>
                </a:solidFill>
              </a:defRPr>
              <a:buNone/>
            </a:pPr>
            <a:r>
              <a:t>Roster Geometry &amp; Resilience Across NBA Payroll Networks</a:t>
            </a:r>
          </a:p>
          <a:p>
            <a:pPr algn="ctr">
              <a:lnSpc>
                <a:spcPct val="110000"/>
              </a:lnSpc>
              <a:defRPr sz="3800">
                <a:solidFill>
                  <a:srgbClr val="E4D8F9"/>
                </a:solidFill>
              </a:defRPr>
              <a:buNone/>
            </a:pPr>
            <a:r>
              <a:t>Quantifying how payroll structure, network archetypes, and simulated shocks shape win equity - Carnegie Mellon Sports Analytics Conference 2025</a:t>
            </a:r>
          </a:p>
          <a:p>
            <a:pPr algn="ctr">
              <a:defRPr sz="3400">
                <a:solidFill>
                  <a:srgbClr val="EBE3FA"/>
                </a:solidFill>
              </a:defRPr>
              <a:buNone/>
            </a:pPr>
            <a:r>
              <a:t>Luke Blommesteyn - Lucian Lavric - Yuvraj Sharma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31912560"/>
            <a:ext cx="43891200" cy="1005840"/>
          </a:xfrm>
          <a:prstGeom prst="rect">
            <a:avLst/>
          </a:prstGeom>
          <a:solidFill>
            <a:srgbClr val="52268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800">
                <a:solidFill>
                  <a:srgbClr val="ECE6F9"/>
                </a:solidFill>
              </a:defRPr>
              <a:buNone/>
            </a:pPr>
            <a:r>
              <a:t>Roster Geometry Project - github.com/16476/csmac - All figures reproducible from open-source pipeline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22960" y="3337560"/>
            <a:ext cx="13624560" cy="5394960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INTRODUCTION</a:t>
            </a:r>
          </a:p>
          <a:p>
            <a:pPr algn="l">
              <a:lnSpc>
                <a:spcPct val="125000"/>
              </a:lnSpc>
              <a:defRPr sz="2800" b="0" i="0">
                <a:solidFill>
                  <a:srgbClr val="211E2F"/>
                </a:solidFill>
              </a:defRPr>
              <a:buNone/>
            </a:pPr>
            <a:r>
              <a:t>We treat roster construction as a network design problem: payroll dollars buy links between players, not isolated talent.</a:t>
            </a:r>
          </a:p>
          <a:p>
            <a:pPr algn="l">
              <a:lnSpc>
                <a:spcPct val="125000"/>
              </a:lnSpc>
              <a:defRPr sz="2800" b="0" i="0">
                <a:solidFill>
                  <a:srgbClr val="211E2F"/>
                </a:solidFill>
              </a:defRPr>
              <a:buNone/>
            </a:pPr>
            <a:r>
              <a:t>Fig. 1 compares a Utah "mesh" to a New York star core, motivating why we model lineup interactions before running shock simulations.</a:t>
            </a:r>
          </a:p>
          <a:p>
            <a:pPr algn="l">
              <a:lnSpc>
                <a:spcPct val="125000"/>
              </a:lnSpc>
              <a:defRPr sz="2800" b="0" i="0">
                <a:solidFill>
                  <a:srgbClr val="211E2F"/>
                </a:solidFill>
              </a:defRPr>
              <a:buNone/>
            </a:pPr>
            <a:r>
              <a:t>Dataset spans eight NBA seasons (240k shared-possession windows) aligned with salaries, injuries, and playoff advancement.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22960" y="8988552"/>
            <a:ext cx="13624560" cy="2651760"/>
          </a:xfrm>
          <a:prstGeom prst="roundRect">
            <a:avLst/>
          </a:prstGeom>
          <a:solidFill>
            <a:srgbClr val="FEF7E2"/>
          </a:solidFill>
          <a:ln w="38100">
            <a:solidFill>
              <a:srgbClr val="E2B2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84560A"/>
                </a:solidFill>
              </a:defRPr>
              <a:buNone/>
            </a:pPr>
            <a:r>
              <a:t>CORE METRICS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Roster Resilience Score (RRS): average net rating loss across star, role, connector shock templates (lower = stronger).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Delta W_s: expected win probability drop for scenario s, calibrated to real injury/usage frequencies.</a:t>
            </a:r>
          </a:p>
        </p:txBody>
      </p:sp>
      <p:pic>
        <p:nvPicPr>
          <p:cNvPr id="6" name="Picture 5" descr="fig_network_exampl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11896344"/>
            <a:ext cx="6652260" cy="4751614"/>
          </a:xfrm>
          <a:prstGeom prst="rect">
            <a:avLst/>
          </a:prstGeom>
        </p:spPr>
      </p:pic>
      <p:pic>
        <p:nvPicPr>
          <p:cNvPr id="7" name="Picture 6" descr="fig_network_example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5260" y="11896344"/>
            <a:ext cx="6652260" cy="47516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22960" y="16757686"/>
            <a:ext cx="136245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 sz="2400" i="1">
                <a:solidFill>
                  <a:srgbClr val="545063"/>
                </a:solidFill>
              </a:defRPr>
              <a:buNone/>
            </a:pPr>
            <a:r>
              <a:t>Fig. 1 Payroll interaction networks: Utah Jazz mesh (left) spreads salary across connectors; New York Knicks core (right) leans on star hubs.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22960" y="17955550"/>
            <a:ext cx="13624560" cy="3566160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TEAM SNAPSHOTS - UTAH VS NEW YORK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  <a:buNone/>
            </a:pPr>
            <a:r>
              <a:t>Focus teams highlight mesh resilience versus star-centric risk before simulations.</a:t>
            </a:r>
          </a:p>
          <a:p>
            <a:pPr algn="l">
              <a:lnSpc>
                <a:spcPct val="125000"/>
              </a:lnSpc>
              <a:defRPr sz="2600" b="1" i="0">
                <a:solidFill>
                  <a:srgbClr val="522684"/>
                </a:solidFill>
              </a:defRPr>
            </a:pPr>
            <a:r>
              <a:t>Utah Jazz 2024-2025 (Fig. 1): baseline +4.2 NR; star drop 3.3; connector drop 3.3; RRS 0.79.</a:t>
            </a:r>
          </a:p>
          <a:p>
            <a:pPr algn="l">
              <a:lnSpc>
                <a:spcPct val="125000"/>
              </a:lnSpc>
              <a:defRPr sz="2600" b="1" i="0">
                <a:solidFill>
                  <a:srgbClr val="522684"/>
                </a:solidFill>
              </a:defRPr>
            </a:pPr>
            <a:r>
              <a:t>New York Knicks 2024-2025 (Fig. 1): baseline +7.8 NR; star drop 6.8; connector drop 9.2; RRS 0.98.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22960" y="21777742"/>
            <a:ext cx="13624560" cy="3474720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RESEARCH QUESTIONS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Q1: Which roster geometries hold win equity after guard or connector shocks (see Fig. 4)?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Q2: How do connector roles and salary assortativity interact with RRS when shocks stack?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Q3: What cap-feasible rewires close the gap between fragile and resilient teams?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960" y="25508494"/>
            <a:ext cx="13624560" cy="2926080"/>
          </a:xfrm>
          <a:prstGeom prst="roundRect">
            <a:avLst/>
          </a:prstGeom>
          <a:solidFill>
            <a:srgbClr val="FEF7E2"/>
          </a:solidFill>
          <a:ln w="38100">
            <a:solidFill>
              <a:srgbClr val="E2B2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84560A"/>
                </a:solidFill>
              </a:defRPr>
              <a:buNone/>
            </a:pPr>
            <a:r>
              <a:t>HYPOTHESIS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Mesh salary webs keep &gt;=85% simulated win equity after dual absences (Fig. 4).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Star-centric cores without connectors shed win probability fastest (Fig. 5).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822960" y="28690606"/>
            <a:ext cx="13624560" cy="2993354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DATA &amp; FEATURES</a:t>
            </a:r>
          </a:p>
          <a:p>
            <a:pPr algn="l">
              <a:lnSpc>
                <a:spcPct val="125000"/>
              </a:lnSpc>
              <a:defRPr sz="2700" b="1" i="0">
                <a:solidFill>
                  <a:srgbClr val="211E2F"/>
                </a:solidFill>
              </a:defRPr>
              <a:buNone/>
            </a:pPr>
            <a:r>
              <a:t>Sources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NBA play-by-play + rotation shifts for shared-minute edges; Spotrac salaries; injury and transaction logs.</a:t>
            </a:r>
          </a:p>
          <a:p>
            <a:pPr algn="l">
              <a:lnSpc>
                <a:spcPct val="125000"/>
              </a:lnSpc>
              <a:defRPr sz="2700" b="1" i="0">
                <a:solidFill>
                  <a:srgbClr val="211E2F"/>
                </a:solidFill>
              </a:defRPr>
              <a:buNone/>
            </a:pPr>
            <a:r>
              <a:t>Feature focus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Connector centrality, salary assortativity, usage entropy, archetype tags feed RRS and Delta W_s modelling.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5133320" y="3337560"/>
            <a:ext cx="13624560" cy="5943600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METHODS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1. Build roster graphs from shared-minute windows; weight edges by co-playing time and salary flow.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2. Derive geometry features (connector centrality, assortativity, usage entropy) feeding RRS and Delta W_s.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3. Fig. 2 pipeline: gradient boosted archetype classifier + calibrated logistic regression for win-loss decay.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4. Generate 5k cap-feasible synthetic rosters per team to benchmark attainable resilience levels.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5133320" y="9537192"/>
            <a:ext cx="13624560" cy="2743200"/>
          </a:xfrm>
          <a:prstGeom prst="roundRect">
            <a:avLst/>
          </a:prstGeom>
          <a:solidFill>
            <a:srgbClr val="FEF7E2"/>
          </a:solidFill>
          <a:ln w="38100">
            <a:solidFill>
              <a:srgbClr val="E2B24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84560A"/>
                </a:solidFill>
              </a:defRPr>
              <a:buNone/>
            </a:pPr>
            <a:r>
              <a:t>SIMULATION WORKFLOW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Sample 1-3 player shocks per archetype, weighted by historical injury frequency.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Translate each shock into win equity via RAPM-informed lineup forecasts and playoff sims.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Log diagnostics (Fig. 3) to check model lift and bootstrap stability across archetypes.</a:t>
            </a:r>
          </a:p>
        </p:txBody>
      </p:sp>
      <p:pic>
        <p:nvPicPr>
          <p:cNvPr id="15" name="Picture 14" descr="poster_cv_schematic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3320" y="12536424"/>
            <a:ext cx="13624560" cy="2724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5133320" y="15371064"/>
            <a:ext cx="13624560" cy="77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 sz="2400" i="1">
                <a:solidFill>
                  <a:srgbClr val="545063"/>
                </a:solidFill>
              </a:defRPr>
              <a:buNone/>
            </a:pPr>
            <a:r>
              <a:t>Fig. 2 Cross-validated modeling pipeline balances geometry features with outcome calibration.</a:t>
            </a:r>
          </a:p>
        </p:txBody>
      </p:sp>
      <p:pic>
        <p:nvPicPr>
          <p:cNvPr id="17" name="Picture 16" descr="poster_headline_scorecar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33320" y="16450056"/>
            <a:ext cx="6652260" cy="3326130"/>
          </a:xfrm>
          <a:prstGeom prst="rect">
            <a:avLst/>
          </a:prstGeom>
        </p:spPr>
      </p:pic>
      <p:pic>
        <p:nvPicPr>
          <p:cNvPr id="18" name="Picture 17" descr="poster_bootstrap_macro_f1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05620" y="16450056"/>
            <a:ext cx="6652260" cy="498919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5133320" y="21548979"/>
            <a:ext cx="136245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lnSpc>
                <a:spcPct val="110000"/>
              </a:lnSpc>
              <a:defRPr sz="2400" i="1">
                <a:solidFill>
                  <a:srgbClr val="545063"/>
                </a:solidFill>
              </a:defRPr>
              <a:buNone/>
            </a:pPr>
            <a:r>
              <a:t>Fig. 3 Diagnostic panels: scorecard benchmarks lift while bootstrap Macro-F1 curve shows model stability.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29443680" y="3337560"/>
            <a:ext cx="13624560" cy="4389120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RESULTS &amp; INSIGHTS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Fig. 4: Mesh rosters (top-decile connectors) retain ~92% win equity after dual shocks; star cores lose ~18%.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Fig. 5a: Connector usage and secondary creator salary share are the strongest levers in the calibrated model.</a:t>
            </a:r>
          </a:p>
          <a:p>
            <a:pPr algn="l">
              <a:lnSpc>
                <a:spcPct val="125000"/>
              </a:lnSpc>
              <a:defRPr sz="2600" b="0" i="0">
                <a:solidFill>
                  <a:srgbClr val="211E2F"/>
                </a:solidFill>
              </a:defRPr>
            </a:pPr>
            <a:r>
              <a:t>Fig. 5b: Shock-response map shows balanced payroll meshes shrink variance in playoff advancement odds.</a:t>
            </a:r>
          </a:p>
        </p:txBody>
      </p:sp>
      <p:pic>
        <p:nvPicPr>
          <p:cNvPr id="21" name="Picture 20" descr="poster_case_study_shocks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318200" y="7982712"/>
            <a:ext cx="9875520" cy="6583680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31318200" y="14676120"/>
            <a:ext cx="9875520" cy="777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 sz="2400" i="1">
                <a:solidFill>
                  <a:srgbClr val="545063"/>
                </a:solidFill>
              </a:defRPr>
              <a:buNone/>
            </a:pPr>
            <a:r>
              <a:t>Fig. 4 Case study: mesh roster retains win equity under connector shocks while star-heavy builds collapse.</a:t>
            </a:r>
          </a:p>
        </p:txBody>
      </p:sp>
      <p:pic>
        <p:nvPicPr>
          <p:cNvPr id="23" name="Picture 22" descr="poster_permutation_importance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43680" y="15755112"/>
            <a:ext cx="6652260" cy="5321808"/>
          </a:xfrm>
          <a:prstGeom prst="rect">
            <a:avLst/>
          </a:prstGeom>
        </p:spPr>
      </p:pic>
      <p:pic>
        <p:nvPicPr>
          <p:cNvPr id="24" name="Picture 23" descr="poster_shock_vs_net_rating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415980" y="15755112"/>
            <a:ext cx="6652260" cy="498919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9443680" y="21186648"/>
            <a:ext cx="13624560" cy="8229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lnSpc>
                <a:spcPct val="110000"/>
              </a:lnSpc>
              <a:defRPr sz="2400" i="1">
                <a:solidFill>
                  <a:srgbClr val="545063"/>
                </a:solidFill>
              </a:defRPr>
              <a:buNone/>
            </a:pPr>
            <a:r>
              <a:t>Fig. 5 Feature importance ranks connector metrics; shock-response map shows how balanced payroll meshes dampen losses.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443680" y="22384512"/>
            <a:ext cx="13624560" cy="9299448"/>
          </a:xfrm>
          <a:prstGeom prst="roundRect">
            <a:avLst/>
          </a:prstGeom>
          <a:solidFill>
            <a:srgbClr val="F4EFFB"/>
          </a:solidFill>
          <a:ln w="38100">
            <a:solidFill>
              <a:srgbClr val="522684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203200" rIns="203200" tIns="254000" bIns="152400"/>
          <a:lstStyle/>
          <a:p>
            <a:pPr algn="l">
              <a:lnSpc>
                <a:spcPct val="100000"/>
              </a:lnSpc>
              <a:defRPr sz="4400" b="1">
                <a:solidFill>
                  <a:srgbClr val="522684"/>
                </a:solidFill>
              </a:defRPr>
              <a:buNone/>
            </a:pPr>
            <a:r>
              <a:t>CONCLUSION &amp; NEXT STEPS</a:t>
            </a:r>
          </a:p>
          <a:p>
            <a:pPr algn="l">
              <a:lnSpc>
                <a:spcPct val="125000"/>
              </a:lnSpc>
              <a:defRPr sz="3000" b="1" i="0">
                <a:solidFill>
                  <a:srgbClr val="211E2F"/>
                </a:solidFill>
              </a:defRPr>
              <a:buNone/>
            </a:pPr>
            <a:r>
              <a:t>Takeaways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Mesh-style payrolls anchored by connector roles are not just aesthetically balanced-they are measurably harder to derail.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Shifting 6-8% of salary from top earners into secondary creators recovers nearly half of the observed resilience gap.</a:t>
            </a:r>
          </a:p>
          <a:p>
            <a:pPr algn="l">
              <a:lnSpc>
                <a:spcPct val="125000"/>
              </a:lnSpc>
              <a:defRPr sz="3000" b="1" i="0">
                <a:solidFill>
                  <a:srgbClr val="8B60BF"/>
                </a:solidFill>
              </a:defRPr>
              <a:buNone/>
            </a:pPr>
            <a:r>
              <a:t>Future Work</a:t>
            </a:r>
          </a:p>
          <a:p>
            <a:pPr algn="l">
              <a:lnSpc>
                <a:spcPct val="125000"/>
              </a:lnSpc>
              <a:defRPr sz="2700" b="0" i="0">
                <a:solidFill>
                  <a:srgbClr val="211E2F"/>
                </a:solidFill>
              </a:defRPr>
              <a:buNone/>
            </a:pPr>
            <a:r>
              <a:t>Integrate physiological load signals, expand archetype embeddings with player tracking data, and prototype decision support for front-office scenario planning.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