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83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79" r:id="rId26"/>
    <p:sldId id="281" r:id="rId27"/>
    <p:sldId id="282" r:id="rId28"/>
    <p:sldId id="284" r:id="rId29"/>
    <p:sldId id="285" r:id="rId30"/>
    <p:sldId id="286" r:id="rId31"/>
    <p:sldId id="287" r:id="rId32"/>
    <p:sldId id="289" r:id="rId33"/>
    <p:sldId id="288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508" autoAdjust="0"/>
  </p:normalViewPr>
  <p:slideViewPr>
    <p:cSldViewPr snapToGrid="0">
      <p:cViewPr>
        <p:scale>
          <a:sx n="66" d="100"/>
          <a:sy n="66" d="100"/>
        </p:scale>
        <p:origin x="76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15E3B-6FCA-41EE-9930-51EDB4C918E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7EC85-A262-452A-A79F-781148625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07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6/jesp.1998.1373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x4k-0RFaaQ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slides are pretty bare, but the notes, links, and sources will be in the notes which you can check when the </a:t>
            </a:r>
            <a:r>
              <a:rPr lang="en-US" dirty="0" err="1"/>
              <a:t>powerpoint</a:t>
            </a:r>
            <a:r>
              <a:rPr lang="en-US" dirty="0"/>
              <a:t> is emailed.</a:t>
            </a:r>
          </a:p>
          <a:p>
            <a:endParaRPr lang="en-US" dirty="0"/>
          </a:p>
          <a:p>
            <a:r>
              <a:rPr lang="en-US" dirty="0"/>
              <a:t>I will ask for individual or have everyone participate in some parts. </a:t>
            </a:r>
          </a:p>
          <a:p>
            <a:endParaRPr lang="en-US" dirty="0"/>
          </a:p>
          <a:p>
            <a:r>
              <a:rPr lang="en-US" dirty="0"/>
              <a:t>I may call on people, to balance intro/</a:t>
            </a:r>
            <a:r>
              <a:rPr lang="en-US" dirty="0" err="1"/>
              <a:t>extro</a:t>
            </a:r>
            <a:r>
              <a:rPr lang="en-US" dirty="0"/>
              <a:t> version traits. Feel free to ‘pass’ it to the next person.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7EC85-A262-452A-A79F-781148625D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73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Silly example</a:t>
            </a:r>
          </a:p>
          <a:p>
            <a:endParaRPr lang="en-US" dirty="0"/>
          </a:p>
          <a:p>
            <a:r>
              <a:rPr lang="en-US" dirty="0"/>
              <a:t>Life or death consequences</a:t>
            </a:r>
          </a:p>
          <a:p>
            <a:endParaRPr lang="en-US" dirty="0"/>
          </a:p>
          <a:p>
            <a:r>
              <a:rPr lang="en-US" dirty="0"/>
              <a:t>1978 Florida Freddie Lee Hall</a:t>
            </a:r>
          </a:p>
          <a:p>
            <a:endParaRPr lang="en-US" dirty="0"/>
          </a:p>
          <a:p>
            <a:r>
              <a:rPr lang="en-US" dirty="0"/>
              <a:t>IQ 71, 100 avg, 15 </a:t>
            </a:r>
            <a:r>
              <a:rPr lang="en-US" dirty="0" err="1"/>
              <a:t>sd</a:t>
            </a:r>
            <a:r>
              <a:rPr lang="en-US" dirty="0"/>
              <a:t>, lowest 2.5% </a:t>
            </a:r>
          </a:p>
          <a:p>
            <a:endParaRPr lang="en-US" dirty="0"/>
          </a:p>
          <a:p>
            <a:r>
              <a:rPr lang="en-US" dirty="0"/>
              <a:t>This case went all the way to the supreme court </a:t>
            </a:r>
          </a:p>
          <a:p>
            <a:endParaRPr lang="en-US" dirty="0"/>
          </a:p>
          <a:p>
            <a:r>
              <a:rPr lang="en-US" dirty="0"/>
              <a:t>5:4,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Justice: “...the rigid rule (70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iq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cutoff), the court now holds, creates an unacceptable risk that persons with an intellectual disability will be executed, and thus is unconstitutional”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7EC85-A262-452A-A79F-781148625D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21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might have Gilfoyle meant by the statement?</a:t>
            </a:r>
          </a:p>
          <a:p>
            <a:endParaRPr lang="en-US" dirty="0"/>
          </a:p>
          <a:p>
            <a:r>
              <a:rPr lang="en-US" dirty="0"/>
              <a:t>----</a:t>
            </a:r>
          </a:p>
          <a:p>
            <a:endParaRPr lang="en-US" dirty="0"/>
          </a:p>
          <a:p>
            <a:r>
              <a:rPr lang="en-US" dirty="0"/>
              <a:t>Does IQ correlate strongly with intellectual disability</a:t>
            </a:r>
          </a:p>
          <a:p>
            <a:endParaRPr lang="en-US" dirty="0"/>
          </a:p>
          <a:p>
            <a:r>
              <a:rPr lang="en-US" dirty="0"/>
              <a:t>How is IQ related to the actions that Hall took?</a:t>
            </a:r>
          </a:p>
          <a:p>
            <a:endParaRPr lang="en-US" dirty="0"/>
          </a:p>
          <a:p>
            <a:r>
              <a:rPr lang="en-US" dirty="0"/>
              <a:t>Hall took 9 </a:t>
            </a:r>
            <a:r>
              <a:rPr lang="en-US" dirty="0" err="1"/>
              <a:t>iq</a:t>
            </a:r>
            <a:r>
              <a:rPr lang="en-US" dirty="0"/>
              <a:t> tests, with range of 60 to 80.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7EC85-A262-452A-A79F-781148625D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62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be exploring two major concepts: reliability and validity </a:t>
            </a:r>
          </a:p>
          <a:p>
            <a:endParaRPr lang="en-US" dirty="0"/>
          </a:p>
          <a:p>
            <a:r>
              <a:rPr lang="en-US" dirty="0"/>
              <a:t>Starting with Reliability, some theoretical background</a:t>
            </a:r>
          </a:p>
          <a:p>
            <a:endParaRPr lang="en-US" dirty="0"/>
          </a:p>
          <a:p>
            <a:r>
              <a:rPr lang="en-US" dirty="0"/>
              <a:t>What this basically implies is that we want measurement error to be relatively low</a:t>
            </a:r>
          </a:p>
          <a:p>
            <a:endParaRPr lang="en-US" dirty="0"/>
          </a:p>
          <a:p>
            <a:r>
              <a:rPr lang="en-US" dirty="0"/>
              <a:t>..</a:t>
            </a:r>
          </a:p>
          <a:p>
            <a:r>
              <a:rPr lang="en-US" dirty="0"/>
              <a:t>Mathematically, it is how much variance of the observed scores we can attribute to the true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7EC85-A262-452A-A79F-781148625D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78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what does that exactly mean?</a:t>
            </a:r>
          </a:p>
          <a:p>
            <a:endParaRPr lang="en-US" dirty="0"/>
          </a:p>
          <a:p>
            <a:r>
              <a:rPr lang="en-US" dirty="0"/>
              <a:t>If we take the key equation we started with, we can rewrite the reliability equation.</a:t>
            </a:r>
          </a:p>
          <a:p>
            <a:endParaRPr lang="en-US" dirty="0"/>
          </a:p>
          <a:p>
            <a:r>
              <a:rPr lang="en-US" dirty="0"/>
              <a:t>Here we can infer that if the variance in error scores is low, reliability will approach 1. </a:t>
            </a:r>
          </a:p>
          <a:p>
            <a:endParaRPr lang="en-US" dirty="0"/>
          </a:p>
          <a:p>
            <a:r>
              <a:rPr lang="en-US" dirty="0"/>
              <a:t>We can also abstract the equation to be a ratio involving signal and noise.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7EC85-A262-452A-A79F-781148625D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2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what exactly is signal and noise?</a:t>
            </a:r>
          </a:p>
          <a:p>
            <a:endParaRPr lang="en-US" dirty="0"/>
          </a:p>
          <a:p>
            <a:r>
              <a:rPr lang="en-US" dirty="0"/>
              <a:t>Noise, mentioned earlier, implies measurement error. </a:t>
            </a:r>
          </a:p>
          <a:p>
            <a:endParaRPr lang="en-US" dirty="0"/>
          </a:p>
          <a:p>
            <a:r>
              <a:rPr lang="en-US" dirty="0"/>
              <a:t>Without me saying anything, what are some ways we can increase signal and reduce noise?</a:t>
            </a:r>
          </a:p>
          <a:p>
            <a:r>
              <a:rPr lang="en-US" dirty="0"/>
              <a:t>---</a:t>
            </a:r>
          </a:p>
          <a:p>
            <a:endParaRPr lang="en-US" dirty="0"/>
          </a:p>
          <a:p>
            <a:r>
              <a:rPr lang="en-US" dirty="0"/>
              <a:t>Signal refers to the variance in test scores, which can be increased by items that are more discriminatory. </a:t>
            </a:r>
          </a:p>
          <a:p>
            <a:endParaRPr lang="en-US" dirty="0"/>
          </a:p>
          <a:p>
            <a:r>
              <a:rPr lang="en-US" dirty="0"/>
              <a:t>For example, an item that measures if you are male or female (binomial) will have much more variance than one that measures intelligence (normally distributed)</a:t>
            </a:r>
          </a:p>
          <a:p>
            <a:endParaRPr lang="en-US" dirty="0"/>
          </a:p>
          <a:p>
            <a:r>
              <a:rPr lang="en-US" dirty="0"/>
              <a:t>We can also increase items to increase variance.</a:t>
            </a:r>
          </a:p>
          <a:p>
            <a:endParaRPr lang="en-US" dirty="0"/>
          </a:p>
          <a:p>
            <a:r>
              <a:rPr lang="en-US" dirty="0"/>
              <a:t>We can reduce noise by making sure tests are done in similar locations, reducing testing fatigue, etc.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….now there is a lurking problem with these equations…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7EC85-A262-452A-A79F-781148625D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2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what exactly is signal and noise?</a:t>
            </a:r>
          </a:p>
          <a:p>
            <a:endParaRPr lang="en-US" dirty="0"/>
          </a:p>
          <a:p>
            <a:r>
              <a:rPr lang="en-US" dirty="0"/>
              <a:t>Noise, mentioned earlier, implies measurement error. </a:t>
            </a:r>
          </a:p>
          <a:p>
            <a:endParaRPr lang="en-US" dirty="0"/>
          </a:p>
          <a:p>
            <a:r>
              <a:rPr lang="en-US" dirty="0"/>
              <a:t>Without me saying anything, what are some ways we can increase signal and reduce noise?</a:t>
            </a:r>
          </a:p>
          <a:p>
            <a:r>
              <a:rPr lang="en-US" dirty="0"/>
              <a:t>---</a:t>
            </a:r>
          </a:p>
          <a:p>
            <a:endParaRPr lang="en-US" dirty="0"/>
          </a:p>
          <a:p>
            <a:r>
              <a:rPr lang="en-US" dirty="0"/>
              <a:t>Signal refers to the variance in test scores, which can be increased by items that are more discriminatory. </a:t>
            </a:r>
          </a:p>
          <a:p>
            <a:endParaRPr lang="en-US" dirty="0"/>
          </a:p>
          <a:p>
            <a:r>
              <a:rPr lang="en-US" dirty="0"/>
              <a:t>For example, an item that measures if you are male or female (binomial) will have much more variance than one that measures intelligence (normally distributed)</a:t>
            </a:r>
          </a:p>
          <a:p>
            <a:endParaRPr lang="en-US" dirty="0"/>
          </a:p>
          <a:p>
            <a:r>
              <a:rPr lang="en-US" dirty="0"/>
              <a:t>We can also increase items to increase variance.</a:t>
            </a:r>
          </a:p>
          <a:p>
            <a:endParaRPr lang="en-US" dirty="0"/>
          </a:p>
          <a:p>
            <a:r>
              <a:rPr lang="en-US" dirty="0"/>
              <a:t>We can reduce noise by making sure tests are done in similar locations, reducing testing fatigue, etc.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….now there is a lurking problem with these equations and in obtaining reliability… what’s the problem?</a:t>
            </a:r>
          </a:p>
          <a:p>
            <a:endParaRPr lang="en-US" dirty="0"/>
          </a:p>
          <a:p>
            <a:r>
              <a:rPr lang="en-US" dirty="0"/>
              <a:t>----</a:t>
            </a:r>
          </a:p>
          <a:p>
            <a:endParaRPr lang="en-US" dirty="0"/>
          </a:p>
          <a:p>
            <a:r>
              <a:rPr lang="en-US" dirty="0"/>
              <a:t>We can never know the true test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7EC85-A262-452A-A79F-781148625D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57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Typically, what we will use is internal consistency as an estimate of reliability. </a:t>
            </a:r>
          </a:p>
          <a:p>
            <a:endParaRPr lang="en-US" dirty="0"/>
          </a:p>
          <a:p>
            <a:r>
              <a:rPr lang="en-US" dirty="0"/>
              <a:t>We measure the scores for a group at one setting and remeasure them for the same group. </a:t>
            </a:r>
          </a:p>
          <a:p>
            <a:endParaRPr lang="en-US" dirty="0"/>
          </a:p>
          <a:p>
            <a:r>
              <a:rPr lang="en-US" dirty="0"/>
              <a:t>The higher the correlation between test scores, the greater the reliability.</a:t>
            </a:r>
          </a:p>
          <a:p>
            <a:endParaRPr lang="en-US" dirty="0"/>
          </a:p>
          <a:p>
            <a:r>
              <a:rPr lang="en-US" dirty="0"/>
              <a:t>For example, we can have an individual take a test (3 items) and retake the test at another time.</a:t>
            </a:r>
          </a:p>
          <a:p>
            <a:endParaRPr lang="en-US" dirty="0"/>
          </a:p>
          <a:p>
            <a:r>
              <a:rPr lang="en-US" dirty="0"/>
              <a:t>What’s the problem?</a:t>
            </a:r>
          </a:p>
          <a:p>
            <a:r>
              <a:rPr lang="en-US" dirty="0"/>
              <a:t>---</a:t>
            </a:r>
          </a:p>
          <a:p>
            <a:r>
              <a:rPr lang="en-US" dirty="0"/>
              <a:t>Carryover effects</a:t>
            </a:r>
          </a:p>
          <a:p>
            <a:r>
              <a:rPr lang="en-US" dirty="0"/>
              <a:t>Growth, development,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7EC85-A262-452A-A79F-781148625D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94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way to fix this is to have alternate forms to reduce these effects, </a:t>
            </a:r>
          </a:p>
          <a:p>
            <a:endParaRPr lang="en-US" dirty="0"/>
          </a:p>
          <a:p>
            <a:r>
              <a:rPr lang="en-US" dirty="0"/>
              <a:t>Individuals can take two different tests at two sittings, to reduce carryover effects</a:t>
            </a:r>
          </a:p>
          <a:p>
            <a:endParaRPr lang="en-US" dirty="0"/>
          </a:p>
          <a:p>
            <a:r>
              <a:rPr lang="en-US" dirty="0"/>
              <a:t>but we have new problems emerge…</a:t>
            </a:r>
          </a:p>
          <a:p>
            <a:endParaRPr lang="en-US" dirty="0"/>
          </a:p>
          <a:p>
            <a:r>
              <a:rPr lang="en-US" dirty="0"/>
              <a:t>---</a:t>
            </a:r>
          </a:p>
          <a:p>
            <a:endParaRPr lang="en-US" dirty="0"/>
          </a:p>
          <a:p>
            <a:r>
              <a:rPr lang="en-US" dirty="0"/>
              <a:t>How do we know that the two tests are measuring the same thing (also known as parallel tests)</a:t>
            </a:r>
          </a:p>
          <a:p>
            <a:endParaRPr lang="en-US" dirty="0"/>
          </a:p>
          <a:p>
            <a:r>
              <a:rPr lang="en-US" dirty="0"/>
              <a:t>We can avoid carryover effects by testing groups only once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7EC85-A262-452A-A79F-781148625D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77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split forms approach, such as breaking a test into odd and even items</a:t>
            </a:r>
          </a:p>
          <a:p>
            <a:endParaRPr lang="en-US" dirty="0"/>
          </a:p>
          <a:p>
            <a:r>
              <a:rPr lang="en-US" dirty="0"/>
              <a:t>However, we still have some problems…</a:t>
            </a:r>
          </a:p>
          <a:p>
            <a:r>
              <a:rPr lang="en-US" dirty="0"/>
              <a:t>----</a:t>
            </a:r>
          </a:p>
          <a:p>
            <a:endParaRPr lang="en-US" dirty="0"/>
          </a:p>
          <a:p>
            <a:r>
              <a:rPr lang="en-US" dirty="0"/>
              <a:t>The two forms may not be the same depending on how you break it. </a:t>
            </a:r>
          </a:p>
          <a:p>
            <a:endParaRPr lang="en-US" dirty="0"/>
          </a:p>
          <a:p>
            <a:r>
              <a:rPr lang="en-US" dirty="0"/>
              <a:t>The internal consistency can be improved further.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7EC85-A262-452A-A79F-781148625D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09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assume each item is its own separate test. </a:t>
            </a:r>
          </a:p>
          <a:p>
            <a:endParaRPr lang="en-US" dirty="0"/>
          </a:p>
          <a:p>
            <a:r>
              <a:rPr lang="en-US" dirty="0"/>
              <a:t>We check the correlations between each ‘item/test’ for reliability.</a:t>
            </a:r>
          </a:p>
          <a:p>
            <a:endParaRPr lang="en-US" dirty="0"/>
          </a:p>
          <a:p>
            <a:r>
              <a:rPr lang="en-US" dirty="0"/>
              <a:t> This brings us to the commonly used measure of reliability, alpha.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7EC85-A262-452A-A79F-781148625D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72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used this book and a few others sources for the majority of this presentation.</a:t>
            </a:r>
          </a:p>
          <a:p>
            <a:endParaRPr lang="en-US" dirty="0"/>
          </a:p>
          <a:p>
            <a:r>
              <a:rPr lang="en-US" dirty="0"/>
              <a:t>Motivation understanding Cronbach alpha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7EC85-A262-452A-A79F-781148625D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932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would like us to develop a scale for mind-wandering so we can investigate reliability. </a:t>
            </a:r>
          </a:p>
          <a:p>
            <a:endParaRPr lang="en-US" dirty="0"/>
          </a:p>
          <a:p>
            <a:r>
              <a:rPr lang="en-US" dirty="0"/>
              <a:t>Here is a group of descriptions I like. </a:t>
            </a:r>
          </a:p>
          <a:p>
            <a:endParaRPr lang="en-US" dirty="0"/>
          </a:p>
          <a:p>
            <a:r>
              <a:rPr lang="en-US" dirty="0"/>
              <a:t>Each person please think of an item and write it down. We will use the 5-point Likert scale (strongly disagree to strongly agree)</a:t>
            </a:r>
          </a:p>
          <a:p>
            <a:endParaRPr lang="en-US" dirty="0"/>
          </a:p>
          <a:p>
            <a:r>
              <a:rPr lang="en-US" dirty="0"/>
              <a:t>----</a:t>
            </a:r>
          </a:p>
          <a:p>
            <a:endParaRPr lang="en-US" dirty="0"/>
          </a:p>
          <a:p>
            <a:r>
              <a:rPr lang="en-US" dirty="0"/>
              <a:t>Put items on google sheets, including a fake one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7EC85-A262-452A-A79F-781148625D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42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equation for Cronbach’s alpha isn’t too bad.</a:t>
            </a:r>
          </a:p>
          <a:p>
            <a:endParaRPr lang="en-US" dirty="0"/>
          </a:p>
          <a:p>
            <a:r>
              <a:rPr lang="en-US" dirty="0"/>
              <a:t>With enough items, the left term approaches 1 and the right term is what's left. </a:t>
            </a:r>
          </a:p>
          <a:p>
            <a:endParaRPr lang="en-US" dirty="0"/>
          </a:p>
          <a:p>
            <a:r>
              <a:rPr lang="en-US" dirty="0"/>
              <a:t>--- write on board the value of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7EC85-A262-452A-A79F-781148625D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017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Basically the ratio of pairwise covariance to variance. </a:t>
            </a:r>
          </a:p>
          <a:p>
            <a:endParaRPr lang="en-US" dirty="0"/>
          </a:p>
          <a:p>
            <a:r>
              <a:rPr lang="en-US" dirty="0"/>
              <a:t>Pairwise covariance can be thought of how strongly the scores of the items relate to each other. </a:t>
            </a:r>
          </a:p>
          <a:p>
            <a:endParaRPr lang="en-US" dirty="0"/>
          </a:p>
          <a:p>
            <a:r>
              <a:rPr lang="en-US" dirty="0"/>
              <a:t>We expect this to be large if all of the items reflect the mind wandering construct.</a:t>
            </a:r>
          </a:p>
          <a:p>
            <a:endParaRPr lang="en-US" dirty="0"/>
          </a:p>
          <a:p>
            <a:r>
              <a:rPr lang="en-US" dirty="0"/>
              <a:t>In other words, our multiple ‘tests’ of mind wandering are strongly correlated. </a:t>
            </a:r>
          </a:p>
          <a:p>
            <a:endParaRPr lang="en-US" dirty="0"/>
          </a:p>
          <a:p>
            <a:r>
              <a:rPr lang="en-US" dirty="0"/>
              <a:t>----- finish google sheets, discuss items ( 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7EC85-A262-452A-A79F-781148625D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146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thing that we should emphasize is that reliability is an equation for a set of test scores, and not the measurement tool itself. </a:t>
            </a:r>
          </a:p>
          <a:p>
            <a:endParaRPr lang="en-US" dirty="0"/>
          </a:p>
          <a:p>
            <a:r>
              <a:rPr lang="en-US" dirty="0"/>
              <a:t>We would not call our mind-wandering scale reliable, but the scores obtained can show reliability. </a:t>
            </a:r>
          </a:p>
          <a:p>
            <a:endParaRPr lang="en-US" dirty="0"/>
          </a:p>
          <a:p>
            <a:r>
              <a:rPr lang="en-US" dirty="0"/>
              <a:t>Scores can be improved by dropping ‘tests’ that do not measure the same construct or may suffer from too much measurement error. </a:t>
            </a:r>
          </a:p>
          <a:p>
            <a:endParaRPr lang="en-US" dirty="0"/>
          </a:p>
          <a:p>
            <a:r>
              <a:rPr lang="en-US" dirty="0"/>
              <a:t>----drop items to see new Cronbach alpha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7EC85-A262-452A-A79F-781148625D4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511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Cronbach alpha’s value implies that a higher reliability means that the variance in the test scores can be explained by the covariance (or strength of the relationships between the items)</a:t>
            </a:r>
          </a:p>
          <a:p>
            <a:endParaRPr lang="en-US" dirty="0"/>
          </a:p>
          <a:p>
            <a:r>
              <a:rPr lang="en-US" dirty="0"/>
              <a:t>A higher reliability value implies a strong signal and low noise.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7EC85-A262-452A-A79F-781148625D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626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less attenuated, more accurate effect sizes (reduced confidence interval width) </a:t>
            </a:r>
          </a:p>
          <a:p>
            <a:pPr marL="0" indent="0">
              <a:buNone/>
            </a:pPr>
            <a:r>
              <a:rPr lang="en-US" dirty="0"/>
              <a:t>Smaller p-value, likelier statistical significance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7EC85-A262-452A-A79F-781148625D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95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researching validity I found quite a few terms..</a:t>
            </a:r>
          </a:p>
          <a:p>
            <a:endParaRPr lang="en-US" dirty="0"/>
          </a:p>
          <a:p>
            <a:r>
              <a:rPr lang="en-US" dirty="0"/>
              <a:t>Whereas there are quantitative approaches to measuring reliability, I found that validity was a bit tougher to put into equations.</a:t>
            </a:r>
          </a:p>
          <a:p>
            <a:endParaRPr lang="en-US" dirty="0"/>
          </a:p>
          <a:p>
            <a:r>
              <a:rPr lang="en-US" dirty="0"/>
              <a:t>So we’ll use some examples to demonstrate the importance of validity.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7EC85-A262-452A-A79F-781148625D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028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Read home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Ask for volunteer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Read about the quiz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Colorquiz</a:t>
            </a:r>
            <a:r>
              <a:rPr lang="en-US" dirty="0"/>
              <a:t> like fortune cookies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Validity is the degree of which a test measures what it is supposed to measure.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Worded differently, it is the degree to which evidence and theory support the interpretations of test scores for proposed uses.</a:t>
            </a:r>
            <a:endParaRPr 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7EC85-A262-452A-A79F-781148625D4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908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Self-grade, don’t show.</a:t>
            </a:r>
          </a:p>
          <a:p>
            <a:endParaRPr lang="en-US" dirty="0"/>
          </a:p>
          <a:p>
            <a:r>
              <a:rPr lang="en-US" dirty="0"/>
              <a:t>What might be the problem of this test?</a:t>
            </a:r>
          </a:p>
          <a:p>
            <a:r>
              <a:rPr lang="en-US" dirty="0"/>
              <a:t> ---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7EC85-A262-452A-A79F-781148625D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599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Vote – do you think males or females scored better on the test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 tooltip="Persistent link using digital object identifier"/>
              </a:rPr>
              <a:t>https://doi.org/10.1006/jesp.1998.1373</a:t>
            </a:r>
            <a:endParaRPr lang="en-US" dirty="0"/>
          </a:p>
          <a:p>
            <a:r>
              <a:rPr lang="en-US" dirty="0"/>
              <a:t>https://www.science.org/doi/epdf/10.1126/science.1154094</a:t>
            </a:r>
          </a:p>
          <a:p>
            <a:endParaRPr lang="en-US" dirty="0"/>
          </a:p>
          <a:p>
            <a:r>
              <a:rPr lang="en-US" dirty="0"/>
              <a:t>In no gender difference, women were told that men and women performed equally on this test</a:t>
            </a:r>
          </a:p>
          <a:p>
            <a:endParaRPr lang="en-US" dirty="0"/>
          </a:p>
          <a:p>
            <a:r>
              <a:rPr lang="en-US" dirty="0"/>
              <a:t>So this is an example of construct validity.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For example, the males’ responses to the test might be determined primarily by a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single construct—mathematical ability—but the females’ responses might be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determined by two constructs—mathematical ability and stereotype threat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7EC85-A262-452A-A79F-781148625D4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47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centerpiece of classical test theory. </a:t>
            </a:r>
          </a:p>
          <a:p>
            <a:endParaRPr lang="en-US" dirty="0"/>
          </a:p>
          <a:p>
            <a:r>
              <a:rPr lang="en-US" dirty="0"/>
              <a:t>The observed score that is measured is a function of the true score and error score. </a:t>
            </a:r>
          </a:p>
          <a:p>
            <a:endParaRPr lang="en-US" dirty="0"/>
          </a:p>
          <a:p>
            <a:r>
              <a:rPr lang="en-US" dirty="0"/>
              <a:t>We assume there is a true score, and measurement error.</a:t>
            </a:r>
          </a:p>
          <a:p>
            <a:endParaRPr lang="en-US" dirty="0"/>
          </a:p>
          <a:p>
            <a:r>
              <a:rPr lang="en-US" dirty="0"/>
              <a:t>One of the important assumptions is that error is random and essentially cancels out over many measurements.</a:t>
            </a:r>
          </a:p>
          <a:p>
            <a:endParaRPr lang="en-US" dirty="0"/>
          </a:p>
          <a:p>
            <a:r>
              <a:rPr lang="en-US" dirty="0"/>
              <a:t>An interpretation of the true score is what we would see if our measuring instrument was infinitely precise, or the average score one would get with infinite measurements.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7EC85-A262-452A-A79F-781148625D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640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Relationship between women’s emancipation in a country and test differences between girls and boys. </a:t>
            </a:r>
          </a:p>
          <a:p>
            <a:endParaRPr lang="en-US" dirty="0"/>
          </a:p>
          <a:p>
            <a:r>
              <a:rPr lang="en-US" dirty="0"/>
              <a:t>Gender gap index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7EC85-A262-452A-A79F-781148625D4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719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https://www.youtube.com/watch?v=Lx4k-0RFaaQ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7EC85-A262-452A-A79F-781148625D4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231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think…which group unscrambled more words?</a:t>
            </a:r>
          </a:p>
          <a:p>
            <a:endParaRPr lang="en-US" dirty="0"/>
          </a:p>
          <a:p>
            <a:r>
              <a:rPr lang="en-US" dirty="0"/>
              <a:t>----</a:t>
            </a:r>
          </a:p>
          <a:p>
            <a:endParaRPr lang="en-US" dirty="0"/>
          </a:p>
          <a:p>
            <a:r>
              <a:rPr lang="en-US" dirty="0"/>
              <a:t>Researchers found that both groups unscrambled approximately the same number of words.</a:t>
            </a:r>
          </a:p>
          <a:p>
            <a:endParaRPr lang="en-US" dirty="0"/>
          </a:p>
          <a:p>
            <a:r>
              <a:rPr lang="en-US" dirty="0"/>
              <a:t>However, they found that the 2</a:t>
            </a:r>
            <a:r>
              <a:rPr lang="en-US" baseline="30000" dirty="0"/>
              <a:t>nd</a:t>
            </a:r>
            <a:r>
              <a:rPr lang="en-US" dirty="0"/>
              <a:t> group ignored the directions more, and jumped around more.</a:t>
            </a:r>
          </a:p>
          <a:p>
            <a:endParaRPr lang="en-US" dirty="0"/>
          </a:p>
          <a:p>
            <a:r>
              <a:rPr lang="en-US" dirty="0"/>
              <a:t>So what does this mean for the research?</a:t>
            </a:r>
          </a:p>
          <a:p>
            <a:r>
              <a:rPr lang="en-US" dirty="0"/>
              <a:t>----</a:t>
            </a:r>
          </a:p>
          <a:p>
            <a:endParaRPr lang="en-US" dirty="0"/>
          </a:p>
          <a:p>
            <a:r>
              <a:rPr lang="en-US" dirty="0"/>
              <a:t>Response process validity: the extent to which the actions and thought processes of individuals match what the researchers think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7EC85-A262-452A-A79F-781148625D4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978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me, participant bias and experimental design are very important, in addition to validity and reliability</a:t>
            </a:r>
          </a:p>
          <a:p>
            <a:endParaRPr lang="en-US" dirty="0"/>
          </a:p>
          <a:p>
            <a:r>
              <a:rPr lang="en-US" dirty="0"/>
              <a:t>Two individuals take control and exp. 1</a:t>
            </a:r>
          </a:p>
          <a:p>
            <a:endParaRPr lang="en-US" dirty="0"/>
          </a:p>
          <a:p>
            <a:r>
              <a:rPr lang="en-US" dirty="0"/>
              <a:t>Remind everyone to not distract participant for the length of the study. User can browse normally.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---discuss problems with experiment….</a:t>
            </a:r>
          </a:p>
          <a:p>
            <a:endParaRPr lang="en-US" dirty="0"/>
          </a:p>
          <a:p>
            <a:r>
              <a:rPr lang="en-US" dirty="0"/>
              <a:t>Framing of questions: are you mind-wandering vs are you on task</a:t>
            </a:r>
          </a:p>
          <a:p>
            <a:r>
              <a:rPr lang="en-US" dirty="0"/>
              <a:t>Response bias – participant has another idea of what mind-wandering is</a:t>
            </a:r>
          </a:p>
          <a:p>
            <a:r>
              <a:rPr lang="en-US" dirty="0"/>
              <a:t>Avoid mind wandering as specific videos </a:t>
            </a:r>
          </a:p>
          <a:p>
            <a:r>
              <a:rPr lang="en-US" dirty="0"/>
              <a:t>Mind wander at specific videos (racism, politically correct, controversial)</a:t>
            </a:r>
          </a:p>
          <a:p>
            <a:r>
              <a:rPr lang="en-US" dirty="0"/>
              <a:t>Video randomization important</a:t>
            </a:r>
          </a:p>
          <a:p>
            <a:r>
              <a:rPr lang="en-US" dirty="0"/>
              <a:t>Researchers watching?</a:t>
            </a:r>
          </a:p>
          <a:p>
            <a:r>
              <a:rPr lang="en-US" dirty="0"/>
              <a:t>Novelty bias</a:t>
            </a:r>
          </a:p>
          <a:p>
            <a:r>
              <a:rPr lang="en-US" dirty="0"/>
              <a:t>Ecological validity (does this match what users would typically do) – have them sit comfortably, use their own phones (but then phone type can be a treatment)</a:t>
            </a:r>
          </a:p>
          <a:p>
            <a:r>
              <a:rPr lang="en-US" dirty="0"/>
              <a:t>Recall bias – does not remember for longer sessions</a:t>
            </a:r>
          </a:p>
          <a:p>
            <a:r>
              <a:rPr lang="en-US" dirty="0"/>
              <a:t>1-5 scale individuals avoid extreme answers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7EC85-A262-452A-A79F-781148625D4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03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ahead and write a number for the number of milliliters in this graduated cylinder.</a:t>
            </a:r>
          </a:p>
          <a:p>
            <a:endParaRPr lang="en-US" dirty="0"/>
          </a:p>
          <a:p>
            <a:r>
              <a:rPr lang="en-US" dirty="0"/>
              <a:t>----</a:t>
            </a:r>
          </a:p>
          <a:p>
            <a:endParaRPr lang="en-US" dirty="0"/>
          </a:p>
          <a:p>
            <a:r>
              <a:rPr lang="en-US" dirty="0"/>
              <a:t>Write down numbers on board.</a:t>
            </a:r>
          </a:p>
          <a:p>
            <a:endParaRPr lang="en-US" dirty="0"/>
          </a:p>
          <a:p>
            <a:r>
              <a:rPr lang="en-US" dirty="0"/>
              <a:t>Why do we have different scores? Is the measuring instrument precise? If we repeated the measure an infinite amount of times, would we get the true score?  </a:t>
            </a:r>
          </a:p>
          <a:p>
            <a:r>
              <a:rPr lang="en-US" dirty="0"/>
              <a:t>---</a:t>
            </a:r>
          </a:p>
          <a:p>
            <a:endParaRPr lang="en-US" dirty="0"/>
          </a:p>
          <a:p>
            <a:r>
              <a:rPr lang="en-US" dirty="0"/>
              <a:t>Unfortunately the assumption of random error is not always held in real situations, directional bias present. But it’s an important theoretical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7EC85-A262-452A-A79F-781148625D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60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interested in measuring latent constructs. </a:t>
            </a:r>
          </a:p>
          <a:p>
            <a:endParaRPr lang="en-US" dirty="0"/>
          </a:p>
          <a:p>
            <a:r>
              <a:rPr lang="en-US" dirty="0"/>
              <a:t>For example, one may be interested in measuring latent constructs. </a:t>
            </a:r>
          </a:p>
          <a:p>
            <a:endParaRPr lang="en-US" dirty="0"/>
          </a:p>
          <a:p>
            <a:r>
              <a:rPr lang="en-US" dirty="0"/>
              <a:t>Let’s say a researcher measures working memory using the number of items recalled.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7EC85-A262-452A-A79F-781148625D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85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try it. Attempt to memorize as many ‘items’ as you can in the image that shows up.</a:t>
            </a:r>
          </a:p>
          <a:p>
            <a:endParaRPr lang="en-US" dirty="0"/>
          </a:p>
          <a:p>
            <a:r>
              <a:rPr lang="en-US" dirty="0"/>
              <a:t>----</a:t>
            </a:r>
          </a:p>
          <a:p>
            <a:endParaRPr lang="en-US" dirty="0"/>
          </a:p>
          <a:p>
            <a:r>
              <a:rPr lang="en-US" dirty="0"/>
              <a:t>Count how many…then next slide</a:t>
            </a:r>
          </a:p>
          <a:p>
            <a:endParaRPr lang="en-US" dirty="0"/>
          </a:p>
          <a:p>
            <a:r>
              <a:rPr lang="en-US" dirty="0"/>
              <a:t>---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7EC85-A262-452A-A79F-781148625D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23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our operational definition: the number of items recalled, a good measure of working memory?</a:t>
            </a:r>
          </a:p>
          <a:p>
            <a:endParaRPr lang="en-US" dirty="0"/>
          </a:p>
          <a:p>
            <a:r>
              <a:rPr lang="en-US" dirty="0"/>
              <a:t>---</a:t>
            </a:r>
          </a:p>
          <a:p>
            <a:endParaRPr lang="en-US" dirty="0"/>
          </a:p>
          <a:p>
            <a:r>
              <a:rPr lang="en-US" dirty="0"/>
              <a:t>Issues: measurement error: sleep, focus, relationship with experimenter</a:t>
            </a:r>
          </a:p>
          <a:p>
            <a:r>
              <a:rPr lang="en-US" dirty="0"/>
              <a:t>Social desirability – don’t want to seem like a nerd so you put less digits , paid well for the study so you want to impress the researchers</a:t>
            </a:r>
          </a:p>
          <a:p>
            <a:r>
              <a:rPr lang="en-US" dirty="0"/>
              <a:t>Measuring another construct: Numerical fluency, mathematical knowledge, memorization ability</a:t>
            </a:r>
          </a:p>
          <a:p>
            <a:r>
              <a:rPr lang="en-US" dirty="0"/>
              <a:t>Are digits of a constant reflective of memorizing items?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7EC85-A262-452A-A79F-781148625D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25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7EC85-A262-452A-A79F-781148625D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70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Importance of measurement</a:t>
            </a:r>
          </a:p>
          <a:p>
            <a:endParaRPr lang="en-US" dirty="0"/>
          </a:p>
          <a:p>
            <a:r>
              <a:rPr lang="en-US" dirty="0"/>
              <a:t>On dating sites, usually women will get a lot of single men trying their best line… typically in response to one of these prompts</a:t>
            </a:r>
          </a:p>
          <a:p>
            <a:endParaRPr lang="en-US" dirty="0"/>
          </a:p>
          <a:p>
            <a:r>
              <a:rPr lang="en-US" dirty="0"/>
              <a:t>However, how is a woman’s measurement of companionship, respectfulness, love of coffee, likes sports, </a:t>
            </a:r>
            <a:r>
              <a:rPr lang="en-US" dirty="0" err="1"/>
              <a:t>etc</a:t>
            </a:r>
            <a:r>
              <a:rPr lang="en-US" dirty="0"/>
              <a:t>… psychometrically sound? </a:t>
            </a:r>
          </a:p>
          <a:p>
            <a:endParaRPr lang="en-US" dirty="0"/>
          </a:p>
          <a:p>
            <a:r>
              <a:rPr lang="en-US" dirty="0"/>
              <a:t>Lets say a sample of men strongly agree to certain constructs, what might be affecting their answer?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7EC85-A262-452A-A79F-781148625D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17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B510-4F16-0CA5-3061-F95151722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7FBFB-4897-150A-4BB8-B043779B0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3E544-179E-CBCC-55E5-F2B08196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E46D-BCD2-4F80-BB86-9A63F19C43E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4EF03-9864-D402-4A26-F9A0CB7B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EF707-92AA-7A5C-60E8-C4E82555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2429-FA2A-4CD0-BBD8-78DB46E1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0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8EE7-5FDD-1BF7-8611-81E1546C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E847A-0464-BEDA-4DCB-933D62BEB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5F11C-6FBC-6E0C-2AF3-777B09D9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E46D-BCD2-4F80-BB86-9A63F19C43E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28C51-733D-0061-25F8-12ABE17E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1F442-DDA5-9F86-2B5B-9D7623F9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2429-FA2A-4CD0-BBD8-78DB46E1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0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CEAAD6-F29C-5BB6-2BEB-D3C69EB94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2DA69-3339-191E-1B2F-0707F3E28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8A951-9729-7E18-D76B-7BF817A3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E46D-BCD2-4F80-BB86-9A63F19C43E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343C7-B38D-6906-2E3F-9A2C31F42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2DE49-782E-5D8D-C4DB-4461537A0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2429-FA2A-4CD0-BBD8-78DB46E1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5BB0F-AB48-878F-F968-6FD84E08B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86657-B529-4AC1-5185-47322D589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762F8-C3CD-361D-CD4D-DC7F799F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E46D-BCD2-4F80-BB86-9A63F19C43E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6E35B-3AC5-660F-EFC1-A232E327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2ED65-E9F5-1530-DED5-2216C30E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2429-FA2A-4CD0-BBD8-78DB46E1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8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10D9-873D-A275-9A20-B9028E380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2B877-10D3-2DD6-0432-723B227F2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BA109-9E85-643A-CA30-35DBA57A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E46D-BCD2-4F80-BB86-9A63F19C43E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BC964-0908-EF67-BE3E-A14467D01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B5DA1-79F3-7494-3A6A-2AE0D659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2429-FA2A-4CD0-BBD8-78DB46E1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2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5EB6-6F2A-8C59-A3F8-BEFF1562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0953E-C069-1E3B-3BE8-819CB0F69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33296-F1C2-DF4C-D175-F8476A1FD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845C4-F5D7-28D8-97BC-1383C862A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E46D-BCD2-4F80-BB86-9A63F19C43E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A1B48-24A1-036E-686E-FF2F5C5A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8E652-DB87-A2AE-4305-E15DBDBA8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2429-FA2A-4CD0-BBD8-78DB46E1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1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FA166-00EE-A2B6-10DF-8F856E45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7FB22-B4E1-CF11-DC29-6B145F1A6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67EB0-E3FA-D0E0-B8AD-5461C8814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D8B6A-76FC-6DE7-182E-F050B6054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8C6879-3582-54D2-ECC2-073D7842D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69D498-4B7D-7339-4F15-ABB5D852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E46D-BCD2-4F80-BB86-9A63F19C43E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EAA613-6DAD-76EC-E5F8-83546BB0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226E1-00FD-6446-1FF2-4C7EC1185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2429-FA2A-4CD0-BBD8-78DB46E1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8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294A-1861-6AB1-49B3-93213BAF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8E3284-7FBB-C14A-791D-6DB7523A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E46D-BCD2-4F80-BB86-9A63F19C43E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9B875-EA0C-6381-7B49-C587F9A71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DFFFD-7F92-9BC9-2BAA-11B82859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2429-FA2A-4CD0-BBD8-78DB46E1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5D8A42-073B-6B8D-AC9B-F93A09337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E46D-BCD2-4F80-BB86-9A63F19C43E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B9721-C04E-0AAB-6028-E5E34131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B2252-AB2C-E1A5-A28F-D00DBAD2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2429-FA2A-4CD0-BBD8-78DB46E1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F0A4A-6042-5DB8-467E-378755A1D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16FE4-2E6D-726A-B32C-546A2B81A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C7D8B-76B3-C2E5-F57E-12E92B09F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93183-17CF-3248-2B4A-E4DFEA19F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E46D-BCD2-4F80-BB86-9A63F19C43E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66AA2-8BE5-DF05-2252-3ABF0EC9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37530-78DC-6A6F-BA74-5465F63E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2429-FA2A-4CD0-BBD8-78DB46E1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9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BF76F-C505-431F-9392-82BAE512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51C35F-A298-1C26-D60A-42B53050E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E3BBB-FB52-06BB-C208-6C7E1EDB8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DFBAF-6A6F-C946-890B-4D2EFA23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E46D-BCD2-4F80-BB86-9A63F19C43E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155E4-1796-884C-89E8-3C1A5C9B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B2D4A-8CB2-99EE-9BA1-362E43F6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2429-FA2A-4CD0-BBD8-78DB46E1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4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A3D658-0F35-402B-C548-85F77C68B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E7A0D-03A5-F6BA-B37B-C99CD7762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D831B-E446-5E6D-0227-E639ED30B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1E46D-BCD2-4F80-BB86-9A63F19C43E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A6F6F-2CDC-5CE0-EE41-BA79771D5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33F4C-6F58-0C98-7FE7-340745FDE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92429-FA2A-4CD0-BBD8-78DB46E1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8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orquiz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x4k-0RFaaQ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0307-79C2-B285-6B37-DE0E18020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29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Study Design</a:t>
            </a:r>
            <a:br>
              <a:rPr lang="en-US" dirty="0"/>
            </a:br>
            <a:r>
              <a:rPr lang="en-US" sz="3600" dirty="0"/>
              <a:t>With emphasis on </a:t>
            </a:r>
            <a:r>
              <a:rPr lang="en-US" sz="3600" b="1" dirty="0"/>
              <a:t>Reliability</a:t>
            </a:r>
            <a:r>
              <a:rPr lang="en-US" sz="3600" dirty="0"/>
              <a:t> and </a:t>
            </a:r>
            <a:r>
              <a:rPr lang="en-US" sz="3600" b="1" dirty="0"/>
              <a:t>Validity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7E8C0-282F-2598-F171-CEB12137E36F}"/>
              </a:ext>
            </a:extLst>
          </p:cNvPr>
          <p:cNvSpPr txBox="1"/>
          <p:nvPr/>
        </p:nvSpPr>
        <p:spPr>
          <a:xfrm>
            <a:off x="5638800" y="2971800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57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83308-45B1-BE82-BEF8-FD3996211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099" y="551556"/>
            <a:ext cx="3653901" cy="5307706"/>
          </a:xfrm>
        </p:spPr>
        <p:txBody>
          <a:bodyPr/>
          <a:lstStyle/>
          <a:p>
            <a:r>
              <a:rPr lang="en-US" dirty="0"/>
              <a:t>Significance of Psychological Measures</a:t>
            </a:r>
          </a:p>
        </p:txBody>
      </p:sp>
      <p:pic>
        <p:nvPicPr>
          <p:cNvPr id="5" name="Picture 4" descr="A person in an orange shirt&#10;&#10;Description automatically generated with medium confidence">
            <a:extLst>
              <a:ext uri="{FF2B5EF4-FFF2-40B4-BE49-F238E27FC236}">
                <a16:creationId xmlns:a16="http://schemas.microsoft.com/office/drawing/2014/main" id="{99FA28C6-001A-14A3-E4CA-AEFA5CECF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977" y="97800"/>
            <a:ext cx="5140694" cy="643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8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9D84A9-E1A3-421C-8D54-9EF58E514536}"/>
              </a:ext>
            </a:extLst>
          </p:cNvPr>
          <p:cNvSpPr txBox="1"/>
          <p:nvPr/>
        </p:nvSpPr>
        <p:spPr>
          <a:xfrm>
            <a:off x="1342746" y="1836756"/>
            <a:ext cx="98786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u="none" strike="noStrike" dirty="0">
                <a:solidFill>
                  <a:srgbClr val="000000"/>
                </a:solidFill>
                <a:effectLst/>
              </a:rPr>
              <a:t>We are pleased that the majority of the court agreed that Florida’s use of a fixed IQ score cutoff to determine a defendant’s intellectual functioning is based on a fundamental misunderstanding of how to interpret IQ tests,</a:t>
            </a:r>
            <a:r>
              <a:rPr lang="en-US" sz="3200" dirty="0"/>
              <a:t> said Nathalie Gilfoyle, JD, APA’s general counsel.</a:t>
            </a:r>
          </a:p>
        </p:txBody>
      </p:sp>
    </p:spTree>
    <p:extLst>
      <p:ext uri="{BB962C8B-B14F-4D97-AF65-F5344CB8AC3E}">
        <p14:creationId xmlns:p14="http://schemas.microsoft.com/office/powerpoint/2010/main" val="2644861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C7F99-9983-ED32-2EA7-53676600F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35" y="40063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Reliability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10C41F-E662-7D13-D819-BFB835D48840}"/>
              </a:ext>
            </a:extLst>
          </p:cNvPr>
          <p:cNvSpPr txBox="1"/>
          <p:nvPr/>
        </p:nvSpPr>
        <p:spPr>
          <a:xfrm>
            <a:off x="1703033" y="2051414"/>
            <a:ext cx="851960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Reliability is the extent to which the differences in respondents’ test scores are a function of their true psychological differences, as opposed to measurement error</a:t>
            </a:r>
            <a:endParaRPr lang="en-US" sz="3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10D40B-797B-B240-86CB-25356B76B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297" y="4438731"/>
            <a:ext cx="3086531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0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A10D40B-797B-B240-86CB-25356B76B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300" y="861030"/>
            <a:ext cx="3086531" cy="15146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92CCFA-4CE0-0412-3A64-87968B82D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300" y="3734468"/>
            <a:ext cx="3743847" cy="14956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393F3C-BE7C-CAFE-E006-B9E10E0BE7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0786" y="861030"/>
            <a:ext cx="2114845" cy="495369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7490B138-F553-CF1D-D8D0-A47AB00EB344}"/>
              </a:ext>
            </a:extLst>
          </p:cNvPr>
          <p:cNvSpPr/>
          <p:nvPr/>
        </p:nvSpPr>
        <p:spPr>
          <a:xfrm>
            <a:off x="2877907" y="253195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9082A8-CAB5-E895-CF72-3907623EA4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4407" y="4147183"/>
            <a:ext cx="3743847" cy="101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6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B92CCFA-4CE0-0412-3A64-87968B82D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177" y="542949"/>
            <a:ext cx="6207646" cy="2479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9082A8-CAB5-E895-CF72-3907623EA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4207" y="3992860"/>
            <a:ext cx="5836080" cy="158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61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B92CCFA-4CE0-0412-3A64-87968B82D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37" y="554523"/>
            <a:ext cx="4609453" cy="18414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9082A8-CAB5-E895-CF72-3907623EA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429" y="813643"/>
            <a:ext cx="5836080" cy="158231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57110CB-A295-4400-F7D7-5C2159A741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137" y="3547445"/>
            <a:ext cx="4609453" cy="10796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A8759B-E909-55DC-CBA3-436611FF81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8429" y="3329947"/>
            <a:ext cx="3086531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415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78B1-F16A-056D-51FF-1C96B6C8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910" y="127920"/>
            <a:ext cx="7480177" cy="2324809"/>
          </a:xfrm>
        </p:spPr>
        <p:txBody>
          <a:bodyPr/>
          <a:lstStyle/>
          <a:p>
            <a:r>
              <a:rPr lang="en-US" dirty="0"/>
              <a:t>Measuring Consistency as an Estimate of Reliability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EB442-FB16-8066-83C4-1C5BEAE7FF24}"/>
              </a:ext>
            </a:extLst>
          </p:cNvPr>
          <p:cNvSpPr txBox="1"/>
          <p:nvPr/>
        </p:nvSpPr>
        <p:spPr>
          <a:xfrm>
            <a:off x="1322773" y="2656814"/>
            <a:ext cx="851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Are you inclined to keep in the background on social occasions?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C2DAA-E2FC-BC0E-949F-63DE27F36028}"/>
              </a:ext>
            </a:extLst>
          </p:cNvPr>
          <p:cNvSpPr txBox="1"/>
          <p:nvPr/>
        </p:nvSpPr>
        <p:spPr>
          <a:xfrm>
            <a:off x="1322772" y="3753499"/>
            <a:ext cx="851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Are you inclined to limit your acquaintances to a select few?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3D2FEC-0D9B-3959-3549-DA3CC3C34CE1}"/>
              </a:ext>
            </a:extLst>
          </p:cNvPr>
          <p:cNvSpPr txBox="1"/>
          <p:nvPr/>
        </p:nvSpPr>
        <p:spPr>
          <a:xfrm>
            <a:off x="1322772" y="4850185"/>
            <a:ext cx="851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you usually let yourself go and have a good time at a party?</a:t>
            </a:r>
          </a:p>
        </p:txBody>
      </p:sp>
    </p:spTree>
    <p:extLst>
      <p:ext uri="{BB962C8B-B14F-4D97-AF65-F5344CB8AC3E}">
        <p14:creationId xmlns:p14="http://schemas.microsoft.com/office/powerpoint/2010/main" val="374277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6EB442-FB16-8066-83C4-1C5BEAE7FF24}"/>
              </a:ext>
            </a:extLst>
          </p:cNvPr>
          <p:cNvSpPr txBox="1"/>
          <p:nvPr/>
        </p:nvSpPr>
        <p:spPr>
          <a:xfrm>
            <a:off x="2539012" y="1507205"/>
            <a:ext cx="8513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Are you inclined to keep in the background on social occasions?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C2DAA-E2FC-BC0E-949F-63DE27F36028}"/>
              </a:ext>
            </a:extLst>
          </p:cNvPr>
          <p:cNvSpPr txBox="1"/>
          <p:nvPr/>
        </p:nvSpPr>
        <p:spPr>
          <a:xfrm>
            <a:off x="2539011" y="2084512"/>
            <a:ext cx="8513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Are you inclined to limit your acquaintances to a select few?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3D2FEC-0D9B-3959-3549-DA3CC3C34CE1}"/>
              </a:ext>
            </a:extLst>
          </p:cNvPr>
          <p:cNvSpPr txBox="1"/>
          <p:nvPr/>
        </p:nvSpPr>
        <p:spPr>
          <a:xfrm>
            <a:off x="2539011" y="2712482"/>
            <a:ext cx="8513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you usually let yourself go and have a good time at a party?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3274AC-97B6-C51D-39E4-B4DB49EDD4F2}"/>
              </a:ext>
            </a:extLst>
          </p:cNvPr>
          <p:cNvSpPr txBox="1"/>
          <p:nvPr/>
        </p:nvSpPr>
        <p:spPr>
          <a:xfrm>
            <a:off x="2539013" y="3670154"/>
            <a:ext cx="8513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 you usually take the initiative in making new friends?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31ABF6-A11E-E9AA-4BBD-E9031D0A9353}"/>
              </a:ext>
            </a:extLst>
          </p:cNvPr>
          <p:cNvSpPr txBox="1"/>
          <p:nvPr/>
        </p:nvSpPr>
        <p:spPr>
          <a:xfrm>
            <a:off x="2539011" y="4274349"/>
            <a:ext cx="8513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 you like to play pranks upon others?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F28F61-A18D-7019-8464-A4A46E415001}"/>
              </a:ext>
            </a:extLst>
          </p:cNvPr>
          <p:cNvSpPr txBox="1"/>
          <p:nvPr/>
        </p:nvSpPr>
        <p:spPr>
          <a:xfrm>
            <a:off x="2539011" y="4851656"/>
            <a:ext cx="8513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 you derive more satisfaction from social activities than from anything else?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E40B43-0577-1CF3-B485-3857AF6BC89F}"/>
              </a:ext>
            </a:extLst>
          </p:cNvPr>
          <p:cNvSpPr/>
          <p:nvPr/>
        </p:nvSpPr>
        <p:spPr>
          <a:xfrm>
            <a:off x="1299471" y="1707260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ACA229-4101-8ECA-D0F9-939FDCC7DC0A}"/>
              </a:ext>
            </a:extLst>
          </p:cNvPr>
          <p:cNvSpPr/>
          <p:nvPr/>
        </p:nvSpPr>
        <p:spPr>
          <a:xfrm>
            <a:off x="1311494" y="3870209"/>
            <a:ext cx="561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F06D9F4-E0EA-BDBE-A969-0A32EF630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13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6EB442-FB16-8066-83C4-1C5BEAE7FF24}"/>
              </a:ext>
            </a:extLst>
          </p:cNvPr>
          <p:cNvSpPr txBox="1"/>
          <p:nvPr/>
        </p:nvSpPr>
        <p:spPr>
          <a:xfrm>
            <a:off x="2565645" y="1551593"/>
            <a:ext cx="8513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Are you inclined to keep in the background on social occasions?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C2DAA-E2FC-BC0E-949F-63DE27F36028}"/>
              </a:ext>
            </a:extLst>
          </p:cNvPr>
          <p:cNvSpPr txBox="1"/>
          <p:nvPr/>
        </p:nvSpPr>
        <p:spPr>
          <a:xfrm>
            <a:off x="2565644" y="2128900"/>
            <a:ext cx="8513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Are you inclined to limit your acquaintances to a select few?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3D2FEC-0D9B-3959-3549-DA3CC3C34CE1}"/>
              </a:ext>
            </a:extLst>
          </p:cNvPr>
          <p:cNvSpPr txBox="1"/>
          <p:nvPr/>
        </p:nvSpPr>
        <p:spPr>
          <a:xfrm>
            <a:off x="2565644" y="2756870"/>
            <a:ext cx="8513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you usually let yourself go and have a good time at a party?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3274AC-97B6-C51D-39E4-B4DB49EDD4F2}"/>
              </a:ext>
            </a:extLst>
          </p:cNvPr>
          <p:cNvSpPr txBox="1"/>
          <p:nvPr/>
        </p:nvSpPr>
        <p:spPr>
          <a:xfrm>
            <a:off x="2565646" y="3384840"/>
            <a:ext cx="8513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 you usually take the initiative in making new friends?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31ABF6-A11E-E9AA-4BBD-E9031D0A9353}"/>
              </a:ext>
            </a:extLst>
          </p:cNvPr>
          <p:cNvSpPr txBox="1"/>
          <p:nvPr/>
        </p:nvSpPr>
        <p:spPr>
          <a:xfrm>
            <a:off x="2565644" y="3989035"/>
            <a:ext cx="8513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 you like to play pranks upon others?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F28F61-A18D-7019-8464-A4A46E415001}"/>
              </a:ext>
            </a:extLst>
          </p:cNvPr>
          <p:cNvSpPr txBox="1"/>
          <p:nvPr/>
        </p:nvSpPr>
        <p:spPr>
          <a:xfrm>
            <a:off x="2565644" y="4566342"/>
            <a:ext cx="8513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 you derive more satisfaction from social activities than from anything else?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E40B43-0577-1CF3-B485-3857AF6BC89F}"/>
              </a:ext>
            </a:extLst>
          </p:cNvPr>
          <p:cNvSpPr/>
          <p:nvPr/>
        </p:nvSpPr>
        <p:spPr>
          <a:xfrm>
            <a:off x="2037981" y="1428482"/>
            <a:ext cx="47606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ACA229-4101-8ECA-D0F9-939FDCC7DC0A}"/>
              </a:ext>
            </a:extLst>
          </p:cNvPr>
          <p:cNvSpPr/>
          <p:nvPr/>
        </p:nvSpPr>
        <p:spPr>
          <a:xfrm>
            <a:off x="2057843" y="1988663"/>
            <a:ext cx="43633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6BE108-EB78-EB81-EAC1-7EC8555BD2C7}"/>
              </a:ext>
            </a:extLst>
          </p:cNvPr>
          <p:cNvSpPr/>
          <p:nvPr/>
        </p:nvSpPr>
        <p:spPr>
          <a:xfrm>
            <a:off x="2037981" y="2633759"/>
            <a:ext cx="47606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E92FEE-5836-4C6D-BCC5-A5F0A8311C83}"/>
              </a:ext>
            </a:extLst>
          </p:cNvPr>
          <p:cNvSpPr/>
          <p:nvPr/>
        </p:nvSpPr>
        <p:spPr>
          <a:xfrm>
            <a:off x="2071823" y="3841614"/>
            <a:ext cx="47606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DA3DAD-666C-A7B3-0EA9-DD974323B67F}"/>
              </a:ext>
            </a:extLst>
          </p:cNvPr>
          <p:cNvSpPr/>
          <p:nvPr/>
        </p:nvSpPr>
        <p:spPr>
          <a:xfrm>
            <a:off x="2086581" y="3195849"/>
            <a:ext cx="43633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96C4CB-2D09-A4A6-72D3-C0C824C1AABF}"/>
              </a:ext>
            </a:extLst>
          </p:cNvPr>
          <p:cNvSpPr/>
          <p:nvPr/>
        </p:nvSpPr>
        <p:spPr>
          <a:xfrm>
            <a:off x="2086581" y="4443231"/>
            <a:ext cx="43633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31A7DCBA-B76E-B890-B182-1B68763E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75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6EB442-FB16-8066-83C4-1C5BEAE7FF24}"/>
              </a:ext>
            </a:extLst>
          </p:cNvPr>
          <p:cNvSpPr txBox="1"/>
          <p:nvPr/>
        </p:nvSpPr>
        <p:spPr>
          <a:xfrm>
            <a:off x="2530135" y="1604859"/>
            <a:ext cx="8513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Are you inclined to keep in the background on social occasions?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C2DAA-E2FC-BC0E-949F-63DE27F36028}"/>
              </a:ext>
            </a:extLst>
          </p:cNvPr>
          <p:cNvSpPr txBox="1"/>
          <p:nvPr/>
        </p:nvSpPr>
        <p:spPr>
          <a:xfrm>
            <a:off x="2530134" y="2182166"/>
            <a:ext cx="8513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Are you inclined to limit your acquaintances to a select few?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3D2FEC-0D9B-3959-3549-DA3CC3C34CE1}"/>
              </a:ext>
            </a:extLst>
          </p:cNvPr>
          <p:cNvSpPr txBox="1"/>
          <p:nvPr/>
        </p:nvSpPr>
        <p:spPr>
          <a:xfrm>
            <a:off x="2530134" y="2810136"/>
            <a:ext cx="8513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you usually let yourself go and have a good time at a party?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3274AC-97B6-C51D-39E4-B4DB49EDD4F2}"/>
              </a:ext>
            </a:extLst>
          </p:cNvPr>
          <p:cNvSpPr txBox="1"/>
          <p:nvPr/>
        </p:nvSpPr>
        <p:spPr>
          <a:xfrm>
            <a:off x="2530136" y="3438106"/>
            <a:ext cx="8513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 you usually take the initiative in making new friends?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31ABF6-A11E-E9AA-4BBD-E9031D0A9353}"/>
              </a:ext>
            </a:extLst>
          </p:cNvPr>
          <p:cNvSpPr txBox="1"/>
          <p:nvPr/>
        </p:nvSpPr>
        <p:spPr>
          <a:xfrm>
            <a:off x="2530134" y="4042301"/>
            <a:ext cx="8513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 you like to play pranks upon others?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F28F61-A18D-7019-8464-A4A46E415001}"/>
              </a:ext>
            </a:extLst>
          </p:cNvPr>
          <p:cNvSpPr txBox="1"/>
          <p:nvPr/>
        </p:nvSpPr>
        <p:spPr>
          <a:xfrm>
            <a:off x="2530134" y="4619608"/>
            <a:ext cx="8513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 you derive more satisfaction from social activities than from anything else?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E40B43-0577-1CF3-B485-3857AF6BC89F}"/>
              </a:ext>
            </a:extLst>
          </p:cNvPr>
          <p:cNvSpPr/>
          <p:nvPr/>
        </p:nvSpPr>
        <p:spPr>
          <a:xfrm>
            <a:off x="2002471" y="1481748"/>
            <a:ext cx="47606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ACA229-4101-8ECA-D0F9-939FDCC7DC0A}"/>
              </a:ext>
            </a:extLst>
          </p:cNvPr>
          <p:cNvSpPr/>
          <p:nvPr/>
        </p:nvSpPr>
        <p:spPr>
          <a:xfrm>
            <a:off x="2022333" y="2041929"/>
            <a:ext cx="43633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6BE108-EB78-EB81-EAC1-7EC8555BD2C7}"/>
              </a:ext>
            </a:extLst>
          </p:cNvPr>
          <p:cNvSpPr/>
          <p:nvPr/>
        </p:nvSpPr>
        <p:spPr>
          <a:xfrm>
            <a:off x="2002471" y="2687025"/>
            <a:ext cx="47606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E92FEE-5836-4C6D-BCC5-A5F0A8311C83}"/>
              </a:ext>
            </a:extLst>
          </p:cNvPr>
          <p:cNvSpPr/>
          <p:nvPr/>
        </p:nvSpPr>
        <p:spPr>
          <a:xfrm>
            <a:off x="2036313" y="3894880"/>
            <a:ext cx="47606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DA3DAD-666C-A7B3-0EA9-DD974323B67F}"/>
              </a:ext>
            </a:extLst>
          </p:cNvPr>
          <p:cNvSpPr/>
          <p:nvPr/>
        </p:nvSpPr>
        <p:spPr>
          <a:xfrm>
            <a:off x="2035041" y="3249115"/>
            <a:ext cx="4683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96C4CB-2D09-A4A6-72D3-C0C824C1AABF}"/>
              </a:ext>
            </a:extLst>
          </p:cNvPr>
          <p:cNvSpPr/>
          <p:nvPr/>
        </p:nvSpPr>
        <p:spPr>
          <a:xfrm>
            <a:off x="2071109" y="4496497"/>
            <a:ext cx="39626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E179836A-9E9E-3A0B-8BA4-F8584E488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19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860AF2-171C-45FB-4C33-1AAA8E229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134" y="0"/>
            <a:ext cx="5323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41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6E6B-A425-3A5C-2922-C15912BC8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Mind-Wandering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5C93D-FA4F-74D6-8034-3FD01D57C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"Our mental life, like a bird's life, seems to be made of an alternation of flights and perchings." James, William (1842-1910)</a:t>
            </a:r>
            <a:endParaRPr lang="en-US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‘flights’ and ‘perchings’ of our thought, so poetically described by William James, are as mysterious to us as they are intimately familiar. To James, a perching represented a mental state including contents such as imaginings, worries and inner speech, whereas a flight represented the ‘movement’ from one mental state to another.</a:t>
            </a:r>
            <a:endParaRPr lang="en-US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recent theoretical review defines mind-wandering as a “shift in the contents of thought away from an ongoing task and/or from events in the external environment”. This prominent definition regards mind-wandering as a type of thought characterized by its contents (or, in William James’s terms, the bird’s perchings rather than its flights).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I have difficulty maintaining focus on simple or repetitive work. </a:t>
            </a:r>
            <a:endParaRPr lang="en-US" dirty="0">
              <a:effectLst/>
              <a:highlight>
                <a:srgbClr val="FFFF00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5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D1BB-D26E-CB57-9121-8A6FDCAEA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Cronbach’s Alpha as an estimate of reliability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98496C-36A4-EB28-4D7C-7584AB905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713" y="1824038"/>
            <a:ext cx="9634054" cy="15098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D97B7E-E8DA-2B15-A4B1-F00E7DE2E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156" y="4005159"/>
            <a:ext cx="3637969" cy="188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2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6D97B7E-E8DA-2B15-A4B1-F00E7DE2E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015" y="480724"/>
            <a:ext cx="3637969" cy="1883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124AE1-3373-9275-D5E0-C6B8DC0F4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928" y="2924733"/>
            <a:ext cx="1947113" cy="997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8FA491-5D22-F236-A6C9-7B5BABDB5243}"/>
              </a:ext>
            </a:extLst>
          </p:cNvPr>
          <p:cNvSpPr txBox="1"/>
          <p:nvPr/>
        </p:nvSpPr>
        <p:spPr>
          <a:xfrm>
            <a:off x="3282716" y="3130996"/>
            <a:ext cx="5222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Sum of pairwise covariances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CBEFD6-188E-7207-210D-5B9E5FC5B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928" y="4522073"/>
            <a:ext cx="1947113" cy="13676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76420A-F899-87B7-B286-394146AD16D9}"/>
              </a:ext>
            </a:extLst>
          </p:cNvPr>
          <p:cNvSpPr txBox="1"/>
          <p:nvPr/>
        </p:nvSpPr>
        <p:spPr>
          <a:xfrm>
            <a:off x="3282716" y="4778821"/>
            <a:ext cx="5222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Variance of test scores</a:t>
            </a:r>
          </a:p>
        </p:txBody>
      </p:sp>
    </p:spTree>
    <p:extLst>
      <p:ext uri="{BB962C8B-B14F-4D97-AF65-F5344CB8AC3E}">
        <p14:creationId xmlns:p14="http://schemas.microsoft.com/office/powerpoint/2010/main" val="3284400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D854-B41B-76B0-84A0-21F484203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6600" cy="1325563"/>
          </a:xfrm>
        </p:spPr>
        <p:txBody>
          <a:bodyPr/>
          <a:lstStyle/>
          <a:p>
            <a:r>
              <a:rPr lang="en-US" dirty="0"/>
              <a:t>Problem ‘items’ or ‘tests’ that reduce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844ED-045C-390F-1D4B-123820630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7125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Items do not measure the same construct </a:t>
            </a:r>
          </a:p>
          <a:p>
            <a:endParaRPr lang="en-US" sz="4000" dirty="0"/>
          </a:p>
          <a:p>
            <a:r>
              <a:rPr lang="en-US" sz="4000" dirty="0"/>
              <a:t>Items are heavily affected by measurement error </a:t>
            </a:r>
          </a:p>
        </p:txBody>
      </p:sp>
    </p:spTree>
    <p:extLst>
      <p:ext uri="{BB962C8B-B14F-4D97-AF65-F5344CB8AC3E}">
        <p14:creationId xmlns:p14="http://schemas.microsoft.com/office/powerpoint/2010/main" val="254017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D2CCF-BA5F-C165-30D3-11F1022B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Reliability: How much of the total variance is explained by the covariance?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908178-474C-7AD6-2F67-97DAC1F87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269" y="2262454"/>
            <a:ext cx="3637969" cy="1883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D70F8F-3527-EC4D-1A2E-E8ED15E6C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269" y="4717839"/>
            <a:ext cx="3743847" cy="101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34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8A2E-EDCF-AC6A-63E7-8DF57EB99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2333"/>
            <a:ext cx="10515600" cy="1325563"/>
          </a:xfrm>
        </p:spPr>
        <p:txBody>
          <a:bodyPr/>
          <a:lstStyle/>
          <a:p>
            <a:r>
              <a:rPr lang="en-US" dirty="0"/>
              <a:t>High reliability implies you are measuring the signal and not the noise</a:t>
            </a:r>
          </a:p>
        </p:txBody>
      </p:sp>
    </p:spTree>
    <p:extLst>
      <p:ext uri="{BB962C8B-B14F-4D97-AF65-F5344CB8AC3E}">
        <p14:creationId xmlns:p14="http://schemas.microsoft.com/office/powerpoint/2010/main" val="3953568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F0A2-2739-71E5-6AB8-B4845981A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27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Validity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01551E-E54C-005C-9343-EDE069906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380" y="1868749"/>
            <a:ext cx="305588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Construct validity</a:t>
            </a:r>
          </a:p>
          <a:p>
            <a:pPr marL="0" indent="0">
              <a:buNone/>
            </a:pPr>
            <a:r>
              <a:rPr lang="en-US" sz="1800" dirty="0"/>
              <a:t>Content validity</a:t>
            </a:r>
          </a:p>
          <a:p>
            <a:pPr marL="0" indent="0">
              <a:buNone/>
            </a:pPr>
            <a:r>
              <a:rPr lang="en-US" sz="1800" dirty="0"/>
              <a:t>Face validity</a:t>
            </a:r>
          </a:p>
          <a:p>
            <a:pPr marL="0" indent="0">
              <a:buNone/>
            </a:pPr>
            <a:r>
              <a:rPr lang="en-US" sz="1800" dirty="0"/>
              <a:t>Internal validity</a:t>
            </a:r>
          </a:p>
          <a:p>
            <a:pPr marL="0" indent="0">
              <a:buNone/>
            </a:pPr>
            <a:r>
              <a:rPr lang="en-US" sz="1800" dirty="0"/>
              <a:t>External validity</a:t>
            </a:r>
          </a:p>
          <a:p>
            <a:pPr marL="0" indent="0">
              <a:buNone/>
            </a:pPr>
            <a:r>
              <a:rPr lang="en-US" sz="1800" dirty="0"/>
              <a:t>Response process validity</a:t>
            </a:r>
          </a:p>
          <a:p>
            <a:pPr marL="0" indent="0">
              <a:buNone/>
            </a:pPr>
            <a:r>
              <a:rPr lang="en-US" sz="1800" dirty="0"/>
              <a:t>Predictive validity</a:t>
            </a:r>
          </a:p>
          <a:p>
            <a:pPr marL="0" indent="0">
              <a:buNone/>
            </a:pPr>
            <a:r>
              <a:rPr lang="en-US" sz="1800" dirty="0"/>
              <a:t>Associative validity</a:t>
            </a:r>
          </a:p>
          <a:p>
            <a:pPr marL="0" indent="0">
              <a:buNone/>
            </a:pPr>
            <a:r>
              <a:rPr lang="en-US" sz="1800" dirty="0"/>
              <a:t>Convergent validity</a:t>
            </a:r>
          </a:p>
          <a:p>
            <a:pPr marL="0" indent="0">
              <a:buNone/>
            </a:pPr>
            <a:r>
              <a:rPr lang="en-US" sz="1800" dirty="0"/>
              <a:t>Criterion validity</a:t>
            </a:r>
          </a:p>
          <a:p>
            <a:pPr marL="0" indent="0">
              <a:buNone/>
            </a:pPr>
            <a:r>
              <a:rPr lang="en-US" sz="1800" dirty="0"/>
              <a:t>Concurrent validity</a:t>
            </a:r>
          </a:p>
          <a:p>
            <a:pPr marL="0" indent="0">
              <a:buNone/>
            </a:pPr>
            <a:r>
              <a:rPr lang="en-US" sz="1800" dirty="0"/>
              <a:t>Discriminant validity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F587469-C6D6-91F9-1AAA-7452D254C5FD}"/>
              </a:ext>
            </a:extLst>
          </p:cNvPr>
          <p:cNvSpPr txBox="1">
            <a:spLocks/>
          </p:cNvSpPr>
          <p:nvPr/>
        </p:nvSpPr>
        <p:spPr>
          <a:xfrm>
            <a:off x="6546848" y="1868749"/>
            <a:ext cx="30558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Ecological validity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Differential validity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Statistical conclusion validity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Manipulation validity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Instrumentation validity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Diagnostic validity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Cultural validity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Validity </a:t>
            </a:r>
            <a:r>
              <a:rPr lang="en-US" dirty="0" err="1"/>
              <a:t>validity</a:t>
            </a:r>
            <a:r>
              <a:rPr lang="en-US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Construct-irrelevant variance validity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Sensitivity validity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Stability validity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Transfer validity </a:t>
            </a:r>
          </a:p>
        </p:txBody>
      </p:sp>
    </p:spTree>
    <p:extLst>
      <p:ext uri="{BB962C8B-B14F-4D97-AF65-F5344CB8AC3E}">
        <p14:creationId xmlns:p14="http://schemas.microsoft.com/office/powerpoint/2010/main" val="37817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906918-F378-AA24-A2AC-4FA622873036}"/>
              </a:ext>
            </a:extLst>
          </p:cNvPr>
          <p:cNvSpPr txBox="1">
            <a:spLocks/>
          </p:cNvSpPr>
          <p:nvPr/>
        </p:nvSpPr>
        <p:spPr>
          <a:xfrm>
            <a:off x="883229" y="498599"/>
            <a:ext cx="1976021" cy="544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hlinkClick r:id="rId3"/>
              </a:rPr>
              <a:t>colorquiz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74D3D0-3F87-492E-AECE-2CBE597D99CE}"/>
              </a:ext>
            </a:extLst>
          </p:cNvPr>
          <p:cNvSpPr txBox="1"/>
          <p:nvPr/>
        </p:nvSpPr>
        <p:spPr>
          <a:xfrm>
            <a:off x="2152745" y="3778720"/>
            <a:ext cx="74466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 degree to which evidence and theory support the interpretations of test scores for proposed uses.</a:t>
            </a:r>
            <a:endParaRPr lang="en-US" sz="3600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56C6F8-EC95-7D44-2D77-917978DCD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79" y="200873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Validity</a:t>
            </a:r>
          </a:p>
        </p:txBody>
      </p:sp>
    </p:spTree>
    <p:extLst>
      <p:ext uri="{BB962C8B-B14F-4D97-AF65-F5344CB8AC3E}">
        <p14:creationId xmlns:p14="http://schemas.microsoft.com/office/powerpoint/2010/main" val="382931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B332-69EA-E520-03D4-2B02FB20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Test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B3160D-A4C0-7AE8-ABC6-EAD46DAB8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36" y="1415417"/>
            <a:ext cx="4027185" cy="30644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31646C-2B1E-81BB-301B-88181A609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801" y="1415417"/>
            <a:ext cx="3759958" cy="30676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656FEE-5796-FFF3-B642-E50E04920F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3539" y="1469954"/>
            <a:ext cx="3759958" cy="33952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1469C0-D945-7262-D141-3A33EC2251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60" y="5199472"/>
            <a:ext cx="5172797" cy="12384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C59C85-5A96-C64A-8436-68497CB2E1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7937" y="5442583"/>
            <a:ext cx="5934903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40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57F22-D640-CF40-C037-DF094A01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463" y="156781"/>
            <a:ext cx="10515600" cy="1325563"/>
          </a:xfrm>
        </p:spPr>
        <p:txBody>
          <a:bodyPr/>
          <a:lstStyle/>
          <a:p>
            <a:r>
              <a:rPr lang="en-US" dirty="0"/>
              <a:t>Are men better than women at math?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003274-328C-47F2-D7F2-4C2F6DEEA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289" y="1065029"/>
            <a:ext cx="8669387" cy="579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4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01D1-3B51-ABDA-85C4-5F3F02C46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76" y="8210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Classical Test Theory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2FCE5D-FB4D-F60F-9196-2D73635AB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526" y="1056197"/>
            <a:ext cx="6108012" cy="23614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06A4AE-8640-CD12-E863-173E2C7BA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050" y="3066190"/>
            <a:ext cx="3219899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1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844593-3286-6DAA-F5F6-4E8E252BE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005" y="123624"/>
            <a:ext cx="7685362" cy="636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1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A1D98-9764-22F9-319C-5857B957D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889" y="2766218"/>
            <a:ext cx="10515600" cy="1325563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Igret</a:t>
            </a:r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eert</a:t>
            </a:r>
            <a:b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owns</a:t>
            </a:r>
            <a:b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twcih</a:t>
            </a:r>
            <a:b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nadcy</a:t>
            </a:r>
            <a:b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yanr</a:t>
            </a:r>
            <a:br>
              <a:rPr lang="en-US" sz="5400" dirty="0">
                <a:effectLst/>
              </a:rPr>
            </a:br>
            <a:endParaRPr lang="en-US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950912-A2E8-6590-8955-63BFE4439A44}"/>
              </a:ext>
            </a:extLst>
          </p:cNvPr>
          <p:cNvSpPr txBox="1"/>
          <p:nvPr/>
        </p:nvSpPr>
        <p:spPr>
          <a:xfrm>
            <a:off x="1516284" y="914400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noise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5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263156-33C3-8528-256E-51A1B9EA9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083" y="3020862"/>
            <a:ext cx="10515600" cy="1325563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Cklco</a:t>
            </a:r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olbeg</a:t>
            </a:r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atpe</a:t>
            </a:r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ntaip</a:t>
            </a:r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aledm</a:t>
            </a:r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plpea</a:t>
            </a:r>
            <a:br>
              <a:rPr lang="en-US" sz="5400" dirty="0">
                <a:effectLst/>
              </a:rPr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137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E6E2-430C-F725-D841-49F981C50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Does control deprivation reduce cognitive abilities?</a:t>
            </a:r>
          </a:p>
        </p:txBody>
      </p:sp>
    </p:spTree>
    <p:extLst>
      <p:ext uri="{BB962C8B-B14F-4D97-AF65-F5344CB8AC3E}">
        <p14:creationId xmlns:p14="http://schemas.microsoft.com/office/powerpoint/2010/main" val="124787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ABEA2-C5B2-9085-6991-7C13EEBB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experimental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B0158-DAAB-98E9-DC5E-F6659EEF9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final experiment….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B8469D4-38CF-E06D-282D-074BBF20A933}"/>
              </a:ext>
            </a:extLst>
          </p:cNvPr>
          <p:cNvSpPr txBox="1">
            <a:spLocks/>
          </p:cNvSpPr>
          <p:nvPr/>
        </p:nvSpPr>
        <p:spPr>
          <a:xfrm>
            <a:off x="8088725" y="681037"/>
            <a:ext cx="410327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Heuristic bias</a:t>
            </a:r>
          </a:p>
          <a:p>
            <a:pPr marL="0" indent="0">
              <a:buNone/>
            </a:pPr>
            <a:r>
              <a:rPr lang="en-US" sz="1600" dirty="0"/>
              <a:t>Social desirability bias</a:t>
            </a:r>
          </a:p>
          <a:p>
            <a:pPr marL="0" indent="0">
              <a:buNone/>
            </a:pPr>
            <a:r>
              <a:rPr lang="en-US" sz="1600" dirty="0"/>
              <a:t>Rosy retrospection</a:t>
            </a:r>
          </a:p>
          <a:p>
            <a:pPr marL="0" indent="0">
              <a:buNone/>
            </a:pPr>
            <a:r>
              <a:rPr lang="en-US" sz="1600" dirty="0"/>
              <a:t>Novelty bias</a:t>
            </a:r>
          </a:p>
          <a:p>
            <a:pPr marL="0" indent="0">
              <a:buNone/>
            </a:pPr>
            <a:r>
              <a:rPr lang="en-US" sz="1600" dirty="0"/>
              <a:t>Participant burden/retention</a:t>
            </a:r>
          </a:p>
          <a:p>
            <a:pPr marL="0" indent="0">
              <a:buNone/>
            </a:pPr>
            <a:r>
              <a:rPr lang="en-US" sz="1600" dirty="0"/>
              <a:t>Sampling bias </a:t>
            </a:r>
          </a:p>
          <a:p>
            <a:pPr marL="0" indent="0">
              <a:buNone/>
            </a:pPr>
            <a:r>
              <a:rPr lang="en-US" sz="1600" dirty="0"/>
              <a:t>Observer bias</a:t>
            </a:r>
          </a:p>
          <a:p>
            <a:pPr marL="0" indent="0">
              <a:buNone/>
            </a:pPr>
            <a:r>
              <a:rPr lang="en-US" sz="1600" dirty="0"/>
              <a:t>Confirmation bias</a:t>
            </a:r>
          </a:p>
          <a:p>
            <a:pPr marL="0" indent="0">
              <a:buNone/>
            </a:pPr>
            <a:r>
              <a:rPr lang="en-US" sz="1600" dirty="0"/>
              <a:t>Measurement bias (alias of construct bias)</a:t>
            </a:r>
          </a:p>
          <a:p>
            <a:pPr marL="0" indent="0">
              <a:buNone/>
            </a:pPr>
            <a:r>
              <a:rPr lang="en-US" sz="1600" dirty="0"/>
              <a:t>Internal Bias</a:t>
            </a:r>
          </a:p>
          <a:p>
            <a:pPr marL="0" indent="0">
              <a:buNone/>
            </a:pPr>
            <a:r>
              <a:rPr lang="en-US" sz="1600" dirty="0"/>
              <a:t>Recall bias </a:t>
            </a:r>
          </a:p>
          <a:p>
            <a:pPr marL="0" indent="0">
              <a:buNone/>
            </a:pPr>
            <a:r>
              <a:rPr lang="en-US" sz="1600" dirty="0"/>
              <a:t>Participant reactivity</a:t>
            </a:r>
          </a:p>
          <a:p>
            <a:pPr marL="0" indent="0">
              <a:buNone/>
            </a:pPr>
            <a:r>
              <a:rPr lang="en-US" sz="1600" dirty="0"/>
              <a:t>Response shift</a:t>
            </a:r>
          </a:p>
          <a:p>
            <a:pPr marL="0" indent="0">
              <a:buNone/>
            </a:pPr>
            <a:r>
              <a:rPr lang="en-US" sz="1600" dirty="0"/>
              <a:t>Test bias</a:t>
            </a:r>
          </a:p>
          <a:p>
            <a:pPr marL="0" indent="0">
              <a:buNone/>
            </a:pPr>
            <a:r>
              <a:rPr lang="en-US" sz="1600" dirty="0"/>
              <a:t>Predictive bias</a:t>
            </a:r>
          </a:p>
          <a:p>
            <a:pPr marL="0" indent="0">
              <a:buNone/>
            </a:pPr>
            <a:r>
              <a:rPr lang="en-US" sz="1600" dirty="0"/>
              <a:t>External bias</a:t>
            </a:r>
          </a:p>
          <a:p>
            <a:pPr marL="0" indent="0">
              <a:buNone/>
            </a:pPr>
            <a:r>
              <a:rPr lang="en-US" sz="1600" dirty="0"/>
              <a:t>Framing</a:t>
            </a:r>
          </a:p>
        </p:txBody>
      </p:sp>
    </p:spTree>
    <p:extLst>
      <p:ext uri="{BB962C8B-B14F-4D97-AF65-F5344CB8AC3E}">
        <p14:creationId xmlns:p14="http://schemas.microsoft.com/office/powerpoint/2010/main" val="267986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9669D8-0183-81E4-3718-6686C2E256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3" r="23380" b="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08F9F0-478C-EA95-4DBF-2CC8783CF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648" y="1476306"/>
            <a:ext cx="2562583" cy="990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61DCE0-DD4B-A288-4541-6DD5893808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376" y="2738032"/>
            <a:ext cx="3219899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35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83D9-04E4-8FA1-FC51-5BAA9292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Latent Constructs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76611-262E-D587-0BF6-7C0288698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Construct: Working Memory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Operational Definition: Number of items recalled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A3A4C1-4688-A45B-B525-9D9541CECA3B}"/>
              </a:ext>
            </a:extLst>
          </p:cNvPr>
          <p:cNvCxnSpPr/>
          <p:nvPr/>
        </p:nvCxnSpPr>
        <p:spPr>
          <a:xfrm>
            <a:off x="772357" y="1828800"/>
            <a:ext cx="105814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37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F5A8-4329-0547-3F37-FABBCEF8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Memorize as many ‘items’ as you can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82ADC41-52E7-22AC-BEF1-3A9AB386D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243" y="1557338"/>
            <a:ext cx="4269557" cy="509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88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D3D72-A32F-4921-E1CB-CA2A0619B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745"/>
            <a:ext cx="10515600" cy="1325563"/>
          </a:xfrm>
        </p:spPr>
        <p:txBody>
          <a:bodyPr/>
          <a:lstStyle/>
          <a:p>
            <a:r>
              <a:rPr lang="en-US" dirty="0"/>
              <a:t>The number of items recalled reflects working memory.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39D6E13-723A-DE82-D772-F1BF5D351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221" y="1329507"/>
            <a:ext cx="4269557" cy="509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83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63C70-AFEB-22DA-62BB-45912DC55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9845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Sometimes the true score is MUCH different than the observed score for a measured construct.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0D8CB-967C-DEEF-51BA-9F8E8B4AC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509" y="2201061"/>
            <a:ext cx="3182981" cy="311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1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E290B5-874E-C67C-A289-883462B8A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084" y="-17721"/>
            <a:ext cx="2419688" cy="1724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965A09-CAD7-BD34-B0FA-62F81A67D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772" y="18718"/>
            <a:ext cx="2524477" cy="32103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F20473-BA30-0972-6356-B073F8186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249" y="16921"/>
            <a:ext cx="2467319" cy="1933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B86AC4-F64D-0B62-842D-186290E4C4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9460" y="16921"/>
            <a:ext cx="2438740" cy="17814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D9B57F-478B-18E7-8536-BD559F7CFE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4933" y="3315585"/>
            <a:ext cx="2581635" cy="28007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E971BBE-6460-1F8F-B41E-0E9E64CBDA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3050" y="2283603"/>
            <a:ext cx="2562583" cy="19338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C9162B-008A-9481-A52B-1E5243CC0C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01" y="-4828"/>
            <a:ext cx="2524477" cy="25530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A8F9B54-4EA7-63B6-5922-FB44103E4B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3475" y="2714459"/>
            <a:ext cx="2448267" cy="235300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458DB90-B121-55FA-91D3-ACBDA89D526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05617" y="2009290"/>
            <a:ext cx="2562583" cy="228631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9EB7333-FAF7-5881-F5CE-BD3F18EB13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53050" y="4522463"/>
            <a:ext cx="2372056" cy="191479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2AAA3B8-1CA8-D38F-64FC-EFD6ADE1A0E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76096" y="4593910"/>
            <a:ext cx="2534004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325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</TotalTime>
  <Words>2811</Words>
  <Application>Microsoft Office PowerPoint</Application>
  <PresentationFormat>Widescreen</PresentationFormat>
  <Paragraphs>419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ArialMT</vt:lpstr>
      <vt:lpstr>Calibri</vt:lpstr>
      <vt:lpstr>Calibri Light</vt:lpstr>
      <vt:lpstr>Office Theme</vt:lpstr>
      <vt:lpstr>Study Design With emphasis on Reliability and Validity</vt:lpstr>
      <vt:lpstr>PowerPoint Presentation</vt:lpstr>
      <vt:lpstr>Classical Test Theory</vt:lpstr>
      <vt:lpstr>PowerPoint Presentation</vt:lpstr>
      <vt:lpstr>Measuring Latent Constructs</vt:lpstr>
      <vt:lpstr>Memorize as many ‘items’ as you can</vt:lpstr>
      <vt:lpstr>The number of items recalled reflects working memory.</vt:lpstr>
      <vt:lpstr>Sometimes the true score is MUCH different than the observed score for a measured construct. </vt:lpstr>
      <vt:lpstr>PowerPoint Presentation</vt:lpstr>
      <vt:lpstr>Significance of Psychological Measures</vt:lpstr>
      <vt:lpstr>PowerPoint Presentation</vt:lpstr>
      <vt:lpstr>Reliability</vt:lpstr>
      <vt:lpstr>PowerPoint Presentation</vt:lpstr>
      <vt:lpstr>PowerPoint Presentation</vt:lpstr>
      <vt:lpstr>PowerPoint Presentation</vt:lpstr>
      <vt:lpstr>Measuring Consistency as an Estimate of Reliability</vt:lpstr>
      <vt:lpstr>PowerPoint Presentation</vt:lpstr>
      <vt:lpstr>PowerPoint Presentation</vt:lpstr>
      <vt:lpstr>PowerPoint Presentation</vt:lpstr>
      <vt:lpstr>Mind-Wandering Scale</vt:lpstr>
      <vt:lpstr>Cronbach’s Alpha as an estimate of reliability </vt:lpstr>
      <vt:lpstr>PowerPoint Presentation</vt:lpstr>
      <vt:lpstr>Problem ‘items’ or ‘tests’ that reduce reliability</vt:lpstr>
      <vt:lpstr>Reliability: How much of the total variance is explained by the covariance?</vt:lpstr>
      <vt:lpstr>High reliability implies you are measuring the signal and not the noise</vt:lpstr>
      <vt:lpstr>Validity</vt:lpstr>
      <vt:lpstr>Validity</vt:lpstr>
      <vt:lpstr>Math Test</vt:lpstr>
      <vt:lpstr>Are men better than women at math?</vt:lpstr>
      <vt:lpstr>PowerPoint Presentation</vt:lpstr>
      <vt:lpstr>Igret eert owns twcih nadcy yanr </vt:lpstr>
      <vt:lpstr>Cklco olbeg atpe ntaip aledm plpea </vt:lpstr>
      <vt:lpstr>Does control deprivation reduce cognitive abilities?</vt:lpstr>
      <vt:lpstr>Bias and experimental design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Design With emphasis on Reliability and Validity</dc:title>
  <dc:creator>Mike Zhuang</dc:creator>
  <cp:lastModifiedBy>Mike Zhuang</cp:lastModifiedBy>
  <cp:revision>5</cp:revision>
  <dcterms:created xsi:type="dcterms:W3CDTF">2023-03-23T23:17:22Z</dcterms:created>
  <dcterms:modified xsi:type="dcterms:W3CDTF">2023-03-25T08:26:43Z</dcterms:modified>
</cp:coreProperties>
</file>