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7"/>
  </p:notesMasterIdLst>
  <p:sldIdLst>
    <p:sldId id="256" r:id="rId2"/>
    <p:sldId id="258" r:id="rId3"/>
    <p:sldId id="260" r:id="rId4"/>
    <p:sldId id="335" r:id="rId5"/>
    <p:sldId id="330" r:id="rId6"/>
    <p:sldId id="326" r:id="rId7"/>
    <p:sldId id="312" r:id="rId8"/>
    <p:sldId id="262" r:id="rId9"/>
    <p:sldId id="337" r:id="rId10"/>
    <p:sldId id="339" r:id="rId11"/>
    <p:sldId id="340" r:id="rId12"/>
    <p:sldId id="266" r:id="rId13"/>
    <p:sldId id="279" r:id="rId14"/>
    <p:sldId id="271" r:id="rId15"/>
    <p:sldId id="280" r:id="rId16"/>
    <p:sldId id="314" r:id="rId17"/>
    <p:sldId id="268" r:id="rId18"/>
    <p:sldId id="315" r:id="rId19"/>
    <p:sldId id="316" r:id="rId20"/>
    <p:sldId id="336" r:id="rId21"/>
    <p:sldId id="324" r:id="rId22"/>
    <p:sldId id="328" r:id="rId23"/>
    <p:sldId id="338" r:id="rId24"/>
    <p:sldId id="332" r:id="rId25"/>
    <p:sldId id="290" r:id="rId26"/>
  </p:sldIdLst>
  <p:sldSz cx="9144000" cy="5143500" type="screen16x9"/>
  <p:notesSz cx="6858000" cy="9144000"/>
  <p:embeddedFontLst>
    <p:embeddedFont>
      <p:font typeface="Gothic A1 Medium" panose="020B0604020202020204" charset="-127"/>
      <p:regular r:id="rId28"/>
      <p:bold r:id="rId29"/>
    </p:embeddedFont>
    <p:embeddedFont>
      <p:font typeface="Alata" panose="020B0604020202020204" charset="0"/>
      <p:regular r:id="rId30"/>
    </p:embeddedFont>
    <p:embeddedFont>
      <p:font typeface="Anaheim" panose="020B0604020202020204" charset="0"/>
      <p:regular r:id="rId31"/>
    </p:embeddedFont>
    <p:embeddedFont>
      <p:font typeface="Bebas Neue" panose="020B0606020202050201" pitchFamily="34" charset="0"/>
      <p:regular r:id="rId32"/>
    </p:embeddedFont>
    <p:embeddedFont>
      <p:font typeface="Gothic A1" panose="020B0604020202020204" charset="0"/>
      <p:regular r:id="rId33"/>
      <p:bold r:id="rId34"/>
    </p:embeddedFont>
    <p:embeddedFont>
      <p:font typeface="Nunito Light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02D9E64-450D-4FBA-967A-866E46A7D451}">
          <p14:sldIdLst>
            <p14:sldId id="256"/>
            <p14:sldId id="258"/>
            <p14:sldId id="260"/>
            <p14:sldId id="335"/>
            <p14:sldId id="330"/>
            <p14:sldId id="326"/>
            <p14:sldId id="312"/>
            <p14:sldId id="262"/>
            <p14:sldId id="337"/>
            <p14:sldId id="339"/>
            <p14:sldId id="340"/>
            <p14:sldId id="266"/>
            <p14:sldId id="279"/>
            <p14:sldId id="271"/>
            <p14:sldId id="280"/>
            <p14:sldId id="314"/>
            <p14:sldId id="268"/>
            <p14:sldId id="315"/>
            <p14:sldId id="316"/>
          </p14:sldIdLst>
        </p14:section>
        <p14:section name="Untitled Section" id="{42547393-8084-4A37-80B3-7DA5EA443C95}">
          <p14:sldIdLst>
            <p14:sldId id="336"/>
            <p14:sldId id="324"/>
            <p14:sldId id="328"/>
            <p14:sldId id="338"/>
            <p14:sldId id="33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36BF83-F033-4DB3-A439-081099456A1B}">
  <a:tblStyle styleId="{A136BF83-F033-4DB3-A439-081099456A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1008" y="6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3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3155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24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20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40e55c114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40e55c114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540e55c11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540e55c11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40e55c114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40e55c114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36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350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40e55c114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40e55c114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085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467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647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40e55c114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40e55c114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172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40e55c11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40e55c11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8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718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40e55c11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40e55c11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241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40e55c11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40e55c11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98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22475"/>
            <a:ext cx="5643300" cy="22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961888" y="3989826"/>
            <a:ext cx="2469000" cy="6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647463" y="1853175"/>
            <a:ext cx="3593400" cy="7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4647638" y="2562000"/>
            <a:ext cx="3593400" cy="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7150700" y="4290437"/>
            <a:ext cx="1466100" cy="5478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94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968871" y="3172500"/>
            <a:ext cx="44619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3968875" y="1309200"/>
            <a:ext cx="44619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245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124313" y="1844745"/>
            <a:ext cx="3593700" cy="7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1124313" y="2561022"/>
            <a:ext cx="35979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/>
          <p:nvPr/>
        </p:nvSpPr>
        <p:spPr>
          <a:xfrm rot="5400000" flipH="1">
            <a:off x="292325" y="464412"/>
            <a:ext cx="841800" cy="5478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57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719500" y="1803025"/>
            <a:ext cx="3705000" cy="19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5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982675" y="727548"/>
            <a:ext cx="4448100" cy="9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3982675" y="1539437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484975" y="375478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endParaRPr sz="1200" u="sng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232" name="Google Shape;232;p35"/>
          <p:cNvSpPr/>
          <p:nvPr/>
        </p:nvSpPr>
        <p:spPr>
          <a:xfrm rot="-5400000">
            <a:off x="135650" y="2297862"/>
            <a:ext cx="841800" cy="5478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51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73700" y="3090650"/>
            <a:ext cx="3759300" cy="8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7300" y="2705650"/>
            <a:ext cx="11901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73700" y="3823250"/>
            <a:ext cx="3759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786348" y="1888150"/>
            <a:ext cx="33741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720000" y="1888150"/>
            <a:ext cx="33741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149300" y="794950"/>
            <a:ext cx="3787500" cy="12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1149300" y="2050225"/>
            <a:ext cx="37875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604711" y="2054559"/>
            <a:ext cx="26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2"/>
          </p:nvPr>
        </p:nvSpPr>
        <p:spPr>
          <a:xfrm>
            <a:off x="5768261" y="2052160"/>
            <a:ext cx="26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1604711" y="3766425"/>
            <a:ext cx="26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5768261" y="3766423"/>
            <a:ext cx="26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5" y="16597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5" y="33973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4883525" y="1659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8" hasCustomPrompt="1"/>
          </p:nvPr>
        </p:nvSpPr>
        <p:spPr>
          <a:xfrm>
            <a:off x="4883525" y="339930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9"/>
          </p:nvPr>
        </p:nvSpPr>
        <p:spPr>
          <a:xfrm>
            <a:off x="1604713" y="1316550"/>
            <a:ext cx="26625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3"/>
          </p:nvPr>
        </p:nvSpPr>
        <p:spPr>
          <a:xfrm>
            <a:off x="5768263" y="1317101"/>
            <a:ext cx="26625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4"/>
          </p:nvPr>
        </p:nvSpPr>
        <p:spPr>
          <a:xfrm>
            <a:off x="1604713" y="3028132"/>
            <a:ext cx="26625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5"/>
          </p:nvPr>
        </p:nvSpPr>
        <p:spPr>
          <a:xfrm>
            <a:off x="5768263" y="3028127"/>
            <a:ext cx="26625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45975" y="2745277"/>
            <a:ext cx="3759300" cy="11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2" hasCustomPrompt="1"/>
          </p:nvPr>
        </p:nvSpPr>
        <p:spPr>
          <a:xfrm>
            <a:off x="7240675" y="2692450"/>
            <a:ext cx="11901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145975" y="3827825"/>
            <a:ext cx="3759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/>
          <p:nvPr/>
        </p:nvSpPr>
        <p:spPr>
          <a:xfrm>
            <a:off x="713250" y="210000"/>
            <a:ext cx="7717500" cy="47235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8142650" y="215775"/>
            <a:ext cx="1466100" cy="20769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/>
          <p:nvPr/>
        </p:nvSpPr>
        <p:spPr>
          <a:xfrm rot="5400000">
            <a:off x="1430450" y="3166495"/>
            <a:ext cx="424800" cy="2720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7"/>
          <p:cNvSpPr/>
          <p:nvPr/>
        </p:nvSpPr>
        <p:spPr>
          <a:xfrm flipH="1">
            <a:off x="320400" y="-463275"/>
            <a:ext cx="1466100" cy="20769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7"/>
          <p:cNvSpPr/>
          <p:nvPr/>
        </p:nvSpPr>
        <p:spPr>
          <a:xfrm rot="-5400000" flipH="1">
            <a:off x="6643550" y="3531816"/>
            <a:ext cx="1166400" cy="2720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●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○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■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●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○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■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●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○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■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0" r:id="rId7"/>
    <p:sldLayoutId id="2147483682" r:id="rId8"/>
    <p:sldLayoutId id="2147483683" r:id="rId9"/>
    <p:sldLayoutId id="2147483688" r:id="rId10"/>
    <p:sldLayoutId id="2147483689" r:id="rId11"/>
    <p:sldLayoutId id="2147483690" r:id="rId12"/>
    <p:sldLayoutId id="2147483691" r:id="rId13"/>
    <p:sldLayoutId id="214748369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erizzo.github.io/NQueensVisualiz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guyen0411.l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ctrTitle"/>
          </p:nvPr>
        </p:nvSpPr>
        <p:spPr>
          <a:xfrm>
            <a:off x="713225" y="1056082"/>
            <a:ext cx="5643300" cy="22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COMPLETED SEARCH</a:t>
            </a:r>
            <a:br>
              <a:rPr lang="vi-VN" dirty="0"/>
            </a:br>
            <a:r>
              <a:rPr lang="vi-VN" dirty="0"/>
              <a:t>- BACKTRACKING</a:t>
            </a:r>
            <a:endParaRPr dirty="0"/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1"/>
          </p:nvPr>
        </p:nvSpPr>
        <p:spPr>
          <a:xfrm>
            <a:off x="5961888" y="3989826"/>
            <a:ext cx="2469000" cy="6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NHÓM 11</a:t>
            </a:r>
            <a:endParaRPr lang="en-US" sz="2000" dirty="0"/>
          </a:p>
        </p:txBody>
      </p:sp>
      <p:grpSp>
        <p:nvGrpSpPr>
          <p:cNvPr id="253" name="Google Shape;253;p41"/>
          <p:cNvGrpSpPr/>
          <p:nvPr/>
        </p:nvGrpSpPr>
        <p:grpSpPr>
          <a:xfrm>
            <a:off x="282650" y="-316712"/>
            <a:ext cx="8148125" cy="5243916"/>
            <a:chOff x="282650" y="-341650"/>
            <a:chExt cx="8148125" cy="5243916"/>
          </a:xfrm>
        </p:grpSpPr>
        <p:sp>
          <p:nvSpPr>
            <p:cNvPr id="254" name="Google Shape;254;p41"/>
            <p:cNvSpPr/>
            <p:nvPr/>
          </p:nvSpPr>
          <p:spPr>
            <a:xfrm>
              <a:off x="6964675" y="-341650"/>
              <a:ext cx="1466100" cy="207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2A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 rot="5400000">
              <a:off x="1059650" y="2958866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6964675" y="1943637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 rot="-5400000">
              <a:off x="7735975" y="2932862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7"/>
          <p:cNvGrpSpPr/>
          <p:nvPr/>
        </p:nvGrpSpPr>
        <p:grpSpPr>
          <a:xfrm>
            <a:off x="212592" y="-33323"/>
            <a:ext cx="9675603" cy="5268264"/>
            <a:chOff x="287570" y="61940"/>
            <a:chExt cx="9675603" cy="5268264"/>
          </a:xfrm>
        </p:grpSpPr>
        <p:sp>
          <p:nvSpPr>
            <p:cNvPr id="325" name="Google Shape;325;p47"/>
            <p:cNvSpPr/>
            <p:nvPr/>
          </p:nvSpPr>
          <p:spPr>
            <a:xfrm rot="5400000">
              <a:off x="8019773" y="3386804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8043166" y="3386189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47"/>
            <p:cNvSpPr/>
            <p:nvPr/>
          </p:nvSpPr>
          <p:spPr>
            <a:xfrm rot="16200000">
              <a:off x="8037687" y="208940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47"/>
            <p:cNvSpPr/>
            <p:nvPr/>
          </p:nvSpPr>
          <p:spPr>
            <a:xfrm rot="16200000">
              <a:off x="140570" y="1414880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561469" y="299180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F2BDB6C-DBA4-391A-1474-76999AEE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541" y="891440"/>
            <a:ext cx="5316013" cy="3255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7BA429D-3F2D-8040-E446-B5DE29409266}"/>
              </a:ext>
            </a:extLst>
          </p:cNvPr>
          <p:cNvSpPr txBox="1"/>
          <p:nvPr/>
        </p:nvSpPr>
        <p:spPr>
          <a:xfrm>
            <a:off x="6607988" y="928276"/>
            <a:ext cx="272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 err="1">
                <a:solidFill>
                  <a:schemeClr val="accent1"/>
                </a:solidFill>
              </a:rPr>
              <a:t>accept</a:t>
            </a:r>
            <a:r>
              <a:rPr lang="vi-VN" sz="1800" dirty="0">
                <a:solidFill>
                  <a:schemeClr val="accent1"/>
                </a:solidFill>
              </a:rPr>
              <a:t>(P, c) </a:t>
            </a:r>
            <a:r>
              <a:rPr lang="vi-VN" sz="1800" dirty="0"/>
              <a:t>= </a:t>
            </a:r>
            <a:r>
              <a:rPr lang="vi-VN" sz="1800" dirty="0" err="1"/>
              <a:t>true</a:t>
            </a:r>
            <a:endParaRPr lang="vi-VN" sz="1800" dirty="0"/>
          </a:p>
          <a:p>
            <a:endParaRPr lang="vi-VN" sz="1800" dirty="0"/>
          </a:p>
          <a:p>
            <a:r>
              <a:rPr lang="vi-VN" sz="1800" dirty="0">
                <a:solidFill>
                  <a:schemeClr val="tx2"/>
                </a:solidFill>
              </a:rPr>
              <a:t>Kiểm tra xem c và cập nhật lại phương án tốt nhất</a:t>
            </a:r>
          </a:p>
          <a:p>
            <a:endParaRPr lang="vi-VN" sz="1800" dirty="0"/>
          </a:p>
          <a:p>
            <a:r>
              <a:rPr lang="vi-V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Tiếp tục </a:t>
            </a:r>
            <a:r>
              <a:rPr lang="vi-VN" sz="1800" dirty="0"/>
              <a:t>cho đến khi duyệt hết các phương án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908E78D-CDF4-3916-E58B-9F1272EA695F}"/>
              </a:ext>
            </a:extLst>
          </p:cNvPr>
          <p:cNvSpPr txBox="1"/>
          <p:nvPr/>
        </p:nvSpPr>
        <p:spPr>
          <a:xfrm>
            <a:off x="2530824" y="283601"/>
            <a:ext cx="49082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Optimization Problems</a:t>
            </a:r>
            <a:endParaRPr lang="vi-VN" sz="3200" b="1" dirty="0"/>
          </a:p>
        </p:txBody>
      </p:sp>
    </p:spTree>
    <p:extLst>
      <p:ext uri="{BB962C8B-B14F-4D97-AF65-F5344CB8AC3E}">
        <p14:creationId xmlns:p14="http://schemas.microsoft.com/office/powerpoint/2010/main" val="376749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7"/>
          <p:cNvGrpSpPr/>
          <p:nvPr/>
        </p:nvGrpSpPr>
        <p:grpSpPr>
          <a:xfrm>
            <a:off x="212592" y="0"/>
            <a:ext cx="9675603" cy="5215691"/>
            <a:chOff x="287570" y="114513"/>
            <a:chExt cx="9675603" cy="5215691"/>
          </a:xfrm>
        </p:grpSpPr>
        <p:sp>
          <p:nvSpPr>
            <p:cNvPr id="325" name="Google Shape;325;p47"/>
            <p:cNvSpPr/>
            <p:nvPr/>
          </p:nvSpPr>
          <p:spPr>
            <a:xfrm rot="5400000">
              <a:off x="8019773" y="3386804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8043166" y="3386189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47"/>
            <p:cNvSpPr/>
            <p:nvPr/>
          </p:nvSpPr>
          <p:spPr>
            <a:xfrm rot="16200000">
              <a:off x="8037687" y="261513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47"/>
            <p:cNvSpPr/>
            <p:nvPr/>
          </p:nvSpPr>
          <p:spPr>
            <a:xfrm rot="16200000">
              <a:off x="140570" y="1414880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561469" y="299180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D5C2867-D20E-4D84-7DDF-35DB594A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542" y="881383"/>
            <a:ext cx="4825123" cy="30078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E84E010-140C-A641-06C0-43337D1AE48C}"/>
              </a:ext>
            </a:extLst>
          </p:cNvPr>
          <p:cNvSpPr txBox="1"/>
          <p:nvPr/>
        </p:nvSpPr>
        <p:spPr>
          <a:xfrm>
            <a:off x="6314173" y="1066392"/>
            <a:ext cx="2387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 err="1">
                <a:solidFill>
                  <a:schemeClr val="accent1"/>
                </a:solidFill>
              </a:rPr>
              <a:t>accept</a:t>
            </a:r>
            <a:r>
              <a:rPr lang="vi-VN" sz="1800" dirty="0">
                <a:solidFill>
                  <a:schemeClr val="accent1"/>
                </a:solidFill>
              </a:rPr>
              <a:t>(P, c) </a:t>
            </a:r>
            <a:r>
              <a:rPr lang="vi-VN" sz="1800" dirty="0"/>
              <a:t>= </a:t>
            </a:r>
            <a:r>
              <a:rPr lang="vi-VN" sz="1800" dirty="0" err="1"/>
              <a:t>true</a:t>
            </a:r>
            <a:endParaRPr lang="vi-VN" sz="1800" dirty="0"/>
          </a:p>
          <a:p>
            <a:endParaRPr lang="vi-VN" sz="1800" dirty="0"/>
          </a:p>
          <a:p>
            <a:r>
              <a:rPr lang="vi-VN" sz="1800" dirty="0" err="1">
                <a:solidFill>
                  <a:schemeClr val="accent1"/>
                </a:solidFill>
              </a:rPr>
              <a:t>output</a:t>
            </a:r>
            <a:r>
              <a:rPr lang="vi-VN" sz="1800" dirty="0">
                <a:solidFill>
                  <a:schemeClr val="accent1"/>
                </a:solidFill>
              </a:rPr>
              <a:t>(P, c)</a:t>
            </a:r>
          </a:p>
          <a:p>
            <a:endParaRPr lang="vi-VN" sz="1800" dirty="0"/>
          </a:p>
          <a:p>
            <a:r>
              <a:rPr lang="vi-VN" sz="1800" dirty="0">
                <a:solidFill>
                  <a:schemeClr val="tx2"/>
                </a:solidFill>
              </a:rPr>
              <a:t>Tiếp tục </a:t>
            </a:r>
            <a:r>
              <a:rPr lang="vi-VN" sz="1800" dirty="0"/>
              <a:t>duyệt qua các phương án khác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22A9EAB-120C-A1DC-EF96-77D769A6A1F8}"/>
              </a:ext>
            </a:extLst>
          </p:cNvPr>
          <p:cNvSpPr txBox="1"/>
          <p:nvPr/>
        </p:nvSpPr>
        <p:spPr>
          <a:xfrm>
            <a:off x="2459940" y="323046"/>
            <a:ext cx="4943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Enumeration Problems</a:t>
            </a:r>
            <a:endParaRPr lang="vi-VN" sz="3200" b="1" dirty="0"/>
          </a:p>
        </p:txBody>
      </p:sp>
    </p:spTree>
    <p:extLst>
      <p:ext uri="{BB962C8B-B14F-4D97-AF65-F5344CB8AC3E}">
        <p14:creationId xmlns:p14="http://schemas.microsoft.com/office/powerpoint/2010/main" val="111147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/>
          <p:nvPr/>
        </p:nvSpPr>
        <p:spPr>
          <a:xfrm rot="-5400000">
            <a:off x="6747771" y="2775400"/>
            <a:ext cx="2175900" cy="10326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1"/>
          <p:cNvSpPr txBox="1">
            <a:spLocks noGrp="1"/>
          </p:cNvSpPr>
          <p:nvPr>
            <p:ph type="title"/>
          </p:nvPr>
        </p:nvSpPr>
        <p:spPr>
          <a:xfrm>
            <a:off x="3145975" y="2745277"/>
            <a:ext cx="3759300" cy="11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Gothic A1" charset="0"/>
                <a:cs typeface="Gothic A1" charset="0"/>
              </a:rPr>
              <a:t>Một số bài toán kinh điển</a:t>
            </a:r>
            <a:endParaRPr b="1" dirty="0">
              <a:latin typeface="Gothic A1" charset="0"/>
              <a:cs typeface="Gothic A1" charset="0"/>
            </a:endParaRPr>
          </a:p>
        </p:txBody>
      </p:sp>
      <p:sp>
        <p:nvSpPr>
          <p:cNvPr id="451" name="Google Shape;451;p51"/>
          <p:cNvSpPr txBox="1">
            <a:spLocks noGrp="1"/>
          </p:cNvSpPr>
          <p:nvPr>
            <p:ph type="title" idx="2"/>
          </p:nvPr>
        </p:nvSpPr>
        <p:spPr>
          <a:xfrm>
            <a:off x="7240675" y="2692450"/>
            <a:ext cx="11901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2" name="Google Shape;452;p51"/>
          <p:cNvSpPr txBox="1">
            <a:spLocks noGrp="1"/>
          </p:cNvSpPr>
          <p:nvPr>
            <p:ph type="subTitle" idx="1"/>
          </p:nvPr>
        </p:nvSpPr>
        <p:spPr>
          <a:xfrm>
            <a:off x="4267199" y="3878896"/>
            <a:ext cx="2639845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N-queens,  Rat in mize</a:t>
            </a:r>
            <a:endParaRPr dirty="0"/>
          </a:p>
        </p:txBody>
      </p:sp>
      <p:grpSp>
        <p:nvGrpSpPr>
          <p:cNvPr id="453" name="Google Shape;453;p51"/>
          <p:cNvGrpSpPr/>
          <p:nvPr/>
        </p:nvGrpSpPr>
        <p:grpSpPr>
          <a:xfrm>
            <a:off x="425075" y="587100"/>
            <a:ext cx="1466100" cy="3969312"/>
            <a:chOff x="425075" y="587100"/>
            <a:chExt cx="1466100" cy="3969312"/>
          </a:xfrm>
        </p:grpSpPr>
        <p:sp>
          <p:nvSpPr>
            <p:cNvPr id="454" name="Google Shape;454;p51"/>
            <p:cNvSpPr/>
            <p:nvPr/>
          </p:nvSpPr>
          <p:spPr>
            <a:xfrm>
              <a:off x="425075" y="587100"/>
              <a:ext cx="1466100" cy="207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425075" y="2915412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 rot="-5400000">
              <a:off x="278075" y="3861612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64"/>
          <p:cNvGrpSpPr/>
          <p:nvPr/>
        </p:nvGrpSpPr>
        <p:grpSpPr>
          <a:xfrm>
            <a:off x="1219863" y="735610"/>
            <a:ext cx="2697276" cy="3672287"/>
            <a:chOff x="1655550" y="790900"/>
            <a:chExt cx="2510262" cy="3417671"/>
          </a:xfrm>
        </p:grpSpPr>
        <p:sp>
          <p:nvSpPr>
            <p:cNvPr id="646" name="Google Shape;646;p64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4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8" name="Google Shape;648;p64"/>
          <p:cNvPicPr preferRelativeResize="0"/>
          <p:nvPr/>
        </p:nvPicPr>
        <p:blipFill rotWithShape="1">
          <a:blip r:embed="rId3">
            <a:alphaModFix/>
          </a:blip>
          <a:srcRect l="55755" r="2030"/>
          <a:stretch/>
        </p:blipFill>
        <p:spPr>
          <a:xfrm>
            <a:off x="1313880" y="838617"/>
            <a:ext cx="2512490" cy="3347958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64"/>
          <p:cNvSpPr txBox="1">
            <a:spLocks noGrp="1"/>
          </p:cNvSpPr>
          <p:nvPr>
            <p:ph type="title"/>
          </p:nvPr>
        </p:nvSpPr>
        <p:spPr>
          <a:xfrm>
            <a:off x="4656428" y="1299775"/>
            <a:ext cx="3593400" cy="7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accent2">
                    <a:lumMod val="75000"/>
                  </a:schemeClr>
                </a:solidFill>
              </a:rPr>
              <a:t>N-</a:t>
            </a:r>
            <a:r>
              <a:rPr lang="vi-VN" dirty="0" err="1">
                <a:solidFill>
                  <a:schemeClr val="accent2">
                    <a:lumMod val="75000"/>
                  </a:schemeClr>
                </a:solidFill>
              </a:rPr>
              <a:t>queens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0" name="Google Shape;650;p64"/>
          <p:cNvSpPr txBox="1">
            <a:spLocks noGrp="1"/>
          </p:cNvSpPr>
          <p:nvPr>
            <p:ph type="subTitle" idx="1"/>
          </p:nvPr>
        </p:nvSpPr>
        <p:spPr>
          <a:xfrm>
            <a:off x="4647638" y="2169297"/>
            <a:ext cx="3593400" cy="22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0" dirty="0">
                <a:effectLst/>
                <a:latin typeface="+mn-lt"/>
              </a:rPr>
              <a:t>Bài toán N-</a:t>
            </a:r>
            <a:r>
              <a:rPr lang="vi-VN" b="0" i="0" dirty="0" err="1">
                <a:effectLst/>
                <a:latin typeface="+mn-lt"/>
              </a:rPr>
              <a:t>Queens</a:t>
            </a:r>
            <a:r>
              <a:rPr lang="vi-VN" b="0" i="0" dirty="0">
                <a:effectLst/>
                <a:latin typeface="+mn-lt"/>
              </a:rPr>
              <a:t> là bài toán</a:t>
            </a:r>
            <a:r>
              <a:rPr lang="vi-VN" b="0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vi-VN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đặt N quân hậu</a:t>
            </a:r>
            <a:r>
              <a:rPr lang="vi-VN" b="0" i="0" dirty="0">
                <a:effectLst/>
                <a:latin typeface="+mn-lt"/>
              </a:rPr>
              <a:t> lên một bàn cờ vua kích thước </a:t>
            </a:r>
            <a:r>
              <a:rPr lang="vi-VN" b="0" i="0" dirty="0" err="1">
                <a:effectLst/>
                <a:latin typeface="+mn-lt"/>
              </a:rPr>
              <a:t>NxN</a:t>
            </a:r>
            <a:r>
              <a:rPr lang="vi-VN" b="0" i="0" dirty="0">
                <a:effectLst/>
                <a:latin typeface="+mn-lt"/>
              </a:rPr>
              <a:t> sao cho </a:t>
            </a:r>
            <a:r>
              <a:rPr lang="vi-VN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không có hai quân hậu nào tấn công lẫn nhau</a:t>
            </a:r>
            <a:r>
              <a:rPr lang="vi-VN" b="0" i="0" dirty="0">
                <a:effectLst/>
                <a:latin typeface="+mn-lt"/>
              </a:rPr>
              <a:t>. Điều này có nghĩa là không có hai quân hậu nào nằm trên cùng một hàng, cột hoặc đường chéo.</a:t>
            </a:r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4DF9994-DCD6-4A1E-B0EA-4031F3482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73" y="1187394"/>
            <a:ext cx="1803927" cy="18039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" grpId="0"/>
      <p:bldP spid="65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56"/>
          <p:cNvGrpSpPr/>
          <p:nvPr/>
        </p:nvGrpSpPr>
        <p:grpSpPr>
          <a:xfrm>
            <a:off x="172584" y="150250"/>
            <a:ext cx="2113417" cy="4842999"/>
            <a:chOff x="282650" y="375216"/>
            <a:chExt cx="2720400" cy="4527050"/>
          </a:xfrm>
        </p:grpSpPr>
        <p:sp>
          <p:nvSpPr>
            <p:cNvPr id="523" name="Google Shape;523;p56"/>
            <p:cNvSpPr/>
            <p:nvPr/>
          </p:nvSpPr>
          <p:spPr>
            <a:xfrm rot="5400000">
              <a:off x="1059650" y="2958866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6"/>
            <p:cNvSpPr/>
            <p:nvPr/>
          </p:nvSpPr>
          <p:spPr>
            <a:xfrm rot="5400000" flipH="1">
              <a:off x="1059650" y="-401784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6"/>
            <p:cNvSpPr/>
            <p:nvPr/>
          </p:nvSpPr>
          <p:spPr>
            <a:xfrm rot="-5400000">
              <a:off x="1221950" y="2364862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2608729" y="809648"/>
            <a:ext cx="55312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Ý TƯỞNG:</a:t>
            </a:r>
            <a:br>
              <a:rPr lang="vi-VN" sz="2000" b="1" dirty="0">
                <a:latin typeface="+mn-lt"/>
              </a:rPr>
            </a:br>
            <a:br>
              <a:rPr lang="vi-VN" sz="1000" b="1" dirty="0">
                <a:latin typeface="+mn-lt"/>
              </a:rPr>
            </a:br>
            <a:br>
              <a:rPr lang="vi-VN" sz="1200" dirty="0">
                <a:latin typeface="+mn-lt"/>
              </a:rPr>
            </a:b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. </a:t>
            </a:r>
            <a:r>
              <a:rPr lang="vi-VN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Bắt đầu</a:t>
            </a:r>
            <a:r>
              <a:rPr lang="vi-VN" b="1" dirty="0">
                <a:latin typeface="+mn-lt"/>
              </a:rPr>
              <a:t>: </a:t>
            </a:r>
            <a:r>
              <a:rPr lang="vi-VN" dirty="0">
                <a:latin typeface="+mn-lt"/>
              </a:rPr>
              <a:t>Bắt đầu từ cột bên trái nhất</a:t>
            </a:r>
            <a:r>
              <a:rPr lang="en-US" dirty="0">
                <a:latin typeface="+mn-lt"/>
              </a:rPr>
              <a:t>.</a:t>
            </a:r>
            <a:br>
              <a:rPr lang="vi-VN" dirty="0">
                <a:latin typeface="+mn-lt"/>
              </a:rPr>
            </a:br>
            <a:br>
              <a:rPr lang="vi-VN" b="1" dirty="0">
                <a:latin typeface="+mn-lt"/>
              </a:rPr>
            </a:b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2. </a:t>
            </a:r>
            <a:r>
              <a:rPr lang="vi-VN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Kiểm tra: </a:t>
            </a:r>
            <a:r>
              <a:rPr lang="vi-VN" dirty="0">
                <a:latin typeface="+mn-lt"/>
              </a:rPr>
              <a:t>Tất cả các quân hậu đều đã được đặt. Lưu lại kết quả và kết thúc thuật toán.</a:t>
            </a:r>
            <a:br>
              <a:rPr lang="vi-VN" dirty="0">
                <a:latin typeface="+mn-lt"/>
              </a:rPr>
            </a:br>
            <a:br>
              <a:rPr lang="vi-VN" dirty="0">
                <a:latin typeface="+mn-lt"/>
              </a:rPr>
            </a:b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3.</a:t>
            </a:r>
            <a:r>
              <a:rPr lang="vi-VN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Thử vị trí: </a:t>
            </a:r>
            <a:r>
              <a:rPr lang="vi-VN" dirty="0">
                <a:latin typeface="+mn-lt"/>
              </a:rPr>
              <a:t>Nếu quân hậu đặt ở vị trí [hàng, cột] hiện tại mà không bị xung đột bởi các quân hậu khác: đánh dấu lại và kiểm tra cột tiếp theo. </a:t>
            </a:r>
            <a:endParaRPr lang="en-US" dirty="0">
              <a:latin typeface="+mn-lt"/>
            </a:endParaRPr>
          </a:p>
          <a:p>
            <a:br>
              <a:rPr lang="vi-VN" b="1" dirty="0">
                <a:latin typeface="+mn-lt"/>
              </a:rPr>
            </a:b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4. </a:t>
            </a:r>
            <a:r>
              <a:rPr lang="vi-VN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Quay lui: </a:t>
            </a:r>
            <a:r>
              <a:rPr lang="vi-VN" dirty="0">
                <a:latin typeface="+mn-lt"/>
              </a:rPr>
              <a:t>Nếu tất cả các ô trong cột đều xảy ra xung đột với các quân hậu trước đó, quay lại cột trước và thử một cách chọn ô khác. </a:t>
            </a:r>
            <a:endParaRPr lang="en-US" dirty="0">
              <a:latin typeface="+mn-lt"/>
            </a:endParaRPr>
          </a:p>
          <a:p>
            <a:br>
              <a:rPr lang="vi-VN" b="1" dirty="0">
                <a:latin typeface="+mn-lt"/>
              </a:rPr>
            </a:b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5. </a:t>
            </a:r>
            <a:r>
              <a:rPr lang="vi-VN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Lặp lại: </a:t>
            </a:r>
            <a:r>
              <a:rPr lang="vi-VN" dirty="0">
                <a:latin typeface="+mn-lt"/>
              </a:rPr>
              <a:t>Tiếp tục các bước 2-4 cho đến khi tìm ra được kết quả</a:t>
            </a:r>
            <a:r>
              <a:rPr lang="vi-VN" sz="1200" dirty="0">
                <a:latin typeface="+mn-lt"/>
              </a:rPr>
              <a:t>. 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5"/>
          <p:cNvSpPr txBox="1">
            <a:spLocks noGrp="1"/>
          </p:cNvSpPr>
          <p:nvPr>
            <p:ph type="title"/>
          </p:nvPr>
        </p:nvSpPr>
        <p:spPr>
          <a:xfrm>
            <a:off x="1073513" y="334650"/>
            <a:ext cx="2611996" cy="447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err="1">
                <a:solidFill>
                  <a:schemeClr val="accent1"/>
                </a:solidFill>
              </a:rPr>
              <a:t>Pseudocode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656" name="Google Shape;656;p65"/>
          <p:cNvSpPr txBox="1">
            <a:spLocks noGrp="1"/>
          </p:cNvSpPr>
          <p:nvPr>
            <p:ph type="subTitle" idx="1"/>
          </p:nvPr>
        </p:nvSpPr>
        <p:spPr>
          <a:xfrm>
            <a:off x="1064548" y="585280"/>
            <a:ext cx="5657487" cy="608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 dirty="0">
                <a:latin typeface="+mn-lt"/>
              </a:rPr>
              <a:t>Để có thể quan sát các bước chọn tuần tự của thuật toán mọi người có thể truy cập </a:t>
            </a:r>
            <a:r>
              <a:rPr lang="vi-VN" sz="1050" dirty="0" err="1">
                <a:latin typeface="+mn-lt"/>
              </a:rPr>
              <a:t>web</a:t>
            </a:r>
            <a:r>
              <a:rPr lang="vi-VN" sz="1050" dirty="0">
                <a:latin typeface="+mn-lt"/>
              </a:rPr>
              <a:t>: </a:t>
            </a:r>
            <a:r>
              <a:rPr lang="pt-BR" sz="1050" dirty="0">
                <a:latin typeface="+mn-lt"/>
                <a:hlinkClick r:id="rId3"/>
              </a:rPr>
              <a:t>NQueens Visualizer (serverizzo.github.io)</a:t>
            </a:r>
            <a:endParaRPr sz="1050" dirty="0">
              <a:latin typeface="+mn-lt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E241892-596F-9A18-E1F4-5B45C2C92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74" y="1193820"/>
            <a:ext cx="5082269" cy="627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A93DA802-C6DF-BA26-D832-15E7C141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709" y="1918550"/>
            <a:ext cx="5160783" cy="2069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B652CA0E-8609-F6E0-CB46-8B933E215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560" y="4085330"/>
            <a:ext cx="3579083" cy="733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/>
      <p:bldP spid="65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51"/>
          <p:cNvGrpSpPr/>
          <p:nvPr/>
        </p:nvGrpSpPr>
        <p:grpSpPr>
          <a:xfrm>
            <a:off x="275679" y="260940"/>
            <a:ext cx="872401" cy="4621619"/>
            <a:chOff x="425075" y="587100"/>
            <a:chExt cx="1466100" cy="3969312"/>
          </a:xfrm>
        </p:grpSpPr>
        <p:sp>
          <p:nvSpPr>
            <p:cNvPr id="454" name="Google Shape;454;p51"/>
            <p:cNvSpPr/>
            <p:nvPr/>
          </p:nvSpPr>
          <p:spPr>
            <a:xfrm>
              <a:off x="425075" y="587100"/>
              <a:ext cx="1466100" cy="207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425075" y="2915412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 rot="-5400000">
              <a:off x="278075" y="3861612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49;p64">
            <a:extLst>
              <a:ext uri="{FF2B5EF4-FFF2-40B4-BE49-F238E27FC236}">
                <a16:creationId xmlns:a16="http://schemas.microsoft.com/office/drawing/2014/main" id="{5BB6BFCC-398B-E6CE-8E3F-C73E517293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0868" y="918051"/>
            <a:ext cx="2302920" cy="637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 err="1">
                <a:solidFill>
                  <a:schemeClr val="accent1"/>
                </a:solidFill>
              </a:rPr>
              <a:t>Rat</a:t>
            </a:r>
            <a:r>
              <a:rPr lang="vi-VN" sz="3200" dirty="0">
                <a:solidFill>
                  <a:schemeClr val="accent1"/>
                </a:solidFill>
              </a:rPr>
              <a:t> in </a:t>
            </a:r>
            <a:r>
              <a:rPr lang="vi-VN" sz="3200" dirty="0" err="1">
                <a:solidFill>
                  <a:schemeClr val="accent1"/>
                </a:solidFill>
              </a:rPr>
              <a:t>mize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9" name="Google Shape;650;p64">
            <a:extLst>
              <a:ext uri="{FF2B5EF4-FFF2-40B4-BE49-F238E27FC236}">
                <a16:creationId xmlns:a16="http://schemas.microsoft.com/office/drawing/2014/main" id="{79B40A43-6838-96FD-D062-946A7B15D1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8080" y="1664345"/>
            <a:ext cx="3397025" cy="2615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vi-VN" sz="1200" dirty="0"/>
              <a:t>	Mê cung được biểu diễn dưới dạng ma trận 2D. Trong đó, ‘1’ đại diện cho ô bị chặn, ‘0’ đại diện cho ô trống mà chuột có thể đi qua.</a:t>
            </a:r>
          </a:p>
          <a:p>
            <a:pPr algn="just"/>
            <a:endParaRPr lang="vi-VN" sz="1200" dirty="0"/>
          </a:p>
          <a:p>
            <a:pPr algn="just"/>
            <a:r>
              <a:rPr lang="vi-VN" sz="1200" b="0" i="0" dirty="0">
                <a:solidFill>
                  <a:srgbClr val="111111"/>
                </a:solidFill>
                <a:effectLst/>
                <a:latin typeface="+mn-lt"/>
              </a:rPr>
              <a:t>	Chuột cần tìm đường đi từ ô xuất phát (ô trái trên cùng) đến ô đích (ô phải dưới cùng).</a:t>
            </a:r>
          </a:p>
          <a:p>
            <a:pPr algn="just"/>
            <a:endParaRPr lang="vi-VN" sz="1200" b="0" i="0" dirty="0">
              <a:solidFill>
                <a:srgbClr val="111111"/>
              </a:solidFill>
              <a:effectLst/>
              <a:latin typeface="+mn-lt"/>
            </a:endParaRPr>
          </a:p>
          <a:p>
            <a:pPr algn="just"/>
            <a:r>
              <a:rPr lang="vi-VN" sz="1200" dirty="0">
                <a:solidFill>
                  <a:srgbClr val="111111"/>
                </a:solidFill>
                <a:latin typeface="+mn-lt"/>
              </a:rPr>
              <a:t>	Chuột chỉ có thể di chuyển theo hai hướng: sang phải hoặc xuống dưới.</a:t>
            </a:r>
            <a:endParaRPr lang="vi-VN" sz="1200" b="0" i="0" dirty="0">
              <a:solidFill>
                <a:srgbClr val="111111"/>
              </a:solidFill>
              <a:effectLst/>
              <a:latin typeface="+mn-lt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0FBEFD0-26FA-A4BA-5764-51CC2693A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897" y="1085850"/>
            <a:ext cx="4145053" cy="3076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"/>
          <p:cNvSpPr txBox="1">
            <a:spLocks noGrp="1"/>
          </p:cNvSpPr>
          <p:nvPr>
            <p:ph type="title"/>
          </p:nvPr>
        </p:nvSpPr>
        <p:spPr>
          <a:xfrm>
            <a:off x="1404518" y="467385"/>
            <a:ext cx="6898234" cy="4316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+mn-lt"/>
              </a:rPr>
              <a:t>Ý TƯỞNG</a:t>
            </a:r>
            <a:br>
              <a:rPr lang="vi-VN" sz="1800" b="1" dirty="0">
                <a:latin typeface="+mn-lt"/>
              </a:rPr>
            </a:br>
            <a:br>
              <a:rPr lang="vi-VN" sz="900" b="1" dirty="0">
                <a:latin typeface="+mn-lt"/>
              </a:rPr>
            </a:b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9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. </a:t>
            </a:r>
            <a:r>
              <a:rPr lang="vi-VN" sz="12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Khởi tạo: </a:t>
            </a:r>
            <a:r>
              <a:rPr lang="vi-VN" sz="1200" dirty="0">
                <a:latin typeface="+mn-lt"/>
              </a:rPr>
              <a:t>Tạo một ma trận sol với tất cả giá trị là 0. Ma trận này sẽ được sử dụng để lưu trữ lộ trình của chuột.</a:t>
            </a:r>
            <a:br>
              <a:rPr lang="vi-VN" sz="1200" dirty="0">
                <a:latin typeface="+mn-lt"/>
              </a:rPr>
            </a:br>
            <a:br>
              <a:rPr lang="vi-VN" sz="1200" dirty="0">
                <a:latin typeface="+mn-lt"/>
              </a:rPr>
            </a:b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.</a:t>
            </a:r>
            <a:r>
              <a:rPr lang="vi-VN" sz="12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Bắt đầu: </a:t>
            </a:r>
            <a:r>
              <a:rPr lang="vi-VN" sz="1200" dirty="0">
                <a:latin typeface="+mn-lt"/>
              </a:rPr>
              <a:t>Chuột bắt đầu từ ô góc trên cùng bên trái của mê cung (maze[0][0]).</a:t>
            </a:r>
            <a:br>
              <a:rPr lang="vi-VN" sz="1200" dirty="0">
                <a:latin typeface="+mn-lt"/>
              </a:rPr>
            </a:br>
            <a:br>
              <a:rPr lang="vi-VN" sz="1200" b="1" dirty="0">
                <a:latin typeface="+mn-lt"/>
              </a:rPr>
            </a:b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3.</a:t>
            </a:r>
            <a:r>
              <a:rPr lang="vi-VN" sz="12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Kiểm tra: </a:t>
            </a:r>
            <a:r>
              <a:rPr lang="vi-VN" sz="1200" dirty="0">
                <a:latin typeface="+mn-lt"/>
              </a:rPr>
              <a:t>Kiểm tra xem ô hiện tại có phải là ô đích (maze[N-1][N-1]) không. Nếu đúng, đánh dấu ô này trong ma trận sol và kết thúc thuật toán.</a:t>
            </a:r>
            <a:br>
              <a:rPr lang="vi-VN" sz="1200" dirty="0">
                <a:latin typeface="+mn-lt"/>
              </a:rPr>
            </a:br>
            <a:br>
              <a:rPr lang="vi-VN" sz="1200" dirty="0">
                <a:latin typeface="+mn-lt"/>
              </a:rPr>
            </a:b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4.</a:t>
            </a:r>
            <a:r>
              <a:rPr lang="vi-VN" sz="12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Di chuyển: </a:t>
            </a:r>
            <a:r>
              <a:rPr lang="vi-VN" sz="1200" dirty="0">
                <a:latin typeface="+mn-lt"/>
              </a:rPr>
              <a:t>Nếu ô hiện tại không phải là ô đích, thử di chuyển theo hai hướng: sang phải hoặc xuống dưới. Trước khi di chuyển, kiểm tra xem ô tiếp theo có hợp lệ không (nghĩa là nằm trong mê cung và không phải là bức tường).</a:t>
            </a:r>
            <a:br>
              <a:rPr lang="vi-VN" sz="1200" dirty="0">
                <a:latin typeface="+mn-lt"/>
              </a:rPr>
            </a:br>
            <a:br>
              <a:rPr lang="vi-VN" sz="1200" b="1" dirty="0">
                <a:latin typeface="+mn-lt"/>
              </a:rPr>
            </a:b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5.</a:t>
            </a:r>
            <a:r>
              <a:rPr lang="vi-VN" sz="12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Quay lui</a:t>
            </a:r>
            <a:r>
              <a:rPr lang="vi-VN" sz="1200" b="1" dirty="0">
                <a:latin typeface="+mn-lt"/>
              </a:rPr>
              <a:t>: </a:t>
            </a:r>
            <a:r>
              <a:rPr lang="vi-VN" sz="1200" dirty="0">
                <a:latin typeface="+mn-lt"/>
              </a:rPr>
              <a:t>Nếu không thể di chuyển theo cả hai hướng, quay lại ô trước đó và thử một hướng di chuyển khác.</a:t>
            </a:r>
            <a:br>
              <a:rPr lang="vi-VN" sz="1200" dirty="0">
                <a:latin typeface="+mn-lt"/>
              </a:rPr>
            </a:br>
            <a:br>
              <a:rPr lang="vi-VN" sz="1200" b="1" dirty="0">
                <a:latin typeface="+mn-lt"/>
              </a:rPr>
            </a:b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6.</a:t>
            </a:r>
            <a:r>
              <a:rPr lang="vi-VN" sz="12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Lặp lại</a:t>
            </a:r>
            <a:r>
              <a:rPr lang="vi-VN" sz="1200" b="1" dirty="0">
                <a:latin typeface="+mn-lt"/>
              </a:rPr>
              <a:t>: </a:t>
            </a:r>
            <a:r>
              <a:rPr lang="vi-VN" sz="1200" dirty="0">
                <a:latin typeface="+mn-lt"/>
              </a:rPr>
              <a:t>Tiếp tục các bước 3-5 cho đến khi tìm ra lộ trình hoặc đã thử hết tất cả các khả năng</a:t>
            </a:r>
            <a:endParaRPr sz="1200" dirty="0">
              <a:latin typeface="+mn-lt"/>
            </a:endParaRPr>
          </a:p>
        </p:txBody>
      </p:sp>
      <p:grpSp>
        <p:nvGrpSpPr>
          <p:cNvPr id="479" name="Google Shape;479;p53"/>
          <p:cNvGrpSpPr/>
          <p:nvPr/>
        </p:nvGrpSpPr>
        <p:grpSpPr>
          <a:xfrm>
            <a:off x="-718394" y="184554"/>
            <a:ext cx="1171437" cy="4599587"/>
            <a:chOff x="250833" y="-3603"/>
            <a:chExt cx="1466100" cy="4706810"/>
          </a:xfrm>
        </p:grpSpPr>
        <p:sp>
          <p:nvSpPr>
            <p:cNvPr id="480" name="Google Shape;480;p53"/>
            <p:cNvSpPr/>
            <p:nvPr/>
          </p:nvSpPr>
          <p:spPr>
            <a:xfrm flipH="1">
              <a:off x="505724" y="2734975"/>
              <a:ext cx="956319" cy="196823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53"/>
            <p:cNvSpPr/>
            <p:nvPr/>
          </p:nvSpPr>
          <p:spPr>
            <a:xfrm>
              <a:off x="250833" y="-3603"/>
              <a:ext cx="1466100" cy="783573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480;p53">
            <a:extLst>
              <a:ext uri="{FF2B5EF4-FFF2-40B4-BE49-F238E27FC236}">
                <a16:creationId xmlns:a16="http://schemas.microsoft.com/office/drawing/2014/main" id="{4D2978C0-28B0-1032-B1F6-A72A587329FE}"/>
              </a:ext>
            </a:extLst>
          </p:cNvPr>
          <p:cNvSpPr/>
          <p:nvPr/>
        </p:nvSpPr>
        <p:spPr>
          <a:xfrm flipH="1">
            <a:off x="8417306" y="-840597"/>
            <a:ext cx="975914" cy="168119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482;p53">
            <a:extLst>
              <a:ext uri="{FF2B5EF4-FFF2-40B4-BE49-F238E27FC236}">
                <a16:creationId xmlns:a16="http://schemas.microsoft.com/office/drawing/2014/main" id="{FC9B72A1-C83F-0809-6943-634B296E7652}"/>
              </a:ext>
            </a:extLst>
          </p:cNvPr>
          <p:cNvSpPr/>
          <p:nvPr/>
        </p:nvSpPr>
        <p:spPr>
          <a:xfrm>
            <a:off x="8302752" y="4784141"/>
            <a:ext cx="1046414" cy="40159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77D7ABC-3A6D-12A6-87C5-C12878DF3998}"/>
              </a:ext>
            </a:extLst>
          </p:cNvPr>
          <p:cNvSpPr txBox="1"/>
          <p:nvPr/>
        </p:nvSpPr>
        <p:spPr>
          <a:xfrm>
            <a:off x="996383" y="3930438"/>
            <a:ext cx="390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chemeClr val="bg1">
                    <a:lumMod val="75000"/>
                  </a:schemeClr>
                </a:solidFill>
              </a:rPr>
              <a:t>PSEUDOCODE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81035FF-A622-778B-A5FB-5DFE52454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83" y="652079"/>
            <a:ext cx="4052852" cy="16127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A2DE101-6F25-4302-B8FF-A11377EDB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485" y="1593558"/>
            <a:ext cx="4052853" cy="3302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428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3"/>
          <p:cNvGrpSpPr/>
          <p:nvPr/>
        </p:nvGrpSpPr>
        <p:grpSpPr>
          <a:xfrm>
            <a:off x="6063825" y="394491"/>
            <a:ext cx="2720400" cy="4209521"/>
            <a:chOff x="6063825" y="394491"/>
            <a:chExt cx="2720400" cy="4209521"/>
          </a:xfrm>
        </p:grpSpPr>
        <p:sp>
          <p:nvSpPr>
            <p:cNvPr id="481" name="Google Shape;481;p53"/>
            <p:cNvSpPr/>
            <p:nvPr/>
          </p:nvSpPr>
          <p:spPr>
            <a:xfrm rot="5400000">
              <a:off x="6840825" y="-382509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3"/>
            <p:cNvSpPr/>
            <p:nvPr/>
          </p:nvSpPr>
          <p:spPr>
            <a:xfrm>
              <a:off x="6690975" y="4056212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04;p45">
            <a:extLst>
              <a:ext uri="{FF2B5EF4-FFF2-40B4-BE49-F238E27FC236}">
                <a16:creationId xmlns:a16="http://schemas.microsoft.com/office/drawing/2014/main" id="{29BCF541-9108-9D6D-9501-A8EBD1FE7073}"/>
              </a:ext>
            </a:extLst>
          </p:cNvPr>
          <p:cNvSpPr/>
          <p:nvPr/>
        </p:nvSpPr>
        <p:spPr>
          <a:xfrm rot="16200000">
            <a:off x="333131" y="2795688"/>
            <a:ext cx="2175900" cy="10326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5;p45">
            <a:extLst>
              <a:ext uri="{FF2B5EF4-FFF2-40B4-BE49-F238E27FC236}">
                <a16:creationId xmlns:a16="http://schemas.microsoft.com/office/drawing/2014/main" id="{AF56CBB7-B056-5AEA-8443-BE1C2720C5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0786" y="2571750"/>
            <a:ext cx="4764291" cy="8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400" b="1" dirty="0">
                <a:latin typeface="+mn-lt"/>
              </a:rPr>
              <a:t>Thảo luận</a:t>
            </a:r>
            <a:endParaRPr sz="3400" b="1" dirty="0">
              <a:latin typeface="+mn-lt"/>
            </a:endParaRPr>
          </a:p>
        </p:txBody>
      </p:sp>
      <p:sp>
        <p:nvSpPr>
          <p:cNvPr id="6" name="Google Shape;307;p45">
            <a:extLst>
              <a:ext uri="{FF2B5EF4-FFF2-40B4-BE49-F238E27FC236}">
                <a16:creationId xmlns:a16="http://schemas.microsoft.com/office/drawing/2014/main" id="{88451788-1253-5D1B-01B3-ED26E2062143}"/>
              </a:ext>
            </a:extLst>
          </p:cNvPr>
          <p:cNvSpPr txBox="1">
            <a:spLocks/>
          </p:cNvSpPr>
          <p:nvPr/>
        </p:nvSpPr>
        <p:spPr>
          <a:xfrm>
            <a:off x="826035" y="2712738"/>
            <a:ext cx="11901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4000" dirty="0">
                <a:latin typeface="Alata" panose="020B0604020202020204" charset="0"/>
              </a:rPr>
              <a:t>03</a:t>
            </a:r>
            <a:endParaRPr lang="en" sz="4000" dirty="0">
              <a:latin typeface="Alata" panose="020B0604020202020204" charset="0"/>
            </a:endParaRPr>
          </a:p>
        </p:txBody>
      </p:sp>
      <p:sp>
        <p:nvSpPr>
          <p:cNvPr id="9" name="Google Shape;276;p43">
            <a:extLst>
              <a:ext uri="{FF2B5EF4-FFF2-40B4-BE49-F238E27FC236}">
                <a16:creationId xmlns:a16="http://schemas.microsoft.com/office/drawing/2014/main" id="{8786C2C2-4104-3F84-B474-298B6C2F0582}"/>
              </a:ext>
            </a:extLst>
          </p:cNvPr>
          <p:cNvSpPr txBox="1">
            <a:spLocks/>
          </p:cNvSpPr>
          <p:nvPr/>
        </p:nvSpPr>
        <p:spPr>
          <a:xfrm>
            <a:off x="2115063" y="3522814"/>
            <a:ext cx="2662500" cy="676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1600" dirty="0" err="1">
                <a:solidFill>
                  <a:schemeClr val="tx1"/>
                </a:solidFill>
              </a:rPr>
              <a:t>Nhận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toán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Backtracking</a:t>
            </a:r>
            <a:endParaRPr lang="vi-V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/>
          <p:nvPr/>
        </p:nvSpPr>
        <p:spPr>
          <a:xfrm rot="-5400000">
            <a:off x="510155" y="1757750"/>
            <a:ext cx="1154400" cy="5478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3"/>
          <p:cNvSpPr/>
          <p:nvPr/>
        </p:nvSpPr>
        <p:spPr>
          <a:xfrm rot="-5400000">
            <a:off x="4673675" y="3475450"/>
            <a:ext cx="1154400" cy="5478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3"/>
          <p:cNvSpPr/>
          <p:nvPr/>
        </p:nvSpPr>
        <p:spPr>
          <a:xfrm rot="-5400000">
            <a:off x="510155" y="3475450"/>
            <a:ext cx="1154400" cy="5478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3"/>
          <p:cNvSpPr/>
          <p:nvPr/>
        </p:nvSpPr>
        <p:spPr>
          <a:xfrm rot="-5400000">
            <a:off x="4673675" y="1757750"/>
            <a:ext cx="1154400" cy="5478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3"/>
          </p:nvPr>
        </p:nvSpPr>
        <p:spPr>
          <a:xfrm>
            <a:off x="1604711" y="3766425"/>
            <a:ext cx="2662500" cy="676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Nhận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toán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Backtracking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277" name="Google Shape;277;p43"/>
          <p:cNvSpPr txBox="1">
            <a:spLocks noGrp="1"/>
          </p:cNvSpPr>
          <p:nvPr>
            <p:ph type="subTitle" idx="1"/>
          </p:nvPr>
        </p:nvSpPr>
        <p:spPr>
          <a:xfrm>
            <a:off x="1604711" y="1931345"/>
            <a:ext cx="26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/>
              <a:t>Tổng quan về thuật toán </a:t>
            </a:r>
            <a:r>
              <a:rPr lang="vi-VN" sz="1600" dirty="0" err="1"/>
              <a:t>Backtracking</a:t>
            </a:r>
            <a:endParaRPr sz="1600" dirty="0"/>
          </a:p>
        </p:txBody>
      </p:sp>
      <p:sp>
        <p:nvSpPr>
          <p:cNvPr id="278" name="Google Shape;278;p43"/>
          <p:cNvSpPr txBox="1">
            <a:spLocks noGrp="1"/>
          </p:cNvSpPr>
          <p:nvPr>
            <p:ph type="subTitle" idx="2"/>
          </p:nvPr>
        </p:nvSpPr>
        <p:spPr>
          <a:xfrm>
            <a:off x="5687579" y="1935620"/>
            <a:ext cx="26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/>
              <a:t> N-queens, </a:t>
            </a:r>
            <a:r>
              <a:rPr lang="en-US" sz="1600" dirty="0"/>
              <a:t>R</a:t>
            </a:r>
            <a:r>
              <a:rPr lang="vi-VN" sz="1600" dirty="0"/>
              <a:t>at in mize</a:t>
            </a:r>
            <a:endParaRPr sz="1600" dirty="0"/>
          </a:p>
        </p:txBody>
      </p:sp>
      <p:sp>
        <p:nvSpPr>
          <p:cNvPr id="279" name="Google Shape;279;p43"/>
          <p:cNvSpPr txBox="1">
            <a:spLocks noGrp="1"/>
          </p:cNvSpPr>
          <p:nvPr>
            <p:ph type="subTitle" idx="4"/>
          </p:nvPr>
        </p:nvSpPr>
        <p:spPr>
          <a:xfrm>
            <a:off x="5768261" y="3766423"/>
            <a:ext cx="26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 err="1"/>
              <a:t>Quiz</a:t>
            </a:r>
            <a:r>
              <a:rPr lang="vi-VN" sz="1600" dirty="0"/>
              <a:t> </a:t>
            </a:r>
            <a:endParaRPr sz="1600" dirty="0"/>
          </a:p>
        </p:txBody>
      </p:sp>
      <p:sp>
        <p:nvSpPr>
          <p:cNvPr id="280" name="Google Shape;280;p43"/>
          <p:cNvSpPr txBox="1">
            <a:spLocks noGrp="1"/>
          </p:cNvSpPr>
          <p:nvPr>
            <p:ph type="title" idx="5"/>
          </p:nvPr>
        </p:nvSpPr>
        <p:spPr>
          <a:xfrm>
            <a:off x="720005" y="16597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title" idx="6"/>
          </p:nvPr>
        </p:nvSpPr>
        <p:spPr>
          <a:xfrm>
            <a:off x="720005" y="33973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title" idx="7"/>
          </p:nvPr>
        </p:nvSpPr>
        <p:spPr>
          <a:xfrm>
            <a:off x="4883525" y="1659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3" name="Google Shape;283;p43"/>
          <p:cNvSpPr txBox="1">
            <a:spLocks noGrp="1"/>
          </p:cNvSpPr>
          <p:nvPr>
            <p:ph type="title" idx="8"/>
          </p:nvPr>
        </p:nvSpPr>
        <p:spPr>
          <a:xfrm>
            <a:off x="4883525" y="339930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4" name="Google Shape;284;p43"/>
          <p:cNvSpPr txBox="1">
            <a:spLocks noGrp="1"/>
          </p:cNvSpPr>
          <p:nvPr>
            <p:ph type="subTitle" idx="9"/>
          </p:nvPr>
        </p:nvSpPr>
        <p:spPr>
          <a:xfrm>
            <a:off x="1604711" y="1029727"/>
            <a:ext cx="26625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n-lt"/>
              </a:rPr>
              <a:t>Giới thiệu</a:t>
            </a:r>
            <a:endParaRPr b="1" dirty="0">
              <a:latin typeface="+mn-lt"/>
            </a:endParaRPr>
          </a:p>
        </p:txBody>
      </p:sp>
      <p:sp>
        <p:nvSpPr>
          <p:cNvPr id="285" name="Google Shape;285;p43"/>
          <p:cNvSpPr txBox="1">
            <a:spLocks noGrp="1"/>
          </p:cNvSpPr>
          <p:nvPr>
            <p:ph type="subTitle" idx="13"/>
          </p:nvPr>
        </p:nvSpPr>
        <p:spPr>
          <a:xfrm>
            <a:off x="5705522" y="1419568"/>
            <a:ext cx="3268147" cy="612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n-lt"/>
              </a:rPr>
              <a:t>Một số bài toán kinh điển</a:t>
            </a:r>
            <a:endParaRPr b="1" dirty="0">
              <a:latin typeface="+mn-lt"/>
            </a:endParaRPr>
          </a:p>
        </p:txBody>
      </p:sp>
      <p:sp>
        <p:nvSpPr>
          <p:cNvPr id="286" name="Google Shape;286;p43"/>
          <p:cNvSpPr txBox="1">
            <a:spLocks noGrp="1"/>
          </p:cNvSpPr>
          <p:nvPr>
            <p:ph type="subTitle" idx="14"/>
          </p:nvPr>
        </p:nvSpPr>
        <p:spPr>
          <a:xfrm>
            <a:off x="1604713" y="3028132"/>
            <a:ext cx="26625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n-lt"/>
              </a:rPr>
              <a:t>Thảo luận </a:t>
            </a:r>
            <a:endParaRPr b="1" dirty="0">
              <a:latin typeface="+mn-lt"/>
            </a:endParaRPr>
          </a:p>
        </p:txBody>
      </p:sp>
      <p:sp>
        <p:nvSpPr>
          <p:cNvPr id="287" name="Google Shape;287;p43"/>
          <p:cNvSpPr txBox="1">
            <a:spLocks noGrp="1"/>
          </p:cNvSpPr>
          <p:nvPr>
            <p:ph type="subTitle" idx="15"/>
          </p:nvPr>
        </p:nvSpPr>
        <p:spPr>
          <a:xfrm>
            <a:off x="5714475" y="3037092"/>
            <a:ext cx="26625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Bài tập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3"/>
          <p:cNvGrpSpPr/>
          <p:nvPr/>
        </p:nvGrpSpPr>
        <p:grpSpPr>
          <a:xfrm>
            <a:off x="271808" y="361508"/>
            <a:ext cx="1466100" cy="4479850"/>
            <a:chOff x="505725" y="703812"/>
            <a:chExt cx="1466100" cy="4108063"/>
          </a:xfrm>
        </p:grpSpPr>
        <p:sp>
          <p:nvSpPr>
            <p:cNvPr id="480" name="Google Shape;480;p53"/>
            <p:cNvSpPr/>
            <p:nvPr/>
          </p:nvSpPr>
          <p:spPr>
            <a:xfrm flipH="1">
              <a:off x="505725" y="2734975"/>
              <a:ext cx="1466100" cy="207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3"/>
            <p:cNvSpPr/>
            <p:nvPr/>
          </p:nvSpPr>
          <p:spPr>
            <a:xfrm>
              <a:off x="505725" y="703812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44230" y="2174219"/>
            <a:ext cx="6024282" cy="1206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1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của bài toán có thể là một tập hợp n phần tử </a:t>
            </a:r>
            <a:r>
              <a:rPr lang="vi-VN" sz="1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(x</a:t>
            </a:r>
            <a:r>
              <a:rPr lang="en-US" sz="1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vi-VN" sz="1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1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x2,</a:t>
            </a:r>
            <a:r>
              <a:rPr lang="en-US" sz="1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...</a:t>
            </a:r>
            <a:r>
              <a:rPr lang="en-US" sz="1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xn)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mà mỗi phần tử x</a:t>
            </a:r>
            <a:r>
              <a:rPr lang="vi-VN" sz="18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nhận giá trị từ một tập giá trị S</a:t>
            </a:r>
            <a:r>
              <a:rPr lang="vi-VN" sz="18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nào đó. 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4230" y="1449712"/>
            <a:ext cx="336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Nhận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diện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toán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5935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/>
          <p:nvPr/>
        </p:nvSpPr>
        <p:spPr>
          <a:xfrm rot="-5400000">
            <a:off x="6747771" y="2775400"/>
            <a:ext cx="2175900" cy="10326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1"/>
          <p:cNvSpPr txBox="1">
            <a:spLocks noGrp="1"/>
          </p:cNvSpPr>
          <p:nvPr>
            <p:ph type="title"/>
          </p:nvPr>
        </p:nvSpPr>
        <p:spPr>
          <a:xfrm>
            <a:off x="4471988" y="2203750"/>
            <a:ext cx="2689933" cy="11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n-lt"/>
              </a:rPr>
              <a:t>BÀI TẬP</a:t>
            </a:r>
            <a:endParaRPr b="1" dirty="0">
              <a:latin typeface="+mn-lt"/>
            </a:endParaRPr>
          </a:p>
        </p:txBody>
      </p:sp>
      <p:sp>
        <p:nvSpPr>
          <p:cNvPr id="451" name="Google Shape;451;p51"/>
          <p:cNvSpPr txBox="1">
            <a:spLocks noGrp="1"/>
          </p:cNvSpPr>
          <p:nvPr>
            <p:ph type="title" idx="2"/>
          </p:nvPr>
        </p:nvSpPr>
        <p:spPr>
          <a:xfrm>
            <a:off x="7240675" y="2692450"/>
            <a:ext cx="11901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04</a:t>
            </a:r>
            <a:endParaRPr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B8F2C99-3CB1-E3A7-F9AA-77BF9B2E29F6}"/>
              </a:ext>
            </a:extLst>
          </p:cNvPr>
          <p:cNvSpPr txBox="1"/>
          <p:nvPr/>
        </p:nvSpPr>
        <p:spPr>
          <a:xfrm>
            <a:off x="6128574" y="3323670"/>
            <a:ext cx="23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QUIZ</a:t>
            </a:r>
          </a:p>
        </p:txBody>
      </p:sp>
      <p:grpSp>
        <p:nvGrpSpPr>
          <p:cNvPr id="5" name="Google Shape;324;p47">
            <a:extLst>
              <a:ext uri="{FF2B5EF4-FFF2-40B4-BE49-F238E27FC236}">
                <a16:creationId xmlns:a16="http://schemas.microsoft.com/office/drawing/2014/main" id="{E80BB8C6-EA3D-0EB4-F38B-58C4C96D9164}"/>
              </a:ext>
            </a:extLst>
          </p:cNvPr>
          <p:cNvGrpSpPr/>
          <p:nvPr/>
        </p:nvGrpSpPr>
        <p:grpSpPr>
          <a:xfrm flipH="1">
            <a:off x="-314921" y="227859"/>
            <a:ext cx="3456882" cy="4669212"/>
            <a:chOff x="4973893" y="686711"/>
            <a:chExt cx="3456882" cy="4669212"/>
          </a:xfrm>
        </p:grpSpPr>
        <p:sp>
          <p:nvSpPr>
            <p:cNvPr id="6" name="Google Shape;325;p47">
              <a:extLst>
                <a:ext uri="{FF2B5EF4-FFF2-40B4-BE49-F238E27FC236}">
                  <a16:creationId xmlns:a16="http://schemas.microsoft.com/office/drawing/2014/main" id="{5ED60FC1-46F6-4108-2554-CD56BB2406E8}"/>
                </a:ext>
              </a:extLst>
            </p:cNvPr>
            <p:cNvSpPr/>
            <p:nvPr/>
          </p:nvSpPr>
          <p:spPr>
            <a:xfrm rot="5400000">
              <a:off x="5750893" y="3412523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7;p47">
              <a:extLst>
                <a:ext uri="{FF2B5EF4-FFF2-40B4-BE49-F238E27FC236}">
                  <a16:creationId xmlns:a16="http://schemas.microsoft.com/office/drawing/2014/main" id="{B3A7B604-5C44-3698-524C-FF97DA6B464B}"/>
                </a:ext>
              </a:extLst>
            </p:cNvPr>
            <p:cNvSpPr/>
            <p:nvPr/>
          </p:nvSpPr>
          <p:spPr>
            <a:xfrm rot="16200000">
              <a:off x="6042541" y="2385591"/>
              <a:ext cx="1965881" cy="103259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29;p47">
              <a:extLst>
                <a:ext uri="{FF2B5EF4-FFF2-40B4-BE49-F238E27FC236}">
                  <a16:creationId xmlns:a16="http://schemas.microsoft.com/office/drawing/2014/main" id="{0BC30F5D-2EEF-FB23-2FE7-AED96AA57518}"/>
                </a:ext>
              </a:extLst>
            </p:cNvPr>
            <p:cNvSpPr/>
            <p:nvPr/>
          </p:nvSpPr>
          <p:spPr>
            <a:xfrm>
              <a:off x="6223259" y="686711"/>
              <a:ext cx="2207516" cy="92754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0433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5A684D4A-2E72-5828-E8B4-5155FB4BA3E4}"/>
              </a:ext>
            </a:extLst>
          </p:cNvPr>
          <p:cNvSpPr txBox="1"/>
          <p:nvPr/>
        </p:nvSpPr>
        <p:spPr>
          <a:xfrm>
            <a:off x="605117" y="413096"/>
            <a:ext cx="5822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>
                <a:solidFill>
                  <a:schemeClr val="accent2">
                    <a:lumMod val="75000"/>
                  </a:schemeClr>
                </a:solidFill>
              </a:rPr>
              <a:t>WORD LADDER II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ED50EB8B-9EC6-DF7D-AFAB-96662A41A419}"/>
              </a:ext>
            </a:extLst>
          </p:cNvPr>
          <p:cNvSpPr txBox="1"/>
          <p:nvPr/>
        </p:nvSpPr>
        <p:spPr>
          <a:xfrm>
            <a:off x="1301817" y="1098641"/>
            <a:ext cx="6709064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Bạn được giao cho một danh sách </a:t>
            </a:r>
            <a:r>
              <a:rPr lang="vi-VN" sz="1800" b="1" i="1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wordList</a:t>
            </a: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gồm các xâu kí tự (có độ dài bằng nhau), và hai xâu kí tự </a:t>
            </a:r>
            <a:r>
              <a:rPr lang="vi-VN" sz="1800" b="1" i="1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beginWord</a:t>
            </a: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 </a:t>
            </a:r>
            <a:r>
              <a:rPr lang="vi-VN" sz="1800" b="1" i="1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endWord</a:t>
            </a:r>
            <a:r>
              <a:rPr lang="vi-VN" sz="1800" b="1" i="1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(cũng có cùng độ dài với các xâu trong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wordList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 </a:t>
            </a:r>
            <a:endParaRPr lang="vi-VN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vi-VN" sz="2400" b="0" dirty="0">
                <a:effectLst/>
              </a:rPr>
            </a:b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Hãy tìm một</a:t>
            </a: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‘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trình tự biến đổi”</a:t>
            </a: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ngắn nhất để biến </a:t>
            </a:r>
            <a:r>
              <a:rPr lang="vi-VN" sz="1800" b="1" i="1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beginWord</a:t>
            </a:r>
            <a:r>
              <a:rPr lang="vi-VN" sz="1800" b="1" i="1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trở thành </a:t>
            </a:r>
            <a:r>
              <a:rPr lang="vi-VN" sz="1800" b="1" i="1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endWord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vi-VN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“Một trình tự biến đổi” được đỉnh nghĩa là một tập có thứ tự các xâu kí tự </a:t>
            </a:r>
            <a:r>
              <a:rPr lang="vi-VN" sz="1800" b="1" i="1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vi-VN" sz="1800" b="1" i="1" u="none" strike="noStrike" baseline="-250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vi-VN" sz="1800" b="1" i="1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S</a:t>
            </a:r>
            <a:r>
              <a:rPr lang="vi-VN" sz="1800" b="1" i="1" u="none" strike="noStrike" baseline="-250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vi-VN" sz="1800" b="1" i="1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…, </a:t>
            </a:r>
            <a:r>
              <a:rPr lang="vi-VN" sz="1800" b="1" i="1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vi-VN" sz="1800" b="1" i="1" u="none" strike="noStrike" baseline="-250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vi-VN" sz="18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thõa: </a:t>
            </a:r>
            <a:endParaRPr lang="vi-VN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Hai xâu kí tự liên tiếp </a:t>
            </a:r>
            <a:r>
              <a:rPr lang="vi-VN" sz="1800" b="1" i="1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vi-VN" sz="1800" b="1" i="1" u="none" strike="noStrike" baseline="-250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vi-VN" sz="1800" b="1" i="1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và</a:t>
            </a: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1" i="1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vi-VN" sz="1800" b="1" i="1" u="none" strike="noStrike" baseline="-250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i+1</a:t>
            </a:r>
            <a:r>
              <a:rPr lang="vi-VN" sz="18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khác nhau đúng ở một kí tự, với </a:t>
            </a:r>
            <a:r>
              <a:rPr lang="vi-VN" sz="1800" b="1" i="1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0 ≤ i &lt; k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Mọi xâu kí tự </a:t>
            </a:r>
            <a:r>
              <a:rPr lang="vi-VN" sz="1800" b="1" i="1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vi-VN" sz="1800" b="1" i="1" u="none" strike="noStrike" baseline="-250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vi-VN" sz="1800" b="1" i="1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đều thuộc </a:t>
            </a:r>
            <a:r>
              <a:rPr lang="vi-VN" sz="1800" b="1" i="1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wordList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với  </a:t>
            </a:r>
            <a:r>
              <a:rPr lang="vi-VN" sz="1800" b="1" i="1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0 ≤ i &lt; k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vi-VN" sz="1800" b="1" i="1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vi-VN" sz="1800" b="1" i="1" u="none" strike="noStrike" baseline="-250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vi-VN" sz="1800" b="1" i="1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beginWord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1" i="1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vi-VN" sz="1800" b="1" i="1" u="none" strike="noStrike" baseline="-250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vi-VN" sz="1800" b="1" i="1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endWord</a:t>
            </a:r>
            <a:r>
              <a:rPr lang="vi-VN" sz="1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47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A6D783E-F991-37CE-B8B6-DDFCC4C72F57}"/>
              </a:ext>
            </a:extLst>
          </p:cNvPr>
          <p:cNvSpPr txBox="1"/>
          <p:nvPr/>
        </p:nvSpPr>
        <p:spPr>
          <a:xfrm>
            <a:off x="1595845" y="786646"/>
            <a:ext cx="5952309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600"/>
              </a:spcBef>
              <a:spcAft>
                <a:spcPts val="400"/>
              </a:spcAft>
            </a:pPr>
            <a:r>
              <a:rPr lang="vi-VN" sz="20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INPUT: </a:t>
            </a:r>
            <a:endParaRPr lang="vi-VN" sz="1600" dirty="0">
              <a:solidFill>
                <a:schemeClr val="tx2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Dòng đầu tiên chứa một số nguyên dương </a:t>
            </a:r>
            <a:r>
              <a:rPr lang="vi-VN" sz="1400" b="1" i="1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 (với 2 ≤ n ≤ 100) </a:t>
            </a: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số lượng xâu kí tự trong </a:t>
            </a:r>
            <a:r>
              <a:rPr lang="vi-VN" sz="1400" b="1" i="1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wordList</a:t>
            </a:r>
            <a:r>
              <a:rPr lang="vi-VN" sz="14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400" b="1" i="1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vi-VN" sz="14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dòng tiếp theo mỗi dòng chứa một xâu kí tự trong </a:t>
            </a:r>
            <a:r>
              <a:rPr lang="vi-V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wordList</a:t>
            </a: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Dữ liệu đầu vào đảm bảo các xâu kí tự khác nhau đôi một, chỉ gồm các kí tự in thường, in hoa, chữ số.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Dòng thứ</a:t>
            </a:r>
            <a:r>
              <a:rPr lang="vi-VN" sz="1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400" b="1" i="1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n+2</a:t>
            </a:r>
            <a:r>
              <a:rPr lang="vi-VN" sz="1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gồm một xâu kí tự </a:t>
            </a:r>
            <a:r>
              <a:rPr lang="vi-VN" sz="1400" b="1" i="1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beginWord</a:t>
            </a:r>
            <a:r>
              <a:rPr lang="vi-VN" sz="14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Dòng thứ</a:t>
            </a:r>
            <a:r>
              <a:rPr lang="vi-VN" sz="14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400" b="1" i="1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n+3</a:t>
            </a:r>
            <a:r>
              <a:rPr lang="vi-VN" sz="1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gồm một xâu kí tự </a:t>
            </a:r>
            <a:r>
              <a:rPr lang="vi-VN" sz="1400" b="1" i="1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endWord</a:t>
            </a:r>
            <a:r>
              <a:rPr lang="vi-VN" sz="14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600"/>
              </a:spcBef>
              <a:spcAft>
                <a:spcPts val="400"/>
              </a:spcAft>
            </a:pPr>
            <a:r>
              <a:rPr lang="vi-VN" sz="18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OUTPUT: </a:t>
            </a:r>
            <a:endParaRPr lang="vi-VN" sz="1800" b="1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ra trình tự biến đổi để biến </a:t>
            </a:r>
            <a:r>
              <a:rPr lang="vi-VN" sz="1400" b="1" i="1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beginWord</a:t>
            </a:r>
            <a:r>
              <a:rPr lang="vi-VN" sz="14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thành </a:t>
            </a:r>
            <a:r>
              <a:rPr lang="vi-VN" sz="1400" b="1" i="1" u="none" strike="noStrike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endWord</a:t>
            </a:r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Mỗi xâu kí tự được in trên một dòng, theo đúng thứ tự trong trình tự biến đổ</a:t>
            </a:r>
            <a:r>
              <a:rPr lang="vi-VN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i. </a:t>
            </a:r>
            <a:endParaRPr lang="vi-VN" b="0" dirty="0">
              <a:effectLst/>
            </a:endParaRPr>
          </a:p>
          <a:p>
            <a:br>
              <a:rPr lang="vi-VN" dirty="0"/>
            </a:br>
            <a:endParaRPr lang="vi-VN" dirty="0"/>
          </a:p>
        </p:txBody>
      </p:sp>
      <p:grpSp>
        <p:nvGrpSpPr>
          <p:cNvPr id="4" name="Google Shape;324;p47">
            <a:extLst>
              <a:ext uri="{FF2B5EF4-FFF2-40B4-BE49-F238E27FC236}">
                <a16:creationId xmlns:a16="http://schemas.microsoft.com/office/drawing/2014/main" id="{A9BFBD05-C826-839E-8B62-FA92458EBE99}"/>
              </a:ext>
            </a:extLst>
          </p:cNvPr>
          <p:cNvGrpSpPr/>
          <p:nvPr/>
        </p:nvGrpSpPr>
        <p:grpSpPr>
          <a:xfrm flipH="1">
            <a:off x="287121" y="104534"/>
            <a:ext cx="8768785" cy="4793346"/>
            <a:chOff x="-5811097" y="74486"/>
            <a:chExt cx="14433374" cy="6470844"/>
          </a:xfrm>
        </p:grpSpPr>
        <p:sp>
          <p:nvSpPr>
            <p:cNvPr id="5" name="Google Shape;325;p47">
              <a:extLst>
                <a:ext uri="{FF2B5EF4-FFF2-40B4-BE49-F238E27FC236}">
                  <a16:creationId xmlns:a16="http://schemas.microsoft.com/office/drawing/2014/main" id="{F4189B20-72B6-4D2B-1907-F3B89127943D}"/>
                </a:ext>
              </a:extLst>
            </p:cNvPr>
            <p:cNvSpPr/>
            <p:nvPr/>
          </p:nvSpPr>
          <p:spPr>
            <a:xfrm rot="5400000">
              <a:off x="-5034097" y="-702514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27;p47">
              <a:extLst>
                <a:ext uri="{FF2B5EF4-FFF2-40B4-BE49-F238E27FC236}">
                  <a16:creationId xmlns:a16="http://schemas.microsoft.com/office/drawing/2014/main" id="{2A2FBAEA-D84C-9B1B-7FBA-4D82FE5597CC}"/>
                </a:ext>
              </a:extLst>
            </p:cNvPr>
            <p:cNvSpPr/>
            <p:nvPr/>
          </p:nvSpPr>
          <p:spPr>
            <a:xfrm rot="16200000">
              <a:off x="7123037" y="724587"/>
              <a:ext cx="1965881" cy="103259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29;p47">
              <a:extLst>
                <a:ext uri="{FF2B5EF4-FFF2-40B4-BE49-F238E27FC236}">
                  <a16:creationId xmlns:a16="http://schemas.microsoft.com/office/drawing/2014/main" id="{EED15B5A-C92A-C308-3080-AE310F2485C5}"/>
                </a:ext>
              </a:extLst>
            </p:cNvPr>
            <p:cNvSpPr/>
            <p:nvPr/>
          </p:nvSpPr>
          <p:spPr>
            <a:xfrm rot="5400000">
              <a:off x="-5856119" y="5074609"/>
              <a:ext cx="1810496" cy="113094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dirty="0"/>
                <a:t>/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52259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324;p47">
            <a:extLst>
              <a:ext uri="{FF2B5EF4-FFF2-40B4-BE49-F238E27FC236}">
                <a16:creationId xmlns:a16="http://schemas.microsoft.com/office/drawing/2014/main" id="{E80BB8C6-EA3D-0EB4-F38B-58C4C96D9164}"/>
              </a:ext>
            </a:extLst>
          </p:cNvPr>
          <p:cNvGrpSpPr/>
          <p:nvPr/>
        </p:nvGrpSpPr>
        <p:grpSpPr>
          <a:xfrm flipH="1">
            <a:off x="93759" y="1354183"/>
            <a:ext cx="1897130" cy="3458768"/>
            <a:chOff x="5308109" y="686711"/>
            <a:chExt cx="3122666" cy="4669213"/>
          </a:xfrm>
        </p:grpSpPr>
        <p:sp>
          <p:nvSpPr>
            <p:cNvPr id="6" name="Google Shape;325;p47">
              <a:extLst>
                <a:ext uri="{FF2B5EF4-FFF2-40B4-BE49-F238E27FC236}">
                  <a16:creationId xmlns:a16="http://schemas.microsoft.com/office/drawing/2014/main" id="{5ED60FC1-46F6-4108-2554-CD56BB2406E8}"/>
                </a:ext>
              </a:extLst>
            </p:cNvPr>
            <p:cNvSpPr/>
            <p:nvPr/>
          </p:nvSpPr>
          <p:spPr>
            <a:xfrm rot="5400000">
              <a:off x="6085109" y="3412524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27;p47">
              <a:extLst>
                <a:ext uri="{FF2B5EF4-FFF2-40B4-BE49-F238E27FC236}">
                  <a16:creationId xmlns:a16="http://schemas.microsoft.com/office/drawing/2014/main" id="{B3A7B604-5C44-3698-524C-FF97DA6B464B}"/>
                </a:ext>
              </a:extLst>
            </p:cNvPr>
            <p:cNvSpPr/>
            <p:nvPr/>
          </p:nvSpPr>
          <p:spPr>
            <a:xfrm rot="16200000">
              <a:off x="6042541" y="2385591"/>
              <a:ext cx="1965881" cy="103259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29;p47">
              <a:extLst>
                <a:ext uri="{FF2B5EF4-FFF2-40B4-BE49-F238E27FC236}">
                  <a16:creationId xmlns:a16="http://schemas.microsoft.com/office/drawing/2014/main" id="{0BC30F5D-2EEF-FB23-2FE7-AED96AA57518}"/>
                </a:ext>
              </a:extLst>
            </p:cNvPr>
            <p:cNvSpPr/>
            <p:nvPr/>
          </p:nvSpPr>
          <p:spPr>
            <a:xfrm>
              <a:off x="6223259" y="686711"/>
              <a:ext cx="2207516" cy="92754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329;p47">
            <a:extLst>
              <a:ext uri="{FF2B5EF4-FFF2-40B4-BE49-F238E27FC236}">
                <a16:creationId xmlns:a16="http://schemas.microsoft.com/office/drawing/2014/main" id="{9BC2FC2D-F60E-E034-31D4-82F2C5834C3E}"/>
              </a:ext>
            </a:extLst>
          </p:cNvPr>
          <p:cNvSpPr/>
          <p:nvPr/>
        </p:nvSpPr>
        <p:spPr>
          <a:xfrm rot="16200000" flipH="1">
            <a:off x="121415" y="588930"/>
            <a:ext cx="825593" cy="3921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30D123D-0483-842A-BBF8-1C6989D75E09}"/>
              </a:ext>
            </a:extLst>
          </p:cNvPr>
          <p:cNvSpPr txBox="1"/>
          <p:nvPr/>
        </p:nvSpPr>
        <p:spPr>
          <a:xfrm>
            <a:off x="3178397" y="831324"/>
            <a:ext cx="38015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8000" b="1" dirty="0">
                <a:solidFill>
                  <a:schemeClr val="bg1">
                    <a:lumMod val="75000"/>
                  </a:schemeClr>
                </a:solidFill>
              </a:rPr>
              <a:t>7 PHÚT THẢO LUẬN</a:t>
            </a:r>
          </a:p>
        </p:txBody>
      </p:sp>
    </p:spTree>
    <p:extLst>
      <p:ext uri="{BB962C8B-B14F-4D97-AF65-F5344CB8AC3E}">
        <p14:creationId xmlns:p14="http://schemas.microsoft.com/office/powerpoint/2010/main" val="190003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5"/>
          <p:cNvSpPr txBox="1">
            <a:spLocks noGrp="1"/>
          </p:cNvSpPr>
          <p:nvPr>
            <p:ph type="title"/>
          </p:nvPr>
        </p:nvSpPr>
        <p:spPr>
          <a:xfrm>
            <a:off x="3982675" y="727548"/>
            <a:ext cx="4448100" cy="9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59" name="Google Shape;859;p75"/>
          <p:cNvSpPr txBox="1">
            <a:spLocks noGrp="1"/>
          </p:cNvSpPr>
          <p:nvPr>
            <p:ph type="subTitle" idx="1"/>
          </p:nvPr>
        </p:nvSpPr>
        <p:spPr>
          <a:xfrm>
            <a:off x="4194102" y="1546537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Nếu còn thắc mắc về </a:t>
            </a:r>
            <a:r>
              <a:rPr lang="vi-VN" dirty="0" err="1"/>
              <a:t>slide</a:t>
            </a:r>
            <a:r>
              <a:rPr lang="vi-VN" dirty="0"/>
              <a:t> vài phần thuyết trình của nhóm chúng mình các bạn có thể liên hệ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hlinkClick r:id="rId3"/>
              </a:rPr>
              <a:t>Facebook</a:t>
            </a:r>
            <a:endParaRPr dirty="0"/>
          </a:p>
        </p:txBody>
      </p:sp>
      <p:sp>
        <p:nvSpPr>
          <p:cNvPr id="860" name="Google Shape;860;p75"/>
          <p:cNvSpPr txBox="1"/>
          <p:nvPr/>
        </p:nvSpPr>
        <p:spPr>
          <a:xfrm>
            <a:off x="3787233" y="4484227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Please keep this slide for attribution</a:t>
            </a:r>
            <a:endParaRPr sz="1200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grpSp>
        <p:nvGrpSpPr>
          <p:cNvPr id="861" name="Google Shape;861;p75"/>
          <p:cNvGrpSpPr/>
          <p:nvPr/>
        </p:nvGrpSpPr>
        <p:grpSpPr>
          <a:xfrm>
            <a:off x="282650" y="555637"/>
            <a:ext cx="2720400" cy="4346629"/>
            <a:chOff x="282650" y="555637"/>
            <a:chExt cx="2720400" cy="4346629"/>
          </a:xfrm>
        </p:grpSpPr>
        <p:sp>
          <p:nvSpPr>
            <p:cNvPr id="862" name="Google Shape;862;p75"/>
            <p:cNvSpPr/>
            <p:nvPr/>
          </p:nvSpPr>
          <p:spPr>
            <a:xfrm>
              <a:off x="1536950" y="1381202"/>
              <a:ext cx="1466100" cy="207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2A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5"/>
            <p:cNvSpPr/>
            <p:nvPr/>
          </p:nvSpPr>
          <p:spPr>
            <a:xfrm rot="5400000">
              <a:off x="1059650" y="2958866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5"/>
            <p:cNvSpPr/>
            <p:nvPr/>
          </p:nvSpPr>
          <p:spPr>
            <a:xfrm>
              <a:off x="1536950" y="555637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" name="Google Shape;865;p75"/>
          <p:cNvSpPr/>
          <p:nvPr/>
        </p:nvSpPr>
        <p:spPr>
          <a:xfrm rot="-5400000">
            <a:off x="7766160" y="2467837"/>
            <a:ext cx="829500" cy="7935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75"/>
          <p:cNvSpPr/>
          <p:nvPr/>
        </p:nvSpPr>
        <p:spPr>
          <a:xfrm>
            <a:off x="7938933" y="2610650"/>
            <a:ext cx="483976" cy="484511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/>
          <p:nvPr/>
        </p:nvSpPr>
        <p:spPr>
          <a:xfrm rot="-5400000">
            <a:off x="354396" y="2788600"/>
            <a:ext cx="2175900" cy="10326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>
            <a:off x="2373700" y="3090650"/>
            <a:ext cx="3759300" cy="8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n-lt"/>
              </a:rPr>
              <a:t>Giới thiệu</a:t>
            </a:r>
            <a:endParaRPr b="1" dirty="0">
              <a:latin typeface="+mn-lt"/>
            </a:endParaRPr>
          </a:p>
        </p:txBody>
      </p:sp>
      <p:sp>
        <p:nvSpPr>
          <p:cNvPr id="307" name="Google Shape;307;p45"/>
          <p:cNvSpPr txBox="1">
            <a:spLocks noGrp="1"/>
          </p:cNvSpPr>
          <p:nvPr>
            <p:ph type="title" idx="2"/>
          </p:nvPr>
        </p:nvSpPr>
        <p:spPr>
          <a:xfrm>
            <a:off x="847300" y="2705650"/>
            <a:ext cx="11901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08" name="Google Shape;308;p45"/>
          <p:cNvGrpSpPr/>
          <p:nvPr/>
        </p:nvGrpSpPr>
        <p:grpSpPr>
          <a:xfrm>
            <a:off x="6964675" y="539512"/>
            <a:ext cx="1466100" cy="2828838"/>
            <a:chOff x="6964675" y="539512"/>
            <a:chExt cx="1466100" cy="2828838"/>
          </a:xfrm>
        </p:grpSpPr>
        <p:sp>
          <p:nvSpPr>
            <p:cNvPr id="309" name="Google Shape;309;p45"/>
            <p:cNvSpPr/>
            <p:nvPr/>
          </p:nvSpPr>
          <p:spPr>
            <a:xfrm>
              <a:off x="6964675" y="539512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5"/>
            <p:cNvSpPr/>
            <p:nvPr/>
          </p:nvSpPr>
          <p:spPr>
            <a:xfrm flipH="1">
              <a:off x="6964675" y="1291450"/>
              <a:ext cx="1466100" cy="207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2A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êu đề 10">
            <a:extLst>
              <a:ext uri="{FF2B5EF4-FFF2-40B4-BE49-F238E27FC236}">
                <a16:creationId xmlns:a16="http://schemas.microsoft.com/office/drawing/2014/main" id="{732FDBFE-F203-3F81-9B23-514EB6B8C61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042885" y="1209991"/>
            <a:ext cx="5643563" cy="683216"/>
          </a:xfrm>
        </p:spPr>
        <p:txBody>
          <a:bodyPr/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Thuật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toán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Backtracking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là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gì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?</a:t>
            </a:r>
            <a:endParaRPr lang="vi-VN" sz="28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AFFF986-991B-C222-86E7-6FEEF648CE91}"/>
              </a:ext>
            </a:extLst>
          </p:cNvPr>
          <p:cNvSpPr txBox="1"/>
          <p:nvPr/>
        </p:nvSpPr>
        <p:spPr>
          <a:xfrm>
            <a:off x="2042885" y="2065928"/>
            <a:ext cx="536488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Thuật toán </a:t>
            </a:r>
            <a:r>
              <a:rPr lang="vi-VN" sz="1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Backtracking</a:t>
            </a:r>
            <a:r>
              <a:rPr lang="vi-VN" sz="1800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7429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</a:rPr>
              <a:t>Kỹ thuật dùng đệ quy</a:t>
            </a:r>
          </a:p>
          <a:p>
            <a:pPr marL="7429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</a:rPr>
              <a:t>Xây dựng giải pháp từng bước</a:t>
            </a:r>
          </a:p>
          <a:p>
            <a:pPr marL="7429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</a:rPr>
              <a:t>Quay lui  khi  vi phạm yêu cầu</a:t>
            </a:r>
          </a:p>
          <a:p>
            <a:pPr marL="7429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</a:rPr>
              <a:t>Tiếp tục cho đến khi hoàn thành giải pháp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vi-VN" sz="1800" dirty="0">
              <a:latin typeface="Arial" panose="020B0604020202020204" pitchFamily="34" charset="0"/>
            </a:endParaRPr>
          </a:p>
          <a:p>
            <a:pPr marL="7429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1800" dirty="0">
              <a:latin typeface="Arial" panose="020B0604020202020204" pitchFamily="34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vi-VN" sz="1800" b="0" dirty="0">
              <a:effectLst/>
            </a:endParaRPr>
          </a:p>
          <a:p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7656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>
            <a:spLocks noGrp="1"/>
          </p:cNvSpPr>
          <p:nvPr>
            <p:ph type="title"/>
          </p:nvPr>
        </p:nvSpPr>
        <p:spPr>
          <a:xfrm>
            <a:off x="2333662" y="1563601"/>
            <a:ext cx="6286945" cy="12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Những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dạng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bài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toán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nào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thì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nên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sử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dụng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thuật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toán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Backtracking?</a:t>
            </a:r>
          </a:p>
        </p:txBody>
      </p:sp>
      <p:grpSp>
        <p:nvGrpSpPr>
          <p:cNvPr id="324" name="Google Shape;324;p47"/>
          <p:cNvGrpSpPr/>
          <p:nvPr/>
        </p:nvGrpSpPr>
        <p:grpSpPr>
          <a:xfrm>
            <a:off x="-655475" y="284475"/>
            <a:ext cx="2357735" cy="5068651"/>
            <a:chOff x="5883572" y="1118112"/>
            <a:chExt cx="2357735" cy="5068651"/>
          </a:xfrm>
        </p:grpSpPr>
        <p:sp>
          <p:nvSpPr>
            <p:cNvPr id="325" name="Google Shape;325;p47"/>
            <p:cNvSpPr/>
            <p:nvPr/>
          </p:nvSpPr>
          <p:spPr>
            <a:xfrm>
              <a:off x="6616622" y="3466363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5883572" y="2781613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47"/>
            <p:cNvSpPr/>
            <p:nvPr/>
          </p:nvSpPr>
          <p:spPr>
            <a:xfrm rot="16200000">
              <a:off x="6590697" y="1949863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6775207" y="1118112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40CD3AC-B8A2-E060-1799-4A3C95D7413A}"/>
              </a:ext>
            </a:extLst>
          </p:cNvPr>
          <p:cNvSpPr txBox="1"/>
          <p:nvPr/>
        </p:nvSpPr>
        <p:spPr>
          <a:xfrm>
            <a:off x="2506265" y="2465101"/>
            <a:ext cx="59417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/>
              <a:t>“Thuật toán quay lui dùng để giải </a:t>
            </a: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bài toán liệt kê các cấu hình</a:t>
            </a:r>
            <a:r>
              <a:rPr lang="vi-VN" sz="1800" dirty="0"/>
              <a:t>. Mỗi cấu hình được xây dựng bằng cách xây dựng từng phần tử, mỗi phần tử được chọn bằng cách thử tất cả các khả năng.” </a:t>
            </a:r>
          </a:p>
        </p:txBody>
      </p:sp>
    </p:spTree>
    <p:extLst>
      <p:ext uri="{BB962C8B-B14F-4D97-AF65-F5344CB8AC3E}">
        <p14:creationId xmlns:p14="http://schemas.microsoft.com/office/powerpoint/2010/main" val="336454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00226 -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F7737619-1206-0F5D-51C0-C733E6B7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65" y="1242241"/>
            <a:ext cx="4265221" cy="2990386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33564FC-41D2-AC66-DE2B-8199F3F5C5A0}"/>
              </a:ext>
            </a:extLst>
          </p:cNvPr>
          <p:cNvSpPr txBox="1"/>
          <p:nvPr/>
        </p:nvSpPr>
        <p:spPr>
          <a:xfrm>
            <a:off x="2452940" y="534355"/>
            <a:ext cx="25516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  <a:latin typeface="+mn-lt"/>
              </a:rPr>
              <a:t>Ý </a:t>
            </a:r>
            <a:r>
              <a:rPr lang="en-US" sz="4000" b="1" dirty="0" err="1">
                <a:solidFill>
                  <a:schemeClr val="accent1"/>
                </a:solidFill>
                <a:latin typeface="+mn-lt"/>
              </a:rPr>
              <a:t>Tưởng</a:t>
            </a:r>
            <a:endParaRPr lang="vi-VN" sz="4000" b="1" i="0" dirty="0">
              <a:solidFill>
                <a:schemeClr val="accent1"/>
              </a:solidFill>
              <a:effectLst/>
              <a:latin typeface="+mn-lt"/>
            </a:endParaRPr>
          </a:p>
        </p:txBody>
      </p:sp>
      <p:grpSp>
        <p:nvGrpSpPr>
          <p:cNvPr id="7" name="Google Shape;324;p47">
            <a:extLst>
              <a:ext uri="{FF2B5EF4-FFF2-40B4-BE49-F238E27FC236}">
                <a16:creationId xmlns:a16="http://schemas.microsoft.com/office/drawing/2014/main" id="{BBF37A71-6470-CC37-9558-58803A10A9FD}"/>
              </a:ext>
            </a:extLst>
          </p:cNvPr>
          <p:cNvGrpSpPr/>
          <p:nvPr/>
        </p:nvGrpSpPr>
        <p:grpSpPr>
          <a:xfrm rot="5400000">
            <a:off x="1893943" y="-1746716"/>
            <a:ext cx="6027004" cy="9179677"/>
            <a:chOff x="5512708" y="-3484524"/>
            <a:chExt cx="6027004" cy="10388464"/>
          </a:xfrm>
        </p:grpSpPr>
        <p:sp>
          <p:nvSpPr>
            <p:cNvPr id="8" name="Google Shape;325;p47">
              <a:extLst>
                <a:ext uri="{FF2B5EF4-FFF2-40B4-BE49-F238E27FC236}">
                  <a16:creationId xmlns:a16="http://schemas.microsoft.com/office/drawing/2014/main" id="{828821AE-39B0-3A8E-32AB-7DEAADF165BC}"/>
                </a:ext>
              </a:extLst>
            </p:cNvPr>
            <p:cNvSpPr/>
            <p:nvPr/>
          </p:nvSpPr>
          <p:spPr>
            <a:xfrm>
              <a:off x="5512708" y="-3484524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;p47">
              <a:extLst>
                <a:ext uri="{FF2B5EF4-FFF2-40B4-BE49-F238E27FC236}">
                  <a16:creationId xmlns:a16="http://schemas.microsoft.com/office/drawing/2014/main" id="{38CDD4E6-E3A6-DC24-CCE9-0F3D1398D114}"/>
                </a:ext>
              </a:extLst>
            </p:cNvPr>
            <p:cNvSpPr/>
            <p:nvPr/>
          </p:nvSpPr>
          <p:spPr>
            <a:xfrm rot="16200000">
              <a:off x="5271501" y="5863420"/>
              <a:ext cx="1736141" cy="344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28;p47">
              <a:extLst>
                <a:ext uri="{FF2B5EF4-FFF2-40B4-BE49-F238E27FC236}">
                  <a16:creationId xmlns:a16="http://schemas.microsoft.com/office/drawing/2014/main" id="{7DDA450B-3FF9-0252-718A-C900675EEEAC}"/>
                </a:ext>
              </a:extLst>
            </p:cNvPr>
            <p:cNvSpPr/>
            <p:nvPr/>
          </p:nvSpPr>
          <p:spPr>
            <a:xfrm rot="16200000">
              <a:off x="9847753" y="5972997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329;p47">
              <a:extLst>
                <a:ext uri="{FF2B5EF4-FFF2-40B4-BE49-F238E27FC236}">
                  <a16:creationId xmlns:a16="http://schemas.microsoft.com/office/drawing/2014/main" id="{8D4626C4-D7E6-3FF4-A89B-2A564141C0AB}"/>
                </a:ext>
              </a:extLst>
            </p:cNvPr>
            <p:cNvSpPr/>
            <p:nvPr/>
          </p:nvSpPr>
          <p:spPr>
            <a:xfrm rot="10800000">
              <a:off x="9706164" y="-3009008"/>
              <a:ext cx="1833548" cy="92133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7FE9D6F-852F-D789-1E46-26ECC9A5A72D}"/>
              </a:ext>
            </a:extLst>
          </p:cNvPr>
          <p:cNvSpPr txBox="1"/>
          <p:nvPr/>
        </p:nvSpPr>
        <p:spPr>
          <a:xfrm>
            <a:off x="401349" y="1923195"/>
            <a:ext cx="3022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Cấu hình cần liệt kê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</a:t>
            </a:r>
            <a:endParaRPr lang="vi-VN" dirty="0"/>
          </a:p>
          <a:p>
            <a:pPr algn="ctr"/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(X</a:t>
            </a:r>
            <a:r>
              <a:rPr lang="vi-VN" sz="1200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, X</a:t>
            </a:r>
            <a:r>
              <a:rPr lang="vi-VN" sz="1200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vi-VN" sz="12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..., X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0" y="4311666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State-space Tree</a:t>
            </a:r>
          </a:p>
        </p:txBody>
      </p:sp>
    </p:spTree>
    <p:extLst>
      <p:ext uri="{BB962C8B-B14F-4D97-AF65-F5344CB8AC3E}">
        <p14:creationId xmlns:p14="http://schemas.microsoft.com/office/powerpoint/2010/main" val="134422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>
            <a:extLst>
              <a:ext uri="{FF2B5EF4-FFF2-40B4-BE49-F238E27FC236}">
                <a16:creationId xmlns:a16="http://schemas.microsoft.com/office/drawing/2014/main" id="{BFFCFE64-8370-531F-8A5E-5E905541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95" y="1509288"/>
            <a:ext cx="6534486" cy="2559182"/>
          </a:xfrm>
          <a:prstGeom prst="rect">
            <a:avLst/>
          </a:prstGeom>
        </p:spPr>
      </p:pic>
      <p:sp>
        <p:nvSpPr>
          <p:cNvPr id="12" name="Tiêu đề 10">
            <a:extLst>
              <a:ext uri="{FF2B5EF4-FFF2-40B4-BE49-F238E27FC236}">
                <a16:creationId xmlns:a16="http://schemas.microsoft.com/office/drawing/2014/main" id="{732FDBFE-F203-3F81-9B23-514EB6B8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94" y="529732"/>
            <a:ext cx="2131580" cy="1233892"/>
          </a:xfrm>
        </p:spPr>
        <p:txBody>
          <a:bodyPr/>
          <a:lstStyle/>
          <a:p>
            <a:r>
              <a:rPr lang="vi-VN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PSEUDOCODE</a:t>
            </a:r>
          </a:p>
        </p:txBody>
      </p:sp>
      <p:grpSp>
        <p:nvGrpSpPr>
          <p:cNvPr id="2" name="Google Shape;308;p45">
            <a:extLst>
              <a:ext uri="{FF2B5EF4-FFF2-40B4-BE49-F238E27FC236}">
                <a16:creationId xmlns:a16="http://schemas.microsoft.com/office/drawing/2014/main" id="{A3867D4A-3A07-EAC1-FA41-17E84EF6B9F0}"/>
              </a:ext>
            </a:extLst>
          </p:cNvPr>
          <p:cNvGrpSpPr/>
          <p:nvPr/>
        </p:nvGrpSpPr>
        <p:grpSpPr>
          <a:xfrm>
            <a:off x="7415288" y="297524"/>
            <a:ext cx="2076900" cy="5082054"/>
            <a:chOff x="7556910" y="-626432"/>
            <a:chExt cx="2076900" cy="5082054"/>
          </a:xfrm>
        </p:grpSpPr>
        <p:sp>
          <p:nvSpPr>
            <p:cNvPr id="3" name="Google Shape;309;p45">
              <a:extLst>
                <a:ext uri="{FF2B5EF4-FFF2-40B4-BE49-F238E27FC236}">
                  <a16:creationId xmlns:a16="http://schemas.microsoft.com/office/drawing/2014/main" id="{8A7F6AA9-94B9-830B-F36B-DDFFBE42B3F4}"/>
                </a:ext>
              </a:extLst>
            </p:cNvPr>
            <p:cNvSpPr/>
            <p:nvPr/>
          </p:nvSpPr>
          <p:spPr>
            <a:xfrm rot="16200000">
              <a:off x="7730544" y="-300649"/>
              <a:ext cx="1466100" cy="814533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310;p45">
              <a:extLst>
                <a:ext uri="{FF2B5EF4-FFF2-40B4-BE49-F238E27FC236}">
                  <a16:creationId xmlns:a16="http://schemas.microsoft.com/office/drawing/2014/main" id="{F4CDFF0A-2B53-E274-FB34-58C26B8E2806}"/>
                </a:ext>
              </a:extLst>
            </p:cNvPr>
            <p:cNvSpPr/>
            <p:nvPr/>
          </p:nvSpPr>
          <p:spPr>
            <a:xfrm rot="16200000" flipH="1">
              <a:off x="8094213" y="2916025"/>
              <a:ext cx="1002294" cy="207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2A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60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>
            <a:spLocks noGrp="1"/>
          </p:cNvSpPr>
          <p:nvPr>
            <p:ph type="title"/>
          </p:nvPr>
        </p:nvSpPr>
        <p:spPr>
          <a:xfrm>
            <a:off x="1149299" y="794950"/>
            <a:ext cx="5126809" cy="12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Types of Backtracking Problems</a:t>
            </a:r>
          </a:p>
        </p:txBody>
      </p:sp>
      <p:sp>
        <p:nvSpPr>
          <p:cNvPr id="323" name="Google Shape;323;p47"/>
          <p:cNvSpPr txBox="1">
            <a:spLocks noGrp="1"/>
          </p:cNvSpPr>
          <p:nvPr>
            <p:ph type="subTitle" idx="1"/>
          </p:nvPr>
        </p:nvSpPr>
        <p:spPr>
          <a:xfrm>
            <a:off x="1286576" y="2140062"/>
            <a:ext cx="37875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Font typeface="Alata"/>
              <a:buChar char="●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Decision Problems</a:t>
            </a:r>
            <a:r>
              <a:rPr lang="en-US" dirty="0"/>
              <a:t>:</a:t>
            </a:r>
            <a:r>
              <a:rPr lang="vi-VN" dirty="0"/>
              <a:t> Tìm kiếm giải pháp</a:t>
            </a:r>
            <a:r>
              <a:rPr lang="en-US" dirty="0"/>
              <a:t> </a:t>
            </a:r>
            <a:r>
              <a:rPr lang="vi-VN" dirty="0"/>
              <a:t>thỏa yêu cầu bài toán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  <a:buSzPts val="1400"/>
              <a:buFont typeface="Alata"/>
              <a:buChar char="●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Optimization Problems</a:t>
            </a:r>
            <a:r>
              <a:rPr lang="en-US" dirty="0"/>
              <a:t>: </a:t>
            </a:r>
            <a:r>
              <a:rPr lang="vi-VN" dirty="0"/>
              <a:t> Tìm kiếm giải pháp tốt nhất</a:t>
            </a:r>
            <a:r>
              <a:rPr lang="en-US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Font typeface="Alata"/>
              <a:buChar char="●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Enumeration Problems</a:t>
            </a:r>
            <a:r>
              <a:rPr lang="en-US" dirty="0"/>
              <a:t>: </a:t>
            </a:r>
            <a:r>
              <a:rPr lang="vi-VN" dirty="0"/>
              <a:t>Tìm tập hợp các giải pháp khả thi thỏa yêu cầu bài toán</a:t>
            </a:r>
            <a:r>
              <a:rPr lang="en-US" dirty="0"/>
              <a:t>.</a:t>
            </a:r>
          </a:p>
        </p:txBody>
      </p:sp>
      <p:grpSp>
        <p:nvGrpSpPr>
          <p:cNvPr id="324" name="Google Shape;324;p47"/>
          <p:cNvGrpSpPr/>
          <p:nvPr/>
        </p:nvGrpSpPr>
        <p:grpSpPr>
          <a:xfrm>
            <a:off x="5963675" y="686712"/>
            <a:ext cx="2720400" cy="4687779"/>
            <a:chOff x="5963675" y="686712"/>
            <a:chExt cx="2720400" cy="4687779"/>
          </a:xfrm>
        </p:grpSpPr>
        <p:sp>
          <p:nvSpPr>
            <p:cNvPr id="325" name="Google Shape;325;p47"/>
            <p:cNvSpPr/>
            <p:nvPr/>
          </p:nvSpPr>
          <p:spPr>
            <a:xfrm rot="5400000">
              <a:off x="6740675" y="3431091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6964675" y="3474762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7"/>
            <p:cNvSpPr/>
            <p:nvPr/>
          </p:nvSpPr>
          <p:spPr>
            <a:xfrm rot="-5400000">
              <a:off x="7550725" y="2594412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47"/>
            <p:cNvSpPr/>
            <p:nvPr/>
          </p:nvSpPr>
          <p:spPr>
            <a:xfrm rot="-5400000">
              <a:off x="7002925" y="1567062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6964675" y="686712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7"/>
          <p:cNvGrpSpPr/>
          <p:nvPr/>
        </p:nvGrpSpPr>
        <p:grpSpPr>
          <a:xfrm>
            <a:off x="212592" y="0"/>
            <a:ext cx="9675603" cy="5234941"/>
            <a:chOff x="287570" y="95263"/>
            <a:chExt cx="9675603" cy="5234941"/>
          </a:xfrm>
        </p:grpSpPr>
        <p:sp>
          <p:nvSpPr>
            <p:cNvPr id="325" name="Google Shape;325;p47"/>
            <p:cNvSpPr/>
            <p:nvPr/>
          </p:nvSpPr>
          <p:spPr>
            <a:xfrm rot="5400000">
              <a:off x="8019773" y="3386804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8043166" y="3386189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47"/>
            <p:cNvSpPr/>
            <p:nvPr/>
          </p:nvSpPr>
          <p:spPr>
            <a:xfrm rot="16200000">
              <a:off x="8037687" y="242263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47"/>
            <p:cNvSpPr/>
            <p:nvPr/>
          </p:nvSpPr>
          <p:spPr>
            <a:xfrm rot="16200000">
              <a:off x="140570" y="1414880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561469" y="299180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" name="Hình ảnh 8">
            <a:extLst>
              <a:ext uri="{FF2B5EF4-FFF2-40B4-BE49-F238E27FC236}">
                <a16:creationId xmlns:a16="http://schemas.microsoft.com/office/drawing/2014/main" id="{D076FB73-7C3A-B06A-C603-231060A6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47" y="875558"/>
            <a:ext cx="4443980" cy="371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02E90B8-4695-3E5E-59FB-E69508288EF0}"/>
              </a:ext>
            </a:extLst>
          </p:cNvPr>
          <p:cNvSpPr txBox="1"/>
          <p:nvPr/>
        </p:nvSpPr>
        <p:spPr>
          <a:xfrm>
            <a:off x="5833757" y="1402432"/>
            <a:ext cx="3310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/>
              <a:t>Sau khi </a:t>
            </a:r>
            <a:r>
              <a:rPr lang="vi-VN" sz="1800" dirty="0" err="1">
                <a:solidFill>
                  <a:schemeClr val="accent1"/>
                </a:solidFill>
              </a:rPr>
              <a:t>accept</a:t>
            </a:r>
            <a:r>
              <a:rPr lang="vi-VN" sz="1800" dirty="0">
                <a:solidFill>
                  <a:schemeClr val="accent1"/>
                </a:solidFill>
              </a:rPr>
              <a:t>(P, c) </a:t>
            </a:r>
            <a:r>
              <a:rPr lang="vi-VN" sz="1800" dirty="0"/>
              <a:t>= </a:t>
            </a:r>
            <a:r>
              <a:rPr lang="vi-VN" sz="1800" dirty="0" err="1"/>
              <a:t>true</a:t>
            </a:r>
            <a:endParaRPr lang="vi-VN" sz="1800" dirty="0"/>
          </a:p>
          <a:p>
            <a:endParaRPr lang="vi-VN" sz="1800" dirty="0"/>
          </a:p>
          <a:p>
            <a:r>
              <a:rPr lang="vi-VN" sz="1800" dirty="0"/>
              <a:t>Gọi </a:t>
            </a:r>
            <a:r>
              <a:rPr lang="vi-VN" sz="1800" dirty="0" err="1">
                <a:solidFill>
                  <a:schemeClr val="accent1"/>
                </a:solidFill>
              </a:rPr>
              <a:t>output</a:t>
            </a:r>
            <a:r>
              <a:rPr lang="vi-VN" sz="1800" dirty="0">
                <a:solidFill>
                  <a:schemeClr val="accent1"/>
                </a:solidFill>
              </a:rPr>
              <a:t>(P, c)</a:t>
            </a:r>
          </a:p>
          <a:p>
            <a:endParaRPr lang="vi-VN" sz="1800" dirty="0">
              <a:solidFill>
                <a:schemeClr val="accent1"/>
              </a:solidFill>
            </a:endParaRPr>
          </a:p>
          <a:p>
            <a:r>
              <a:rPr lang="vi-V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Kết thúc </a:t>
            </a:r>
            <a:r>
              <a:rPr lang="vi-VN" sz="1800" dirty="0"/>
              <a:t>thuật toán và </a:t>
            </a:r>
            <a:r>
              <a:rPr lang="vi-VN" sz="1800" dirty="0" err="1">
                <a:solidFill>
                  <a:schemeClr val="accent1"/>
                </a:solidFill>
              </a:rPr>
              <a:t>return</a:t>
            </a:r>
            <a:endParaRPr lang="vi-VN" sz="1800" dirty="0">
              <a:solidFill>
                <a:schemeClr val="accent1"/>
              </a:solidFill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4A8E6619-1C6C-F886-2E76-FAD83EC3AD35}"/>
              </a:ext>
            </a:extLst>
          </p:cNvPr>
          <p:cNvSpPr txBox="1"/>
          <p:nvPr/>
        </p:nvSpPr>
        <p:spPr>
          <a:xfrm>
            <a:off x="2930281" y="290783"/>
            <a:ext cx="4942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Decision Problems</a:t>
            </a:r>
            <a:endParaRPr lang="vi-VN" sz="3200" b="1" dirty="0"/>
          </a:p>
        </p:txBody>
      </p:sp>
    </p:spTree>
    <p:extLst>
      <p:ext uri="{BB962C8B-B14F-4D97-AF65-F5344CB8AC3E}">
        <p14:creationId xmlns:p14="http://schemas.microsoft.com/office/powerpoint/2010/main" val="3441025323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Major for College: Financial Management by Slidesgo">
  <a:themeElements>
    <a:clrScheme name="Simple Light">
      <a:dk1>
        <a:srgbClr val="233347"/>
      </a:dk1>
      <a:lt1>
        <a:srgbClr val="92AECE"/>
      </a:lt1>
      <a:dk2>
        <a:srgbClr val="F4F9FF"/>
      </a:dk2>
      <a:lt2>
        <a:srgbClr val="657F9E"/>
      </a:lt2>
      <a:accent1>
        <a:srgbClr val="C38080"/>
      </a:accent1>
      <a:accent2>
        <a:srgbClr val="E7ACA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1209</Words>
  <Application>Microsoft Office PowerPoint</Application>
  <PresentationFormat>Trình chiếu Trên màn hình (16:9)</PresentationFormat>
  <Paragraphs>105</Paragraphs>
  <Slides>25</Slides>
  <Notes>25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4" baseType="lpstr">
      <vt:lpstr>Alata</vt:lpstr>
      <vt:lpstr>Arial</vt:lpstr>
      <vt:lpstr>Gothic A1 Medium</vt:lpstr>
      <vt:lpstr>Bebas Neue</vt:lpstr>
      <vt:lpstr>Wingdings</vt:lpstr>
      <vt:lpstr>Gothic A1</vt:lpstr>
      <vt:lpstr>Anaheim</vt:lpstr>
      <vt:lpstr>Nunito Light</vt:lpstr>
      <vt:lpstr>Economy Major for College: Financial Management by Slidesgo</vt:lpstr>
      <vt:lpstr>COMPLETED SEARCH - BACKTRACKING</vt:lpstr>
      <vt:lpstr>Table of contents</vt:lpstr>
      <vt:lpstr>Giới thiệu</vt:lpstr>
      <vt:lpstr>Thuật toán Backtracking là gì?</vt:lpstr>
      <vt:lpstr>Những dạng bài toán nào thì nên sử dụng thuật toán Backtracking?</vt:lpstr>
      <vt:lpstr>Bản trình bày PowerPoint</vt:lpstr>
      <vt:lpstr>PSEUDOCODE</vt:lpstr>
      <vt:lpstr>Types of Backtracking Problems</vt:lpstr>
      <vt:lpstr>Bản trình bày PowerPoint</vt:lpstr>
      <vt:lpstr>Bản trình bày PowerPoint</vt:lpstr>
      <vt:lpstr>Bản trình bày PowerPoint</vt:lpstr>
      <vt:lpstr>Một số bài toán kinh điển</vt:lpstr>
      <vt:lpstr>N-queens</vt:lpstr>
      <vt:lpstr>Bản trình bày PowerPoint</vt:lpstr>
      <vt:lpstr>Pseudocode</vt:lpstr>
      <vt:lpstr>Rat in mize</vt:lpstr>
      <vt:lpstr>Ý TƯỞNG  1. Khởi tạo: Tạo một ma trận sol với tất cả giá trị là 0. Ma trận này sẽ được sử dụng để lưu trữ lộ trình của chuột.  2.Bắt đầu: Chuột bắt đầu từ ô góc trên cùng bên trái của mê cung (maze[0][0]).  3.Kiểm tra: Kiểm tra xem ô hiện tại có phải là ô đích (maze[N-1][N-1]) không. Nếu đúng, đánh dấu ô này trong ma trận sol và kết thúc thuật toán.  4.Di chuyển: Nếu ô hiện tại không phải là ô đích, thử di chuyển theo hai hướng: sang phải hoặc xuống dưới. Trước khi di chuyển, kiểm tra xem ô tiếp theo có hợp lệ không (nghĩa là nằm trong mê cung và không phải là bức tường).  5.Quay lui: Nếu không thể di chuyển theo cả hai hướng, quay lại ô trước đó và thử một hướng di chuyển khác.  6.Lặp lại: Tiếp tục các bước 3-5 cho đến khi tìm ra lộ trình hoặc đã thử hết tất cả các khả năng</vt:lpstr>
      <vt:lpstr>Bản trình bày PowerPoint</vt:lpstr>
      <vt:lpstr>Thảo luận</vt:lpstr>
      <vt:lpstr>Bản trình bày PowerPoint</vt:lpstr>
      <vt:lpstr>BÀI TẬP</vt:lpstr>
      <vt:lpstr>Bản trình bày PowerPoint</vt:lpstr>
      <vt:lpstr>Bản trình bày PowerPoint</vt:lpstr>
      <vt:lpstr>Bản trình bày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COMPLETED SEARCH - BACKTRACKING</dc:title>
  <cp:lastModifiedBy>Dương Phạm Hoàng Anh</cp:lastModifiedBy>
  <cp:revision>37</cp:revision>
  <dcterms:modified xsi:type="dcterms:W3CDTF">2023-11-08T01:29:35Z</dcterms:modified>
</cp:coreProperties>
</file>