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6" r:id="rId1"/>
  </p:sldMasterIdLst>
  <p:notesMasterIdLst>
    <p:notesMasterId r:id="rId28"/>
  </p:notesMasterIdLst>
  <p:sldIdLst>
    <p:sldId id="256" r:id="rId2"/>
    <p:sldId id="258" r:id="rId3"/>
    <p:sldId id="260" r:id="rId4"/>
    <p:sldId id="335" r:id="rId5"/>
    <p:sldId id="330" r:id="rId6"/>
    <p:sldId id="326" r:id="rId7"/>
    <p:sldId id="312" r:id="rId8"/>
    <p:sldId id="262" r:id="rId9"/>
    <p:sldId id="266" r:id="rId10"/>
    <p:sldId id="279" r:id="rId11"/>
    <p:sldId id="271" r:id="rId12"/>
    <p:sldId id="280" r:id="rId13"/>
    <p:sldId id="314" r:id="rId14"/>
    <p:sldId id="268" r:id="rId15"/>
    <p:sldId id="315" r:id="rId16"/>
    <p:sldId id="316" r:id="rId17"/>
    <p:sldId id="336" r:id="rId18"/>
    <p:sldId id="324" r:id="rId19"/>
    <p:sldId id="328" r:id="rId20"/>
    <p:sldId id="332" r:id="rId21"/>
    <p:sldId id="329" r:id="rId22"/>
    <p:sldId id="333" r:id="rId23"/>
    <p:sldId id="322" r:id="rId24"/>
    <p:sldId id="319" r:id="rId25"/>
    <p:sldId id="323" r:id="rId26"/>
    <p:sldId id="290" r:id="rId27"/>
  </p:sldIdLst>
  <p:sldSz cx="9144000" cy="5143500" type="screen16x9"/>
  <p:notesSz cx="6858000" cy="9144000"/>
  <p:embeddedFontLst>
    <p:embeddedFont>
      <p:font typeface="Alata" charset="0"/>
      <p:regular r:id="rId29"/>
    </p:embeddedFont>
    <p:embeddedFont>
      <p:font typeface="Anaheim" charset="0"/>
      <p:regular r:id="rId30"/>
    </p:embeddedFont>
    <p:embeddedFont>
      <p:font typeface="Bebas Neue" charset="0"/>
      <p:regular r:id="rId31"/>
    </p:embeddedFont>
    <p:embeddedFont>
      <p:font typeface="Gothic A1" charset="0"/>
      <p:regular r:id="rId32"/>
      <p:bold r:id="rId33"/>
    </p:embeddedFont>
    <p:embeddedFont>
      <p:font typeface="Gothic A1 Medium" charset="-127"/>
      <p:regular r:id="rId34"/>
      <p:bold r:id="rId35"/>
    </p:embeddedFont>
    <p:embeddedFont>
      <p:font typeface="Nunito Light" charset="0"/>
      <p:regular r:id="rId36"/>
      <p: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902D9E64-450D-4FBA-967A-866E46A7D451}">
          <p14:sldIdLst>
            <p14:sldId id="256"/>
            <p14:sldId id="258"/>
            <p14:sldId id="260"/>
            <p14:sldId id="335"/>
            <p14:sldId id="330"/>
            <p14:sldId id="326"/>
            <p14:sldId id="312"/>
            <p14:sldId id="262"/>
            <p14:sldId id="266"/>
            <p14:sldId id="279"/>
            <p14:sldId id="271"/>
            <p14:sldId id="280"/>
            <p14:sldId id="314"/>
            <p14:sldId id="268"/>
            <p14:sldId id="315"/>
            <p14:sldId id="316"/>
          </p14:sldIdLst>
        </p14:section>
        <p14:section name="Untitled Section" id="{42547393-8084-4A37-80B3-7DA5EA443C95}">
          <p14:sldIdLst>
            <p14:sldId id="336"/>
            <p14:sldId id="324"/>
            <p14:sldId id="328"/>
            <p14:sldId id="332"/>
            <p14:sldId id="329"/>
            <p14:sldId id="333"/>
            <p14:sldId id="322"/>
            <p14:sldId id="319"/>
            <p14:sldId id="323"/>
            <p14:sldId id="290"/>
          </p14:sldIdLst>
        </p14:section>
      </p14:sectionLst>
    </p:ex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A136BF83-F033-4DB3-A439-081099456A1B}">
  <a:tblStyle styleId="{A136BF83-F033-4DB3-A439-081099456A1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79" autoAdjust="0"/>
    <p:restoredTop sz="94660" autoAdjust="0"/>
  </p:normalViewPr>
  <p:slideViewPr>
    <p:cSldViewPr snapToGrid="0">
      <p:cViewPr>
        <p:scale>
          <a:sx n="113" d="100"/>
          <a:sy n="113" d="100"/>
        </p:scale>
        <p:origin x="-48" y="114"/>
      </p:cViewPr>
      <p:guideLst>
        <p:guide orient="horz" pos="1620"/>
        <p:guide pos="2880"/>
      </p:guideLst>
    </p:cSldViewPr>
  </p:slideViewPr>
  <p:outlineViewPr>
    <p:cViewPr>
      <p:scale>
        <a:sx n="33" d="100"/>
        <a:sy n="33" d="100"/>
      </p:scale>
      <p:origin x="0" y="733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6.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73831552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g54dda1946d_4_27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3" name="Google Shape;643;g54dda1946d_4_27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54ff9c4cb4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54ff9c4cb4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g2540e55c114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3" name="Google Shape;653;g2540e55c114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2540e55c114_0_4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2540e55c114_0_4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5362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83500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2540e55c114_0_4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2540e55c114_0_4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20852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44675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2540e55c114_0_4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2540e55c114_0_4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01729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66063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2540e55c114_0_4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2540e55c114_0_4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87170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39286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23369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8828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4"/>
        <p:cNvGrpSpPr/>
        <p:nvPr/>
      </p:nvGrpSpPr>
      <p:grpSpPr>
        <a:xfrm>
          <a:off x="0" y="0"/>
          <a:ext cx="0" cy="0"/>
          <a:chOff x="0" y="0"/>
          <a:chExt cx="0" cy="0"/>
        </a:xfrm>
      </p:grpSpPr>
      <p:sp>
        <p:nvSpPr>
          <p:cNvPr id="855" name="Google Shape;855;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6" name="Google Shape;856;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2540e55c114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2540e55c114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2868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87186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2540e55c114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2540e55c114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52419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2540e55c114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2540e55c114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99825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2540e55c114_0_4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2540e55c114_0_4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sp>
        <p:nvSpPr>
          <p:cNvPr id="9" name="Google Shape;9;p2"/>
          <p:cNvSpPr/>
          <p:nvPr/>
        </p:nvSpPr>
        <p:spPr>
          <a:xfrm>
            <a:off x="127950" y="112950"/>
            <a:ext cx="8888100" cy="4917600"/>
          </a:xfrm>
          <a:prstGeom prst="roundRect">
            <a:avLst>
              <a:gd name="adj" fmla="val 1227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713225" y="722475"/>
            <a:ext cx="5643300" cy="2207400"/>
          </a:xfrm>
          <a:prstGeom prst="rect">
            <a:avLst/>
          </a:prstGeom>
        </p:spPr>
        <p:txBody>
          <a:bodyPr spcFirstLastPara="1" wrap="square" lIns="91425" tIns="91425" rIns="91425" bIns="91425" anchor="t" anchorCtr="0">
            <a:noAutofit/>
          </a:bodyPr>
          <a:lstStyle>
            <a:lvl1pPr lvl="0">
              <a:spcBef>
                <a:spcPts val="0"/>
              </a:spcBef>
              <a:spcAft>
                <a:spcPts val="0"/>
              </a:spcAft>
              <a:buClr>
                <a:srgbClr val="191919"/>
              </a:buClr>
              <a:buSzPts val="5200"/>
              <a:buNone/>
              <a:defRPr sz="44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5961888" y="3989826"/>
            <a:ext cx="2469000" cy="658500"/>
          </a:xfrm>
          <a:prstGeom prst="rect">
            <a:avLst/>
          </a:prstGeom>
        </p:spPr>
        <p:txBody>
          <a:bodyPr spcFirstLastPara="1" wrap="square" lIns="91425" tIns="91425" rIns="91425" bIns="91425" anchor="b" anchorCtr="0">
            <a:noAutofit/>
          </a:bodyPr>
          <a:lstStyle>
            <a:lvl1pPr lvl="0" algn="r">
              <a:spcBef>
                <a:spcPts val="0"/>
              </a:spcBef>
              <a:spcAft>
                <a:spcPts val="0"/>
              </a:spcAft>
              <a:buSzPts val="1400"/>
              <a:buNone/>
              <a:defRPr>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82"/>
        <p:cNvGrpSpPr/>
        <p:nvPr/>
      </p:nvGrpSpPr>
      <p:grpSpPr>
        <a:xfrm>
          <a:off x="0" y="0"/>
          <a:ext cx="0" cy="0"/>
          <a:chOff x="0" y="0"/>
          <a:chExt cx="0" cy="0"/>
        </a:xfrm>
      </p:grpSpPr>
      <p:sp>
        <p:nvSpPr>
          <p:cNvPr id="83" name="Google Shape;83;p18"/>
          <p:cNvSpPr/>
          <p:nvPr/>
        </p:nvSpPr>
        <p:spPr>
          <a:xfrm>
            <a:off x="127950" y="112950"/>
            <a:ext cx="8888100" cy="4917600"/>
          </a:xfrm>
          <a:prstGeom prst="roundRect">
            <a:avLst>
              <a:gd name="adj" fmla="val 1227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8"/>
          <p:cNvSpPr txBox="1">
            <a:spLocks noGrp="1"/>
          </p:cNvSpPr>
          <p:nvPr>
            <p:ph type="title"/>
          </p:nvPr>
        </p:nvSpPr>
        <p:spPr>
          <a:xfrm>
            <a:off x="4647463" y="1853175"/>
            <a:ext cx="3593400" cy="7089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5" name="Google Shape;85;p18"/>
          <p:cNvSpPr txBox="1">
            <a:spLocks noGrp="1"/>
          </p:cNvSpPr>
          <p:nvPr>
            <p:ph type="subTitle" idx="1"/>
          </p:nvPr>
        </p:nvSpPr>
        <p:spPr>
          <a:xfrm>
            <a:off x="4647638" y="2562000"/>
            <a:ext cx="3593400" cy="965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6" name="Google Shape;86;p18"/>
          <p:cNvSpPr/>
          <p:nvPr/>
        </p:nvSpPr>
        <p:spPr>
          <a:xfrm>
            <a:off x="7150700" y="4290437"/>
            <a:ext cx="1466100" cy="547800"/>
          </a:xfrm>
          <a:prstGeom prst="round2Diag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1942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69"/>
        <p:cNvGrpSpPr/>
        <p:nvPr/>
      </p:nvGrpSpPr>
      <p:grpSpPr>
        <a:xfrm>
          <a:off x="0" y="0"/>
          <a:ext cx="0" cy="0"/>
          <a:chOff x="0" y="0"/>
          <a:chExt cx="0" cy="0"/>
        </a:xfrm>
      </p:grpSpPr>
      <p:sp>
        <p:nvSpPr>
          <p:cNvPr id="70" name="Google Shape;70;p15"/>
          <p:cNvSpPr/>
          <p:nvPr/>
        </p:nvSpPr>
        <p:spPr>
          <a:xfrm>
            <a:off x="127950" y="112950"/>
            <a:ext cx="8888100" cy="4917600"/>
          </a:xfrm>
          <a:prstGeom prst="roundRect">
            <a:avLst>
              <a:gd name="adj" fmla="val 1227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txBox="1">
            <a:spLocks noGrp="1"/>
          </p:cNvSpPr>
          <p:nvPr>
            <p:ph type="title"/>
          </p:nvPr>
        </p:nvSpPr>
        <p:spPr>
          <a:xfrm>
            <a:off x="3968871" y="3172500"/>
            <a:ext cx="4461900" cy="661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72" name="Google Shape;72;p15"/>
          <p:cNvSpPr txBox="1">
            <a:spLocks noGrp="1"/>
          </p:cNvSpPr>
          <p:nvPr>
            <p:ph type="subTitle" idx="1"/>
          </p:nvPr>
        </p:nvSpPr>
        <p:spPr>
          <a:xfrm>
            <a:off x="3968875" y="1309200"/>
            <a:ext cx="4461900" cy="1863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sz="24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Tree>
    <p:extLst>
      <p:ext uri="{BB962C8B-B14F-4D97-AF65-F5344CB8AC3E}">
        <p14:creationId xmlns:p14="http://schemas.microsoft.com/office/powerpoint/2010/main" val="13324565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87"/>
        <p:cNvGrpSpPr/>
        <p:nvPr/>
      </p:nvGrpSpPr>
      <p:grpSpPr>
        <a:xfrm>
          <a:off x="0" y="0"/>
          <a:ext cx="0" cy="0"/>
          <a:chOff x="0" y="0"/>
          <a:chExt cx="0" cy="0"/>
        </a:xfrm>
      </p:grpSpPr>
      <p:sp>
        <p:nvSpPr>
          <p:cNvPr id="88" name="Google Shape;88;p19"/>
          <p:cNvSpPr/>
          <p:nvPr/>
        </p:nvSpPr>
        <p:spPr>
          <a:xfrm>
            <a:off x="127950" y="112950"/>
            <a:ext cx="8888100" cy="4917600"/>
          </a:xfrm>
          <a:prstGeom prst="roundRect">
            <a:avLst>
              <a:gd name="adj" fmla="val 1227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9"/>
          <p:cNvSpPr txBox="1">
            <a:spLocks noGrp="1"/>
          </p:cNvSpPr>
          <p:nvPr>
            <p:ph type="title"/>
          </p:nvPr>
        </p:nvSpPr>
        <p:spPr>
          <a:xfrm>
            <a:off x="1124313" y="1844745"/>
            <a:ext cx="3593700" cy="7131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0" name="Google Shape;90;p19"/>
          <p:cNvSpPr txBox="1">
            <a:spLocks noGrp="1"/>
          </p:cNvSpPr>
          <p:nvPr>
            <p:ph type="subTitle" idx="1"/>
          </p:nvPr>
        </p:nvSpPr>
        <p:spPr>
          <a:xfrm>
            <a:off x="1124313" y="2561022"/>
            <a:ext cx="3597900" cy="969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1" name="Google Shape;91;p19"/>
          <p:cNvSpPr/>
          <p:nvPr/>
        </p:nvSpPr>
        <p:spPr>
          <a:xfrm rot="5400000" flipH="1">
            <a:off x="292325" y="464412"/>
            <a:ext cx="841800" cy="547800"/>
          </a:xfrm>
          <a:prstGeom prst="round2DiagRect">
            <a:avLst>
              <a:gd name="adj1" fmla="val 50000"/>
              <a:gd name="adj2" fmla="val 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4572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4"/>
        <p:cNvGrpSpPr/>
        <p:nvPr/>
      </p:nvGrpSpPr>
      <p:grpSpPr>
        <a:xfrm>
          <a:off x="0" y="0"/>
          <a:ext cx="0" cy="0"/>
          <a:chOff x="0" y="0"/>
          <a:chExt cx="0" cy="0"/>
        </a:xfrm>
      </p:grpSpPr>
      <p:sp>
        <p:nvSpPr>
          <p:cNvPr id="35" name="Google Shape;35;p8"/>
          <p:cNvSpPr/>
          <p:nvPr/>
        </p:nvSpPr>
        <p:spPr>
          <a:xfrm>
            <a:off x="127950" y="112950"/>
            <a:ext cx="8888100" cy="4917600"/>
          </a:xfrm>
          <a:prstGeom prst="roundRect">
            <a:avLst>
              <a:gd name="adj" fmla="val 1227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8"/>
          <p:cNvSpPr txBox="1">
            <a:spLocks noGrp="1"/>
          </p:cNvSpPr>
          <p:nvPr>
            <p:ph type="title"/>
          </p:nvPr>
        </p:nvSpPr>
        <p:spPr>
          <a:xfrm>
            <a:off x="2719500" y="1803025"/>
            <a:ext cx="3705000" cy="19680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extLst>
      <p:ext uri="{BB962C8B-B14F-4D97-AF65-F5344CB8AC3E}">
        <p14:creationId xmlns:p14="http://schemas.microsoft.com/office/powerpoint/2010/main" val="781536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227"/>
        <p:cNvGrpSpPr/>
        <p:nvPr/>
      </p:nvGrpSpPr>
      <p:grpSpPr>
        <a:xfrm>
          <a:off x="0" y="0"/>
          <a:ext cx="0" cy="0"/>
          <a:chOff x="0" y="0"/>
          <a:chExt cx="0" cy="0"/>
        </a:xfrm>
      </p:grpSpPr>
      <p:sp>
        <p:nvSpPr>
          <p:cNvPr id="228" name="Google Shape;228;p35"/>
          <p:cNvSpPr/>
          <p:nvPr/>
        </p:nvSpPr>
        <p:spPr>
          <a:xfrm>
            <a:off x="127950" y="112950"/>
            <a:ext cx="8888100" cy="4917600"/>
          </a:xfrm>
          <a:prstGeom prst="roundRect">
            <a:avLst>
              <a:gd name="adj" fmla="val 1227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5"/>
          <p:cNvSpPr txBox="1">
            <a:spLocks noGrp="1"/>
          </p:cNvSpPr>
          <p:nvPr>
            <p:ph type="title"/>
          </p:nvPr>
        </p:nvSpPr>
        <p:spPr>
          <a:xfrm>
            <a:off x="3982675" y="727548"/>
            <a:ext cx="4448100" cy="903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500"/>
              <a:buNone/>
              <a:defRPr sz="6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30" name="Google Shape;230;p35"/>
          <p:cNvSpPr txBox="1">
            <a:spLocks noGrp="1"/>
          </p:cNvSpPr>
          <p:nvPr>
            <p:ph type="subTitle" idx="1"/>
          </p:nvPr>
        </p:nvSpPr>
        <p:spPr>
          <a:xfrm>
            <a:off x="3982675" y="1539437"/>
            <a:ext cx="4448100" cy="1058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1" name="Google Shape;231;p35"/>
          <p:cNvSpPr txBox="1"/>
          <p:nvPr/>
        </p:nvSpPr>
        <p:spPr>
          <a:xfrm>
            <a:off x="3484975" y="3754788"/>
            <a:ext cx="4945800" cy="556200"/>
          </a:xfrm>
          <a:prstGeom prst="rect">
            <a:avLst/>
          </a:prstGeom>
          <a:noFill/>
          <a:ln>
            <a:noFill/>
          </a:ln>
        </p:spPr>
        <p:txBody>
          <a:bodyPr spcFirstLastPara="1" wrap="square" lIns="91425" tIns="91425" rIns="91425" bIns="91425" anchor="t" anchorCtr="0">
            <a:noAutofit/>
          </a:bodyPr>
          <a:lstStyle/>
          <a:p>
            <a:pPr marL="0" lvl="0" indent="0" algn="r" rtl="0">
              <a:spcBef>
                <a:spcPts val="300"/>
              </a:spcBef>
              <a:spcAft>
                <a:spcPts val="0"/>
              </a:spcAft>
              <a:buNone/>
            </a:pPr>
            <a:r>
              <a:rPr lang="en" sz="1200">
                <a:solidFill>
                  <a:schemeClr val="dk1"/>
                </a:solidFill>
                <a:latin typeface="Gothic A1 Medium"/>
                <a:ea typeface="Gothic A1 Medium"/>
                <a:cs typeface="Gothic A1 Medium"/>
                <a:sym typeface="Gothic A1 Medium"/>
              </a:rPr>
              <a:t>CREDITS: This presentation template was created by </a:t>
            </a:r>
            <a:r>
              <a:rPr lang="en" sz="1200" b="1" u="sng">
                <a:solidFill>
                  <a:schemeClr val="dk1"/>
                </a:solidFill>
                <a:latin typeface="Gothic A1"/>
                <a:ea typeface="Gothic A1"/>
                <a:cs typeface="Gothic A1"/>
                <a:sym typeface="Gothic A1"/>
                <a:hlinkClick r:id="rId2">
                  <a:extLst>
                    <a:ext uri="{A12FA001-AC4F-418D-AE19-62706E023703}">
                      <ahyp:hlinkClr xmlns:ahyp="http://schemas.microsoft.com/office/drawing/2018/hyperlinkcolor" xmlns="" val="tx"/>
                    </a:ext>
                  </a:extLst>
                </a:hlinkClick>
              </a:rPr>
              <a:t>Slidesgo</a:t>
            </a:r>
            <a:r>
              <a:rPr lang="en" sz="1200">
                <a:solidFill>
                  <a:schemeClr val="dk1"/>
                </a:solidFill>
                <a:latin typeface="Gothic A1 Medium"/>
                <a:ea typeface="Gothic A1 Medium"/>
                <a:cs typeface="Gothic A1 Medium"/>
                <a:sym typeface="Gothic A1 Medium"/>
              </a:rPr>
              <a:t>, and includes icons by </a:t>
            </a:r>
            <a:r>
              <a:rPr lang="en" sz="1200" b="1" u="sng">
                <a:solidFill>
                  <a:schemeClr val="dk1"/>
                </a:solidFill>
                <a:latin typeface="Gothic A1"/>
                <a:ea typeface="Gothic A1"/>
                <a:cs typeface="Gothic A1"/>
                <a:sym typeface="Gothic A1"/>
                <a:hlinkClick r:id="rId3">
                  <a:extLst>
                    <a:ext uri="{A12FA001-AC4F-418D-AE19-62706E023703}">
                      <ahyp:hlinkClr xmlns:ahyp="http://schemas.microsoft.com/office/drawing/2018/hyperlinkcolor" xmlns="" val="tx"/>
                    </a:ext>
                  </a:extLst>
                </a:hlinkClick>
              </a:rPr>
              <a:t>Flaticon</a:t>
            </a:r>
            <a:r>
              <a:rPr lang="en" sz="1200">
                <a:solidFill>
                  <a:schemeClr val="dk1"/>
                </a:solidFill>
                <a:latin typeface="Gothic A1 Medium"/>
                <a:ea typeface="Gothic A1 Medium"/>
                <a:cs typeface="Gothic A1 Medium"/>
                <a:sym typeface="Gothic A1 Medium"/>
              </a:rPr>
              <a:t>, and infographics &amp; images by </a:t>
            </a:r>
            <a:r>
              <a:rPr lang="en" sz="1200" b="1" u="sng">
                <a:solidFill>
                  <a:schemeClr val="dk1"/>
                </a:solidFill>
                <a:latin typeface="Gothic A1"/>
                <a:ea typeface="Gothic A1"/>
                <a:cs typeface="Gothic A1"/>
                <a:sym typeface="Gothic A1"/>
                <a:hlinkClick r:id="rId4">
                  <a:extLst>
                    <a:ext uri="{A12FA001-AC4F-418D-AE19-62706E023703}">
                      <ahyp:hlinkClr xmlns:ahyp="http://schemas.microsoft.com/office/drawing/2018/hyperlinkcolor" xmlns="" val="tx"/>
                    </a:ext>
                  </a:extLst>
                </a:hlinkClick>
              </a:rPr>
              <a:t>Freepik</a:t>
            </a:r>
            <a:r>
              <a:rPr lang="en" sz="1200" u="sng">
                <a:solidFill>
                  <a:schemeClr val="dk1"/>
                </a:solidFill>
                <a:latin typeface="Gothic A1 Medium"/>
                <a:ea typeface="Gothic A1 Medium"/>
                <a:cs typeface="Gothic A1 Medium"/>
                <a:sym typeface="Gothic A1 Medium"/>
              </a:rPr>
              <a:t> </a:t>
            </a:r>
            <a:endParaRPr sz="1200" u="sng">
              <a:solidFill>
                <a:schemeClr val="dk1"/>
              </a:solidFill>
              <a:latin typeface="Gothic A1 Medium"/>
              <a:ea typeface="Gothic A1 Medium"/>
              <a:cs typeface="Gothic A1 Medium"/>
              <a:sym typeface="Gothic A1 Medium"/>
            </a:endParaRPr>
          </a:p>
        </p:txBody>
      </p:sp>
      <p:sp>
        <p:nvSpPr>
          <p:cNvPr id="232" name="Google Shape;232;p35"/>
          <p:cNvSpPr/>
          <p:nvPr/>
        </p:nvSpPr>
        <p:spPr>
          <a:xfrm rot="-5400000">
            <a:off x="135650" y="2297862"/>
            <a:ext cx="841800" cy="547800"/>
          </a:xfrm>
          <a:prstGeom prst="round2DiagRect">
            <a:avLst>
              <a:gd name="adj1" fmla="val 50000"/>
              <a:gd name="adj2" fmla="val 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8516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p:nvPr/>
        </p:nvSpPr>
        <p:spPr>
          <a:xfrm>
            <a:off x="127950" y="112950"/>
            <a:ext cx="8888100" cy="4917600"/>
          </a:xfrm>
          <a:prstGeom prst="roundRect">
            <a:avLst>
              <a:gd name="adj" fmla="val 1227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title"/>
          </p:nvPr>
        </p:nvSpPr>
        <p:spPr>
          <a:xfrm>
            <a:off x="2373700" y="3090650"/>
            <a:ext cx="3759300" cy="8868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847300" y="2705650"/>
            <a:ext cx="1190100" cy="63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6" name="Google Shape;16;p3"/>
          <p:cNvSpPr txBox="1">
            <a:spLocks noGrp="1"/>
          </p:cNvSpPr>
          <p:nvPr>
            <p:ph type="subTitle" idx="1"/>
          </p:nvPr>
        </p:nvSpPr>
        <p:spPr>
          <a:xfrm>
            <a:off x="2373700" y="3823250"/>
            <a:ext cx="3759300" cy="375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p:nvPr/>
        </p:nvSpPr>
        <p:spPr>
          <a:xfrm>
            <a:off x="127950" y="112950"/>
            <a:ext cx="8888100" cy="4917600"/>
          </a:xfrm>
          <a:prstGeom prst="roundRect">
            <a:avLst>
              <a:gd name="adj" fmla="val 1227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4" name="Google Shape;24;p5"/>
          <p:cNvSpPr txBox="1">
            <a:spLocks noGrp="1"/>
          </p:cNvSpPr>
          <p:nvPr>
            <p:ph type="subTitle" idx="1"/>
          </p:nvPr>
        </p:nvSpPr>
        <p:spPr>
          <a:xfrm>
            <a:off x="4786348" y="1888150"/>
            <a:ext cx="3374100" cy="19134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5" name="Google Shape;25;p5"/>
          <p:cNvSpPr txBox="1">
            <a:spLocks noGrp="1"/>
          </p:cNvSpPr>
          <p:nvPr>
            <p:ph type="subTitle" idx="2"/>
          </p:nvPr>
        </p:nvSpPr>
        <p:spPr>
          <a:xfrm>
            <a:off x="720000" y="1888150"/>
            <a:ext cx="3374100" cy="19134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p:nvPr/>
        </p:nvSpPr>
        <p:spPr>
          <a:xfrm>
            <a:off x="127950" y="112950"/>
            <a:ext cx="8888100" cy="4917600"/>
          </a:xfrm>
          <a:prstGeom prst="roundRect">
            <a:avLst>
              <a:gd name="adj" fmla="val 1227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7"/>
          <p:cNvSpPr txBox="1">
            <a:spLocks noGrp="1"/>
          </p:cNvSpPr>
          <p:nvPr>
            <p:ph type="title"/>
          </p:nvPr>
        </p:nvSpPr>
        <p:spPr>
          <a:xfrm>
            <a:off x="1149300" y="794950"/>
            <a:ext cx="3787500" cy="12552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3" name="Google Shape;33;p7"/>
          <p:cNvSpPr txBox="1">
            <a:spLocks noGrp="1"/>
          </p:cNvSpPr>
          <p:nvPr>
            <p:ph type="subTitle" idx="1"/>
          </p:nvPr>
        </p:nvSpPr>
        <p:spPr>
          <a:xfrm>
            <a:off x="1149300" y="2050225"/>
            <a:ext cx="3787500" cy="22983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8"/>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49"/>
        <p:cNvGrpSpPr/>
        <p:nvPr/>
      </p:nvGrpSpPr>
      <p:grpSpPr>
        <a:xfrm>
          <a:off x="0" y="0"/>
          <a:ext cx="0" cy="0"/>
          <a:chOff x="0" y="0"/>
          <a:chExt cx="0" cy="0"/>
        </a:xfrm>
      </p:grpSpPr>
      <p:sp>
        <p:nvSpPr>
          <p:cNvPr id="50" name="Google Shape;50;p13"/>
          <p:cNvSpPr/>
          <p:nvPr/>
        </p:nvSpPr>
        <p:spPr>
          <a:xfrm>
            <a:off x="127950" y="112950"/>
            <a:ext cx="8888100" cy="4917600"/>
          </a:xfrm>
          <a:prstGeom prst="roundRect">
            <a:avLst>
              <a:gd name="adj" fmla="val 1227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2" name="Google Shape;52;p13"/>
          <p:cNvSpPr txBox="1">
            <a:spLocks noGrp="1"/>
          </p:cNvSpPr>
          <p:nvPr>
            <p:ph type="subTitle" idx="1"/>
          </p:nvPr>
        </p:nvSpPr>
        <p:spPr>
          <a:xfrm>
            <a:off x="1604711" y="2054559"/>
            <a:ext cx="2662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3" name="Google Shape;53;p13"/>
          <p:cNvSpPr txBox="1">
            <a:spLocks noGrp="1"/>
          </p:cNvSpPr>
          <p:nvPr>
            <p:ph type="subTitle" idx="2"/>
          </p:nvPr>
        </p:nvSpPr>
        <p:spPr>
          <a:xfrm>
            <a:off x="5768261" y="2052160"/>
            <a:ext cx="2662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4" name="Google Shape;54;p13"/>
          <p:cNvSpPr txBox="1">
            <a:spLocks noGrp="1"/>
          </p:cNvSpPr>
          <p:nvPr>
            <p:ph type="subTitle" idx="3"/>
          </p:nvPr>
        </p:nvSpPr>
        <p:spPr>
          <a:xfrm>
            <a:off x="1604711" y="3766425"/>
            <a:ext cx="2662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5" name="Google Shape;55;p13"/>
          <p:cNvSpPr txBox="1">
            <a:spLocks noGrp="1"/>
          </p:cNvSpPr>
          <p:nvPr>
            <p:ph type="subTitle" idx="4"/>
          </p:nvPr>
        </p:nvSpPr>
        <p:spPr>
          <a:xfrm>
            <a:off x="5768261" y="3766423"/>
            <a:ext cx="2662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6" name="Google Shape;56;p13"/>
          <p:cNvSpPr txBox="1">
            <a:spLocks noGrp="1"/>
          </p:cNvSpPr>
          <p:nvPr>
            <p:ph type="title" idx="5" hasCustomPrompt="1"/>
          </p:nvPr>
        </p:nvSpPr>
        <p:spPr>
          <a:xfrm>
            <a:off x="720005" y="1659770"/>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7" name="Google Shape;57;p13"/>
          <p:cNvSpPr txBox="1">
            <a:spLocks noGrp="1"/>
          </p:cNvSpPr>
          <p:nvPr>
            <p:ph type="title" idx="6" hasCustomPrompt="1"/>
          </p:nvPr>
        </p:nvSpPr>
        <p:spPr>
          <a:xfrm>
            <a:off x="720005" y="3397366"/>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8" name="Google Shape;58;p13"/>
          <p:cNvSpPr txBox="1">
            <a:spLocks noGrp="1"/>
          </p:cNvSpPr>
          <p:nvPr>
            <p:ph type="title" idx="7" hasCustomPrompt="1"/>
          </p:nvPr>
        </p:nvSpPr>
        <p:spPr>
          <a:xfrm>
            <a:off x="4883525" y="1659758"/>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9" name="Google Shape;59;p13"/>
          <p:cNvSpPr txBox="1">
            <a:spLocks noGrp="1"/>
          </p:cNvSpPr>
          <p:nvPr>
            <p:ph type="title" idx="8" hasCustomPrompt="1"/>
          </p:nvPr>
        </p:nvSpPr>
        <p:spPr>
          <a:xfrm>
            <a:off x="4883525" y="3399301"/>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24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0" name="Google Shape;60;p13"/>
          <p:cNvSpPr txBox="1">
            <a:spLocks noGrp="1"/>
          </p:cNvSpPr>
          <p:nvPr>
            <p:ph type="subTitle" idx="9"/>
          </p:nvPr>
        </p:nvSpPr>
        <p:spPr>
          <a:xfrm>
            <a:off x="1604713" y="1316550"/>
            <a:ext cx="2662500" cy="890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chemeClr val="dk1"/>
                </a:solidFill>
                <a:latin typeface="Alata"/>
                <a:ea typeface="Alata"/>
                <a:cs typeface="Alata"/>
                <a:sym typeface="Alata"/>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1" name="Google Shape;61;p13"/>
          <p:cNvSpPr txBox="1">
            <a:spLocks noGrp="1"/>
          </p:cNvSpPr>
          <p:nvPr>
            <p:ph type="subTitle" idx="13"/>
          </p:nvPr>
        </p:nvSpPr>
        <p:spPr>
          <a:xfrm>
            <a:off x="5768263" y="1317101"/>
            <a:ext cx="2662500" cy="890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chemeClr val="dk1"/>
                </a:solidFill>
                <a:latin typeface="Alata"/>
                <a:ea typeface="Alata"/>
                <a:cs typeface="Alata"/>
                <a:sym typeface="Alata"/>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2" name="Google Shape;62;p13"/>
          <p:cNvSpPr txBox="1">
            <a:spLocks noGrp="1"/>
          </p:cNvSpPr>
          <p:nvPr>
            <p:ph type="subTitle" idx="14"/>
          </p:nvPr>
        </p:nvSpPr>
        <p:spPr>
          <a:xfrm>
            <a:off x="1604713" y="3028132"/>
            <a:ext cx="2662500" cy="890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chemeClr val="dk1"/>
                </a:solidFill>
                <a:latin typeface="Alata"/>
                <a:ea typeface="Alata"/>
                <a:cs typeface="Alata"/>
                <a:sym typeface="Alata"/>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3" name="Google Shape;63;p13"/>
          <p:cNvSpPr txBox="1">
            <a:spLocks noGrp="1"/>
          </p:cNvSpPr>
          <p:nvPr>
            <p:ph type="subTitle" idx="15"/>
          </p:nvPr>
        </p:nvSpPr>
        <p:spPr>
          <a:xfrm>
            <a:off x="5768263" y="3028127"/>
            <a:ext cx="2662500" cy="890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chemeClr val="dk1"/>
                </a:solidFill>
                <a:latin typeface="Alata"/>
                <a:ea typeface="Alata"/>
                <a:cs typeface="Alata"/>
                <a:sym typeface="Alata"/>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64"/>
        <p:cNvGrpSpPr/>
        <p:nvPr/>
      </p:nvGrpSpPr>
      <p:grpSpPr>
        <a:xfrm>
          <a:off x="0" y="0"/>
          <a:ext cx="0" cy="0"/>
          <a:chOff x="0" y="0"/>
          <a:chExt cx="0" cy="0"/>
        </a:xfrm>
      </p:grpSpPr>
      <p:sp>
        <p:nvSpPr>
          <p:cNvPr id="65" name="Google Shape;65;p14"/>
          <p:cNvSpPr/>
          <p:nvPr/>
        </p:nvSpPr>
        <p:spPr>
          <a:xfrm>
            <a:off x="127950" y="112950"/>
            <a:ext cx="8888100" cy="4917600"/>
          </a:xfrm>
          <a:prstGeom prst="roundRect">
            <a:avLst>
              <a:gd name="adj" fmla="val 1227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4"/>
          <p:cNvSpPr txBox="1">
            <a:spLocks noGrp="1"/>
          </p:cNvSpPr>
          <p:nvPr>
            <p:ph type="title"/>
          </p:nvPr>
        </p:nvSpPr>
        <p:spPr>
          <a:xfrm>
            <a:off x="3145975" y="2745277"/>
            <a:ext cx="3759300" cy="11850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7" name="Google Shape;67;p14"/>
          <p:cNvSpPr txBox="1">
            <a:spLocks noGrp="1"/>
          </p:cNvSpPr>
          <p:nvPr>
            <p:ph type="title" idx="2" hasCustomPrompt="1"/>
          </p:nvPr>
        </p:nvSpPr>
        <p:spPr>
          <a:xfrm>
            <a:off x="7240675" y="2692450"/>
            <a:ext cx="1190100" cy="63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68" name="Google Shape;68;p14"/>
          <p:cNvSpPr txBox="1">
            <a:spLocks noGrp="1"/>
          </p:cNvSpPr>
          <p:nvPr>
            <p:ph type="subTitle" idx="1"/>
          </p:nvPr>
        </p:nvSpPr>
        <p:spPr>
          <a:xfrm>
            <a:off x="3145975" y="3827825"/>
            <a:ext cx="3759300" cy="375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33"/>
        <p:cNvGrpSpPr/>
        <p:nvPr/>
      </p:nvGrpSpPr>
      <p:grpSpPr>
        <a:xfrm>
          <a:off x="0" y="0"/>
          <a:ext cx="0" cy="0"/>
          <a:chOff x="0" y="0"/>
          <a:chExt cx="0" cy="0"/>
        </a:xfrm>
      </p:grpSpPr>
      <p:sp>
        <p:nvSpPr>
          <p:cNvPr id="234" name="Google Shape;234;p36"/>
          <p:cNvSpPr/>
          <p:nvPr/>
        </p:nvSpPr>
        <p:spPr>
          <a:xfrm>
            <a:off x="713250" y="210000"/>
            <a:ext cx="7717500" cy="4723500"/>
          </a:xfrm>
          <a:prstGeom prst="roundRect">
            <a:avLst>
              <a:gd name="adj" fmla="val 1227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6"/>
          <p:cNvSpPr/>
          <p:nvPr/>
        </p:nvSpPr>
        <p:spPr>
          <a:xfrm>
            <a:off x="8142650" y="215775"/>
            <a:ext cx="1466100" cy="2076900"/>
          </a:xfrm>
          <a:prstGeom prst="round2DiagRect">
            <a:avLst>
              <a:gd name="adj1" fmla="val 50000"/>
              <a:gd name="adj2" fmla="val 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6"/>
          <p:cNvSpPr/>
          <p:nvPr/>
        </p:nvSpPr>
        <p:spPr>
          <a:xfrm rot="5400000">
            <a:off x="1430450" y="3166495"/>
            <a:ext cx="424800" cy="2720400"/>
          </a:xfrm>
          <a:prstGeom prst="round2Diag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9_1">
    <p:bg>
      <p:bgPr>
        <a:solidFill>
          <a:schemeClr val="lt2"/>
        </a:solidFill>
        <a:effectLst/>
      </p:bgPr>
    </p:bg>
    <p:spTree>
      <p:nvGrpSpPr>
        <p:cNvPr id="1" name="Shape 237"/>
        <p:cNvGrpSpPr/>
        <p:nvPr/>
      </p:nvGrpSpPr>
      <p:grpSpPr>
        <a:xfrm>
          <a:off x="0" y="0"/>
          <a:ext cx="0" cy="0"/>
          <a:chOff x="0" y="0"/>
          <a:chExt cx="0" cy="0"/>
        </a:xfrm>
      </p:grpSpPr>
      <p:sp>
        <p:nvSpPr>
          <p:cNvPr id="238" name="Google Shape;238;p37"/>
          <p:cNvSpPr/>
          <p:nvPr/>
        </p:nvSpPr>
        <p:spPr>
          <a:xfrm>
            <a:off x="127950" y="112950"/>
            <a:ext cx="8888100" cy="4917600"/>
          </a:xfrm>
          <a:prstGeom prst="roundRect">
            <a:avLst>
              <a:gd name="adj" fmla="val 1227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7"/>
          <p:cNvSpPr/>
          <p:nvPr/>
        </p:nvSpPr>
        <p:spPr>
          <a:xfrm flipH="1">
            <a:off x="320400" y="-463275"/>
            <a:ext cx="1466100" cy="2076900"/>
          </a:xfrm>
          <a:prstGeom prst="round2Diag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7"/>
          <p:cNvSpPr/>
          <p:nvPr/>
        </p:nvSpPr>
        <p:spPr>
          <a:xfrm rot="-5400000" flipH="1">
            <a:off x="6643550" y="3531816"/>
            <a:ext cx="1166400" cy="2720400"/>
          </a:xfrm>
          <a:prstGeom prst="round2Diag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Alata"/>
              <a:buNone/>
              <a:defRPr sz="3500">
                <a:solidFill>
                  <a:schemeClr val="dk1"/>
                </a:solidFill>
                <a:latin typeface="Alata"/>
                <a:ea typeface="Alata"/>
                <a:cs typeface="Alata"/>
                <a:sym typeface="Alata"/>
              </a:defRPr>
            </a:lvl1pPr>
            <a:lvl2pPr lvl="1" rtl="0">
              <a:spcBef>
                <a:spcPts val="0"/>
              </a:spcBef>
              <a:spcAft>
                <a:spcPts val="0"/>
              </a:spcAft>
              <a:buClr>
                <a:schemeClr val="dk1"/>
              </a:buClr>
              <a:buSzPts val="3500"/>
              <a:buFont typeface="Alata"/>
              <a:buNone/>
              <a:defRPr sz="3500">
                <a:solidFill>
                  <a:schemeClr val="dk1"/>
                </a:solidFill>
                <a:latin typeface="Alata"/>
                <a:ea typeface="Alata"/>
                <a:cs typeface="Alata"/>
                <a:sym typeface="Alata"/>
              </a:defRPr>
            </a:lvl2pPr>
            <a:lvl3pPr lvl="2" rtl="0">
              <a:spcBef>
                <a:spcPts val="0"/>
              </a:spcBef>
              <a:spcAft>
                <a:spcPts val="0"/>
              </a:spcAft>
              <a:buClr>
                <a:schemeClr val="dk1"/>
              </a:buClr>
              <a:buSzPts val="3500"/>
              <a:buFont typeface="Alata"/>
              <a:buNone/>
              <a:defRPr sz="3500">
                <a:solidFill>
                  <a:schemeClr val="dk1"/>
                </a:solidFill>
                <a:latin typeface="Alata"/>
                <a:ea typeface="Alata"/>
                <a:cs typeface="Alata"/>
                <a:sym typeface="Alata"/>
              </a:defRPr>
            </a:lvl3pPr>
            <a:lvl4pPr lvl="3" rtl="0">
              <a:spcBef>
                <a:spcPts val="0"/>
              </a:spcBef>
              <a:spcAft>
                <a:spcPts val="0"/>
              </a:spcAft>
              <a:buClr>
                <a:schemeClr val="dk1"/>
              </a:buClr>
              <a:buSzPts val="3500"/>
              <a:buFont typeface="Alata"/>
              <a:buNone/>
              <a:defRPr sz="3500">
                <a:solidFill>
                  <a:schemeClr val="dk1"/>
                </a:solidFill>
                <a:latin typeface="Alata"/>
                <a:ea typeface="Alata"/>
                <a:cs typeface="Alata"/>
                <a:sym typeface="Alata"/>
              </a:defRPr>
            </a:lvl4pPr>
            <a:lvl5pPr lvl="4" rtl="0">
              <a:spcBef>
                <a:spcPts val="0"/>
              </a:spcBef>
              <a:spcAft>
                <a:spcPts val="0"/>
              </a:spcAft>
              <a:buClr>
                <a:schemeClr val="dk1"/>
              </a:buClr>
              <a:buSzPts val="3500"/>
              <a:buFont typeface="Alata"/>
              <a:buNone/>
              <a:defRPr sz="3500">
                <a:solidFill>
                  <a:schemeClr val="dk1"/>
                </a:solidFill>
                <a:latin typeface="Alata"/>
                <a:ea typeface="Alata"/>
                <a:cs typeface="Alata"/>
                <a:sym typeface="Alata"/>
              </a:defRPr>
            </a:lvl5pPr>
            <a:lvl6pPr lvl="5" rtl="0">
              <a:spcBef>
                <a:spcPts val="0"/>
              </a:spcBef>
              <a:spcAft>
                <a:spcPts val="0"/>
              </a:spcAft>
              <a:buClr>
                <a:schemeClr val="dk1"/>
              </a:buClr>
              <a:buSzPts val="3500"/>
              <a:buFont typeface="Alata"/>
              <a:buNone/>
              <a:defRPr sz="3500">
                <a:solidFill>
                  <a:schemeClr val="dk1"/>
                </a:solidFill>
                <a:latin typeface="Alata"/>
                <a:ea typeface="Alata"/>
                <a:cs typeface="Alata"/>
                <a:sym typeface="Alata"/>
              </a:defRPr>
            </a:lvl6pPr>
            <a:lvl7pPr lvl="6" rtl="0">
              <a:spcBef>
                <a:spcPts val="0"/>
              </a:spcBef>
              <a:spcAft>
                <a:spcPts val="0"/>
              </a:spcAft>
              <a:buClr>
                <a:schemeClr val="dk1"/>
              </a:buClr>
              <a:buSzPts val="3500"/>
              <a:buFont typeface="Alata"/>
              <a:buNone/>
              <a:defRPr sz="3500">
                <a:solidFill>
                  <a:schemeClr val="dk1"/>
                </a:solidFill>
                <a:latin typeface="Alata"/>
                <a:ea typeface="Alata"/>
                <a:cs typeface="Alata"/>
                <a:sym typeface="Alata"/>
              </a:defRPr>
            </a:lvl7pPr>
            <a:lvl8pPr lvl="7" rtl="0">
              <a:spcBef>
                <a:spcPts val="0"/>
              </a:spcBef>
              <a:spcAft>
                <a:spcPts val="0"/>
              </a:spcAft>
              <a:buClr>
                <a:schemeClr val="dk1"/>
              </a:buClr>
              <a:buSzPts val="3500"/>
              <a:buFont typeface="Alata"/>
              <a:buNone/>
              <a:defRPr sz="3500">
                <a:solidFill>
                  <a:schemeClr val="dk1"/>
                </a:solidFill>
                <a:latin typeface="Alata"/>
                <a:ea typeface="Alata"/>
                <a:cs typeface="Alata"/>
                <a:sym typeface="Alata"/>
              </a:defRPr>
            </a:lvl8pPr>
            <a:lvl9pPr lvl="8" rtl="0">
              <a:spcBef>
                <a:spcPts val="0"/>
              </a:spcBef>
              <a:spcAft>
                <a:spcPts val="0"/>
              </a:spcAft>
              <a:buClr>
                <a:schemeClr val="dk1"/>
              </a:buClr>
              <a:buSzPts val="3500"/>
              <a:buFont typeface="Alata"/>
              <a:buNone/>
              <a:defRPr sz="3500">
                <a:solidFill>
                  <a:schemeClr val="dk1"/>
                </a:solidFill>
                <a:latin typeface="Alata"/>
                <a:ea typeface="Alata"/>
                <a:cs typeface="Alata"/>
                <a:sym typeface="Alata"/>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Gothic A1 Medium"/>
              <a:buChar char="●"/>
              <a:defRPr>
                <a:solidFill>
                  <a:schemeClr val="dk1"/>
                </a:solidFill>
                <a:latin typeface="Gothic A1 Medium"/>
                <a:ea typeface="Gothic A1 Medium"/>
                <a:cs typeface="Gothic A1 Medium"/>
                <a:sym typeface="Gothic A1 Medium"/>
              </a:defRPr>
            </a:lvl1pPr>
            <a:lvl2pPr marL="914400" lvl="1" indent="-317500">
              <a:lnSpc>
                <a:spcPct val="115000"/>
              </a:lnSpc>
              <a:spcBef>
                <a:spcPts val="0"/>
              </a:spcBef>
              <a:spcAft>
                <a:spcPts val="0"/>
              </a:spcAft>
              <a:buClr>
                <a:schemeClr val="dk1"/>
              </a:buClr>
              <a:buSzPts val="1400"/>
              <a:buFont typeface="Gothic A1 Medium"/>
              <a:buChar char="○"/>
              <a:defRPr>
                <a:solidFill>
                  <a:schemeClr val="dk1"/>
                </a:solidFill>
                <a:latin typeface="Gothic A1 Medium"/>
                <a:ea typeface="Gothic A1 Medium"/>
                <a:cs typeface="Gothic A1 Medium"/>
                <a:sym typeface="Gothic A1 Medium"/>
              </a:defRPr>
            </a:lvl2pPr>
            <a:lvl3pPr marL="1371600" lvl="2" indent="-317500">
              <a:lnSpc>
                <a:spcPct val="115000"/>
              </a:lnSpc>
              <a:spcBef>
                <a:spcPts val="0"/>
              </a:spcBef>
              <a:spcAft>
                <a:spcPts val="0"/>
              </a:spcAft>
              <a:buClr>
                <a:schemeClr val="dk1"/>
              </a:buClr>
              <a:buSzPts val="1400"/>
              <a:buFont typeface="Gothic A1 Medium"/>
              <a:buChar char="■"/>
              <a:defRPr>
                <a:solidFill>
                  <a:schemeClr val="dk1"/>
                </a:solidFill>
                <a:latin typeface="Gothic A1 Medium"/>
                <a:ea typeface="Gothic A1 Medium"/>
                <a:cs typeface="Gothic A1 Medium"/>
                <a:sym typeface="Gothic A1 Medium"/>
              </a:defRPr>
            </a:lvl3pPr>
            <a:lvl4pPr marL="1828800" lvl="3" indent="-317500">
              <a:lnSpc>
                <a:spcPct val="115000"/>
              </a:lnSpc>
              <a:spcBef>
                <a:spcPts val="0"/>
              </a:spcBef>
              <a:spcAft>
                <a:spcPts val="0"/>
              </a:spcAft>
              <a:buClr>
                <a:schemeClr val="dk1"/>
              </a:buClr>
              <a:buSzPts val="1400"/>
              <a:buFont typeface="Gothic A1 Medium"/>
              <a:buChar char="●"/>
              <a:defRPr>
                <a:solidFill>
                  <a:schemeClr val="dk1"/>
                </a:solidFill>
                <a:latin typeface="Gothic A1 Medium"/>
                <a:ea typeface="Gothic A1 Medium"/>
                <a:cs typeface="Gothic A1 Medium"/>
                <a:sym typeface="Gothic A1 Medium"/>
              </a:defRPr>
            </a:lvl4pPr>
            <a:lvl5pPr marL="2286000" lvl="4" indent="-317500">
              <a:lnSpc>
                <a:spcPct val="115000"/>
              </a:lnSpc>
              <a:spcBef>
                <a:spcPts val="0"/>
              </a:spcBef>
              <a:spcAft>
                <a:spcPts val="0"/>
              </a:spcAft>
              <a:buClr>
                <a:schemeClr val="dk1"/>
              </a:buClr>
              <a:buSzPts val="1400"/>
              <a:buFont typeface="Gothic A1 Medium"/>
              <a:buChar char="○"/>
              <a:defRPr>
                <a:solidFill>
                  <a:schemeClr val="dk1"/>
                </a:solidFill>
                <a:latin typeface="Gothic A1 Medium"/>
                <a:ea typeface="Gothic A1 Medium"/>
                <a:cs typeface="Gothic A1 Medium"/>
                <a:sym typeface="Gothic A1 Medium"/>
              </a:defRPr>
            </a:lvl5pPr>
            <a:lvl6pPr marL="2743200" lvl="5" indent="-317500">
              <a:lnSpc>
                <a:spcPct val="115000"/>
              </a:lnSpc>
              <a:spcBef>
                <a:spcPts val="0"/>
              </a:spcBef>
              <a:spcAft>
                <a:spcPts val="0"/>
              </a:spcAft>
              <a:buClr>
                <a:schemeClr val="dk1"/>
              </a:buClr>
              <a:buSzPts val="1400"/>
              <a:buFont typeface="Gothic A1 Medium"/>
              <a:buChar char="■"/>
              <a:defRPr>
                <a:solidFill>
                  <a:schemeClr val="dk1"/>
                </a:solidFill>
                <a:latin typeface="Gothic A1 Medium"/>
                <a:ea typeface="Gothic A1 Medium"/>
                <a:cs typeface="Gothic A1 Medium"/>
                <a:sym typeface="Gothic A1 Medium"/>
              </a:defRPr>
            </a:lvl6pPr>
            <a:lvl7pPr marL="3200400" lvl="6" indent="-317500">
              <a:lnSpc>
                <a:spcPct val="115000"/>
              </a:lnSpc>
              <a:spcBef>
                <a:spcPts val="0"/>
              </a:spcBef>
              <a:spcAft>
                <a:spcPts val="0"/>
              </a:spcAft>
              <a:buClr>
                <a:schemeClr val="dk1"/>
              </a:buClr>
              <a:buSzPts val="1400"/>
              <a:buFont typeface="Gothic A1 Medium"/>
              <a:buChar char="●"/>
              <a:defRPr>
                <a:solidFill>
                  <a:schemeClr val="dk1"/>
                </a:solidFill>
                <a:latin typeface="Gothic A1 Medium"/>
                <a:ea typeface="Gothic A1 Medium"/>
                <a:cs typeface="Gothic A1 Medium"/>
                <a:sym typeface="Gothic A1 Medium"/>
              </a:defRPr>
            </a:lvl7pPr>
            <a:lvl8pPr marL="3657600" lvl="7" indent="-317500">
              <a:lnSpc>
                <a:spcPct val="115000"/>
              </a:lnSpc>
              <a:spcBef>
                <a:spcPts val="0"/>
              </a:spcBef>
              <a:spcAft>
                <a:spcPts val="0"/>
              </a:spcAft>
              <a:buClr>
                <a:schemeClr val="dk1"/>
              </a:buClr>
              <a:buSzPts val="1400"/>
              <a:buFont typeface="Gothic A1 Medium"/>
              <a:buChar char="○"/>
              <a:defRPr>
                <a:solidFill>
                  <a:schemeClr val="dk1"/>
                </a:solidFill>
                <a:latin typeface="Gothic A1 Medium"/>
                <a:ea typeface="Gothic A1 Medium"/>
                <a:cs typeface="Gothic A1 Medium"/>
                <a:sym typeface="Gothic A1 Medium"/>
              </a:defRPr>
            </a:lvl8pPr>
            <a:lvl9pPr marL="4114800" lvl="8" indent="-317500">
              <a:lnSpc>
                <a:spcPct val="115000"/>
              </a:lnSpc>
              <a:spcBef>
                <a:spcPts val="0"/>
              </a:spcBef>
              <a:spcAft>
                <a:spcPts val="0"/>
              </a:spcAft>
              <a:buClr>
                <a:schemeClr val="dk1"/>
              </a:buClr>
              <a:buSzPts val="1400"/>
              <a:buFont typeface="Gothic A1 Medium"/>
              <a:buChar char="■"/>
              <a:defRPr>
                <a:solidFill>
                  <a:schemeClr val="dk1"/>
                </a:solidFill>
                <a:latin typeface="Gothic A1 Medium"/>
                <a:ea typeface="Gothic A1 Medium"/>
                <a:cs typeface="Gothic A1 Medium"/>
                <a:sym typeface="Gothic A1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8" r:id="rId5"/>
    <p:sldLayoutId id="2147483659" r:id="rId6"/>
    <p:sldLayoutId id="2147483660" r:id="rId7"/>
    <p:sldLayoutId id="2147483682" r:id="rId8"/>
    <p:sldLayoutId id="2147483683" r:id="rId9"/>
    <p:sldLayoutId id="2147483688" r:id="rId10"/>
    <p:sldLayoutId id="2147483689" r:id="rId11"/>
    <p:sldLayoutId id="2147483690" r:id="rId12"/>
    <p:sldLayoutId id="2147483691" r:id="rId13"/>
    <p:sldLayoutId id="2147483693"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hyperlink" Target="https://serverizzo.github.io/NQueensVisualizer/" TargetMode="External"/><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hyperlink" Target="https://www.facebook.com/nguyen0411.le" TargetMode="External"/><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0"/>
        <p:cNvGrpSpPr/>
        <p:nvPr/>
      </p:nvGrpSpPr>
      <p:grpSpPr>
        <a:xfrm>
          <a:off x="0" y="0"/>
          <a:ext cx="0" cy="0"/>
          <a:chOff x="0" y="0"/>
          <a:chExt cx="0" cy="0"/>
        </a:xfrm>
      </p:grpSpPr>
      <p:sp>
        <p:nvSpPr>
          <p:cNvPr id="251" name="Google Shape;251;p41"/>
          <p:cNvSpPr txBox="1">
            <a:spLocks noGrp="1"/>
          </p:cNvSpPr>
          <p:nvPr>
            <p:ph type="ctrTitle"/>
          </p:nvPr>
        </p:nvSpPr>
        <p:spPr>
          <a:xfrm>
            <a:off x="713225" y="1056082"/>
            <a:ext cx="5643300" cy="22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COMPLETED SEARCH</a:t>
            </a:r>
            <a:br>
              <a:rPr lang="vi-VN" dirty="0"/>
            </a:br>
            <a:r>
              <a:rPr lang="vi-VN" dirty="0"/>
              <a:t>- BACKTRACKING</a:t>
            </a:r>
            <a:endParaRPr dirty="0"/>
          </a:p>
        </p:txBody>
      </p:sp>
      <p:sp>
        <p:nvSpPr>
          <p:cNvPr id="252" name="Google Shape;252;p41"/>
          <p:cNvSpPr txBox="1">
            <a:spLocks noGrp="1"/>
          </p:cNvSpPr>
          <p:nvPr>
            <p:ph type="subTitle" idx="1"/>
          </p:nvPr>
        </p:nvSpPr>
        <p:spPr>
          <a:xfrm>
            <a:off x="5961888" y="3989826"/>
            <a:ext cx="2469000" cy="6585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vi-VN" sz="2000" dirty="0"/>
              <a:t>NHÓM 11</a:t>
            </a:r>
            <a:endParaRPr lang="en-US" sz="2000" dirty="0"/>
          </a:p>
        </p:txBody>
      </p:sp>
      <p:grpSp>
        <p:nvGrpSpPr>
          <p:cNvPr id="253" name="Google Shape;253;p41"/>
          <p:cNvGrpSpPr/>
          <p:nvPr/>
        </p:nvGrpSpPr>
        <p:grpSpPr>
          <a:xfrm>
            <a:off x="282650" y="-316712"/>
            <a:ext cx="8148125" cy="5243916"/>
            <a:chOff x="282650" y="-341650"/>
            <a:chExt cx="8148125" cy="5243916"/>
          </a:xfrm>
        </p:grpSpPr>
        <p:sp>
          <p:nvSpPr>
            <p:cNvPr id="254" name="Google Shape;254;p41"/>
            <p:cNvSpPr/>
            <p:nvPr/>
          </p:nvSpPr>
          <p:spPr>
            <a:xfrm>
              <a:off x="6964675" y="-341650"/>
              <a:ext cx="1466100" cy="2076900"/>
            </a:xfrm>
            <a:prstGeom prst="round2DiagRect">
              <a:avLst>
                <a:gd name="adj1" fmla="val 50000"/>
                <a:gd name="adj2" fmla="val 0"/>
              </a:avLst>
            </a:prstGeom>
            <a:solidFill>
              <a:srgbClr val="92A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41"/>
            <p:cNvSpPr/>
            <p:nvPr/>
          </p:nvSpPr>
          <p:spPr>
            <a:xfrm rot="5400000">
              <a:off x="1059650" y="2958866"/>
              <a:ext cx="1166400" cy="2720400"/>
            </a:xfrm>
            <a:prstGeom prst="round2Diag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41"/>
            <p:cNvSpPr/>
            <p:nvPr/>
          </p:nvSpPr>
          <p:spPr>
            <a:xfrm>
              <a:off x="6964675" y="1943637"/>
              <a:ext cx="1466100" cy="547800"/>
            </a:xfrm>
            <a:prstGeom prst="round2DiagRect">
              <a:avLst>
                <a:gd name="adj1" fmla="val 50000"/>
                <a:gd name="adj2" fmla="val 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41"/>
            <p:cNvSpPr/>
            <p:nvPr/>
          </p:nvSpPr>
          <p:spPr>
            <a:xfrm rot="-5400000">
              <a:off x="7735975" y="2932862"/>
              <a:ext cx="841800" cy="547800"/>
            </a:xfrm>
            <a:prstGeom prst="round2Diag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grpSp>
        <p:nvGrpSpPr>
          <p:cNvPr id="645" name="Google Shape;645;p64"/>
          <p:cNvGrpSpPr/>
          <p:nvPr/>
        </p:nvGrpSpPr>
        <p:grpSpPr>
          <a:xfrm>
            <a:off x="1219863" y="735610"/>
            <a:ext cx="2697276" cy="3672287"/>
            <a:chOff x="1655550" y="790900"/>
            <a:chExt cx="2510262" cy="3417671"/>
          </a:xfrm>
        </p:grpSpPr>
        <p:sp>
          <p:nvSpPr>
            <p:cNvPr id="646" name="Google Shape;646;p64"/>
            <p:cNvSpPr/>
            <p:nvPr/>
          </p:nvSpPr>
          <p:spPr>
            <a:xfrm>
              <a:off x="1655550" y="790900"/>
              <a:ext cx="2510262" cy="3417671"/>
            </a:xfrm>
            <a:custGeom>
              <a:avLst/>
              <a:gdLst/>
              <a:ahLst/>
              <a:cxnLst/>
              <a:rect l="l" t="t" r="r" b="b"/>
              <a:pathLst>
                <a:path w="143096" h="190426" extrusionOk="0">
                  <a:moveTo>
                    <a:pt x="2914" y="0"/>
                  </a:moveTo>
                  <a:cubicBezTo>
                    <a:pt x="1280" y="0"/>
                    <a:pt x="0" y="1281"/>
                    <a:pt x="0" y="2914"/>
                  </a:cubicBezTo>
                  <a:lnTo>
                    <a:pt x="0" y="187512"/>
                  </a:lnTo>
                  <a:cubicBezTo>
                    <a:pt x="0" y="189101"/>
                    <a:pt x="1280" y="190426"/>
                    <a:pt x="2914" y="190426"/>
                  </a:cubicBezTo>
                  <a:lnTo>
                    <a:pt x="140182" y="190426"/>
                  </a:lnTo>
                  <a:cubicBezTo>
                    <a:pt x="141771" y="190426"/>
                    <a:pt x="143096" y="189101"/>
                    <a:pt x="143096" y="187512"/>
                  </a:cubicBezTo>
                  <a:lnTo>
                    <a:pt x="143096" y="2914"/>
                  </a:lnTo>
                  <a:cubicBezTo>
                    <a:pt x="143096" y="1281"/>
                    <a:pt x="141771" y="0"/>
                    <a:pt x="1401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64"/>
            <p:cNvSpPr/>
            <p:nvPr/>
          </p:nvSpPr>
          <p:spPr>
            <a:xfrm>
              <a:off x="1735300" y="886765"/>
              <a:ext cx="2350730" cy="3115776"/>
            </a:xfrm>
            <a:custGeom>
              <a:avLst/>
              <a:gdLst/>
              <a:ahLst/>
              <a:cxnLst/>
              <a:rect l="l" t="t" r="r" b="b"/>
              <a:pathLst>
                <a:path w="134002" h="173605" extrusionOk="0">
                  <a:moveTo>
                    <a:pt x="1" y="1"/>
                  </a:moveTo>
                  <a:lnTo>
                    <a:pt x="1" y="53821"/>
                  </a:lnTo>
                  <a:lnTo>
                    <a:pt x="1" y="127599"/>
                  </a:lnTo>
                  <a:lnTo>
                    <a:pt x="1" y="173605"/>
                  </a:lnTo>
                  <a:lnTo>
                    <a:pt x="134001" y="173605"/>
                  </a:lnTo>
                  <a:lnTo>
                    <a:pt x="134001" y="34615"/>
                  </a:lnTo>
                  <a:lnTo>
                    <a:pt x="13400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48" name="Google Shape;648;p64"/>
          <p:cNvPicPr preferRelativeResize="0"/>
          <p:nvPr/>
        </p:nvPicPr>
        <p:blipFill rotWithShape="1">
          <a:blip r:embed="rId3">
            <a:alphaModFix/>
          </a:blip>
          <a:srcRect l="55755" r="2030"/>
          <a:stretch/>
        </p:blipFill>
        <p:spPr>
          <a:xfrm>
            <a:off x="1313880" y="838617"/>
            <a:ext cx="2512490" cy="3347958"/>
          </a:xfrm>
          <a:prstGeom prst="rect">
            <a:avLst/>
          </a:prstGeom>
          <a:noFill/>
          <a:ln>
            <a:noFill/>
          </a:ln>
        </p:spPr>
      </p:pic>
      <p:sp>
        <p:nvSpPr>
          <p:cNvPr id="649" name="Google Shape;649;p64"/>
          <p:cNvSpPr txBox="1">
            <a:spLocks noGrp="1"/>
          </p:cNvSpPr>
          <p:nvPr>
            <p:ph type="title"/>
          </p:nvPr>
        </p:nvSpPr>
        <p:spPr>
          <a:xfrm>
            <a:off x="4656428" y="1299775"/>
            <a:ext cx="3593400" cy="7089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vi-VN" dirty="0">
                <a:solidFill>
                  <a:schemeClr val="accent2">
                    <a:lumMod val="75000"/>
                  </a:schemeClr>
                </a:solidFill>
              </a:rPr>
              <a:t>N-</a:t>
            </a:r>
            <a:r>
              <a:rPr lang="vi-VN" dirty="0" err="1">
                <a:solidFill>
                  <a:schemeClr val="accent2">
                    <a:lumMod val="75000"/>
                  </a:schemeClr>
                </a:solidFill>
              </a:rPr>
              <a:t>queens</a:t>
            </a:r>
            <a:endParaRPr dirty="0">
              <a:solidFill>
                <a:schemeClr val="accent2">
                  <a:lumMod val="75000"/>
                </a:schemeClr>
              </a:solidFill>
            </a:endParaRPr>
          </a:p>
        </p:txBody>
      </p:sp>
      <p:sp>
        <p:nvSpPr>
          <p:cNvPr id="650" name="Google Shape;650;p64"/>
          <p:cNvSpPr txBox="1">
            <a:spLocks noGrp="1"/>
          </p:cNvSpPr>
          <p:nvPr>
            <p:ph type="subTitle" idx="1"/>
          </p:nvPr>
        </p:nvSpPr>
        <p:spPr>
          <a:xfrm>
            <a:off x="4647638" y="2169297"/>
            <a:ext cx="3593400" cy="22386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vi-VN" b="0" i="0" dirty="0">
                <a:effectLst/>
                <a:latin typeface="+mn-lt"/>
              </a:rPr>
              <a:t>Bài toán N-</a:t>
            </a:r>
            <a:r>
              <a:rPr lang="vi-VN" b="0" i="0" dirty="0" err="1">
                <a:effectLst/>
                <a:latin typeface="+mn-lt"/>
              </a:rPr>
              <a:t>Queens</a:t>
            </a:r>
            <a:r>
              <a:rPr lang="vi-VN" b="0" i="0" dirty="0">
                <a:effectLst/>
                <a:latin typeface="+mn-lt"/>
              </a:rPr>
              <a:t> là bài toán</a:t>
            </a:r>
            <a:r>
              <a:rPr lang="vi-VN" b="0" i="0" dirty="0">
                <a:solidFill>
                  <a:schemeClr val="bg2">
                    <a:lumMod val="75000"/>
                  </a:schemeClr>
                </a:solidFill>
                <a:effectLst/>
                <a:latin typeface="+mn-lt"/>
              </a:rPr>
              <a:t> </a:t>
            </a:r>
            <a:r>
              <a:rPr lang="vi-VN" b="0" i="0" dirty="0">
                <a:solidFill>
                  <a:schemeClr val="bg2">
                    <a:lumMod val="25000"/>
                  </a:schemeClr>
                </a:solidFill>
                <a:effectLst/>
                <a:latin typeface="+mn-lt"/>
              </a:rPr>
              <a:t>đặt N quân hậu</a:t>
            </a:r>
            <a:r>
              <a:rPr lang="vi-VN" b="0" i="0" dirty="0">
                <a:effectLst/>
                <a:latin typeface="+mn-lt"/>
              </a:rPr>
              <a:t> lên một bàn cờ vua kích thước </a:t>
            </a:r>
            <a:r>
              <a:rPr lang="vi-VN" b="0" i="0" dirty="0" err="1">
                <a:effectLst/>
                <a:latin typeface="+mn-lt"/>
              </a:rPr>
              <a:t>NxN</a:t>
            </a:r>
            <a:r>
              <a:rPr lang="vi-VN" b="0" i="0" dirty="0">
                <a:effectLst/>
                <a:latin typeface="+mn-lt"/>
              </a:rPr>
              <a:t> sao cho </a:t>
            </a:r>
            <a:r>
              <a:rPr lang="vi-VN" b="0" i="0" dirty="0">
                <a:solidFill>
                  <a:schemeClr val="bg2">
                    <a:lumMod val="25000"/>
                  </a:schemeClr>
                </a:solidFill>
                <a:effectLst/>
                <a:latin typeface="+mn-lt"/>
              </a:rPr>
              <a:t>không có hai quân hậu nào tấn công lẫn nhau</a:t>
            </a:r>
            <a:r>
              <a:rPr lang="vi-VN" b="0" i="0" dirty="0">
                <a:effectLst/>
                <a:latin typeface="+mn-lt"/>
              </a:rPr>
              <a:t>. Điều này có nghĩa là không có hai quân hậu nào nằm trên cùng một hàng, cột hoặc đường chéo.</a:t>
            </a:r>
            <a:endParaRPr lang="vi-VN" dirty="0"/>
          </a:p>
        </p:txBody>
      </p:sp>
      <p:pic>
        <p:nvPicPr>
          <p:cNvPr id="6" name="Hình ảnh 5">
            <a:extLst>
              <a:ext uri="{FF2B5EF4-FFF2-40B4-BE49-F238E27FC236}">
                <a16:creationId xmlns:a16="http://schemas.microsoft.com/office/drawing/2014/main" xmlns="" id="{64DF9994-DCD6-4A1E-B0EA-4031F3482B47}"/>
              </a:ext>
            </a:extLst>
          </p:cNvPr>
          <p:cNvPicPr>
            <a:picLocks noChangeAspect="1"/>
          </p:cNvPicPr>
          <p:nvPr/>
        </p:nvPicPr>
        <p:blipFill>
          <a:blip r:embed="rId4"/>
          <a:stretch>
            <a:fillRect/>
          </a:stretch>
        </p:blipFill>
        <p:spPr>
          <a:xfrm>
            <a:off x="1701273" y="1187394"/>
            <a:ext cx="1803927" cy="1803927"/>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45"/>
                                        </p:tgtEl>
                                        <p:attrNameLst>
                                          <p:attrName>style.visibility</p:attrName>
                                        </p:attrNameLst>
                                      </p:cBhvr>
                                      <p:to>
                                        <p:strVal val="visible"/>
                                      </p:to>
                                    </p:set>
                                    <p:animEffect transition="in" filter="fade">
                                      <p:cBhvr>
                                        <p:cTn id="7" dur="500"/>
                                        <p:tgtEl>
                                          <p:spTgt spid="645"/>
                                        </p:tgtEl>
                                      </p:cBhvr>
                                    </p:animEffect>
                                  </p:childTnLst>
                                </p:cTn>
                              </p:par>
                              <p:par>
                                <p:cTn id="8" presetID="10" presetClass="entr" presetSubtype="0" fill="hold" nodeType="withEffect">
                                  <p:stCondLst>
                                    <p:cond delay="0"/>
                                  </p:stCondLst>
                                  <p:childTnLst>
                                    <p:set>
                                      <p:cBhvr>
                                        <p:cTn id="9" dur="1" fill="hold">
                                          <p:stCondLst>
                                            <p:cond delay="0"/>
                                          </p:stCondLst>
                                        </p:cTn>
                                        <p:tgtEl>
                                          <p:spTgt spid="648"/>
                                        </p:tgtEl>
                                        <p:attrNameLst>
                                          <p:attrName>style.visibility</p:attrName>
                                        </p:attrNameLst>
                                      </p:cBhvr>
                                      <p:to>
                                        <p:strVal val="visible"/>
                                      </p:to>
                                    </p:set>
                                    <p:animEffect transition="in" filter="fade">
                                      <p:cBhvr>
                                        <p:cTn id="10" dur="500"/>
                                        <p:tgtEl>
                                          <p:spTgt spid="64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49"/>
                                        </p:tgtEl>
                                        <p:attrNameLst>
                                          <p:attrName>style.visibility</p:attrName>
                                        </p:attrNameLst>
                                      </p:cBhvr>
                                      <p:to>
                                        <p:strVal val="visible"/>
                                      </p:to>
                                    </p:set>
                                    <p:animEffect transition="in" filter="fade">
                                      <p:cBhvr>
                                        <p:cTn id="13" dur="500"/>
                                        <p:tgtEl>
                                          <p:spTgt spid="64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50">
                                            <p:txEl>
                                              <p:pRg st="0" end="0"/>
                                            </p:txEl>
                                          </p:spTgt>
                                        </p:tgtEl>
                                        <p:attrNameLst>
                                          <p:attrName>style.visibility</p:attrName>
                                        </p:attrNameLst>
                                      </p:cBhvr>
                                      <p:to>
                                        <p:strVal val="visible"/>
                                      </p:to>
                                    </p:set>
                                    <p:animEffect transition="in" filter="fade">
                                      <p:cBhvr>
                                        <p:cTn id="16" dur="500"/>
                                        <p:tgtEl>
                                          <p:spTgt spid="650">
                                            <p:txEl>
                                              <p:pRg st="0" end="0"/>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9" grpId="0"/>
      <p:bldP spid="650"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grpSp>
        <p:nvGrpSpPr>
          <p:cNvPr id="522" name="Google Shape;522;p56"/>
          <p:cNvGrpSpPr/>
          <p:nvPr/>
        </p:nvGrpSpPr>
        <p:grpSpPr>
          <a:xfrm>
            <a:off x="172584" y="150250"/>
            <a:ext cx="2113417" cy="4842999"/>
            <a:chOff x="282650" y="375216"/>
            <a:chExt cx="2720400" cy="4527050"/>
          </a:xfrm>
        </p:grpSpPr>
        <p:sp>
          <p:nvSpPr>
            <p:cNvPr id="523" name="Google Shape;523;p56"/>
            <p:cNvSpPr/>
            <p:nvPr/>
          </p:nvSpPr>
          <p:spPr>
            <a:xfrm rot="5400000">
              <a:off x="1059650" y="2958866"/>
              <a:ext cx="1166400" cy="2720400"/>
            </a:xfrm>
            <a:prstGeom prst="round2Diag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56"/>
            <p:cNvSpPr/>
            <p:nvPr/>
          </p:nvSpPr>
          <p:spPr>
            <a:xfrm rot="5400000" flipH="1">
              <a:off x="1059650" y="-401784"/>
              <a:ext cx="1166400" cy="2720400"/>
            </a:xfrm>
            <a:prstGeom prst="round2Diag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56"/>
            <p:cNvSpPr/>
            <p:nvPr/>
          </p:nvSpPr>
          <p:spPr>
            <a:xfrm rot="-5400000">
              <a:off x="1221950" y="2364862"/>
              <a:ext cx="841800" cy="547800"/>
            </a:xfrm>
            <a:prstGeom prst="round2DiagRect">
              <a:avLst>
                <a:gd name="adj1" fmla="val 50000"/>
                <a:gd name="adj2" fmla="val 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Rectangle 2"/>
          <p:cNvSpPr/>
          <p:nvPr/>
        </p:nvSpPr>
        <p:spPr>
          <a:xfrm>
            <a:off x="2608729" y="809648"/>
            <a:ext cx="5531224" cy="3539430"/>
          </a:xfrm>
          <a:prstGeom prst="rect">
            <a:avLst/>
          </a:prstGeom>
        </p:spPr>
        <p:txBody>
          <a:bodyPr wrap="square">
            <a:spAutoFit/>
          </a:bodyPr>
          <a:lstStyle/>
          <a:p>
            <a:r>
              <a:rPr lang="en-US" sz="2000" b="1" dirty="0">
                <a:solidFill>
                  <a:schemeClr val="accent1">
                    <a:lumMod val="75000"/>
                  </a:schemeClr>
                </a:solidFill>
                <a:latin typeface="+mn-lt"/>
              </a:rPr>
              <a:t>Ý TƯỞNG:</a:t>
            </a:r>
            <a:r>
              <a:rPr lang="vi-VN" sz="2000" b="1" dirty="0">
                <a:latin typeface="+mn-lt"/>
              </a:rPr>
              <a:t/>
            </a:r>
            <a:br>
              <a:rPr lang="vi-VN" sz="2000" b="1" dirty="0">
                <a:latin typeface="+mn-lt"/>
              </a:rPr>
            </a:br>
            <a:r>
              <a:rPr lang="vi-VN" sz="1000" b="1" dirty="0">
                <a:latin typeface="+mn-lt"/>
              </a:rPr>
              <a:t/>
            </a:r>
            <a:br>
              <a:rPr lang="vi-VN" sz="1000" b="1" dirty="0">
                <a:latin typeface="+mn-lt"/>
              </a:rPr>
            </a:br>
            <a:r>
              <a:rPr lang="vi-VN" sz="1200" dirty="0">
                <a:latin typeface="+mn-lt"/>
              </a:rPr>
              <a:t/>
            </a:r>
            <a:br>
              <a:rPr lang="vi-VN" sz="1200" dirty="0">
                <a:latin typeface="+mn-lt"/>
              </a:rPr>
            </a:br>
            <a:r>
              <a:rPr lang="en-US" b="1" dirty="0">
                <a:solidFill>
                  <a:schemeClr val="bg1">
                    <a:lumMod val="75000"/>
                  </a:schemeClr>
                </a:solidFill>
                <a:latin typeface="+mn-lt"/>
              </a:rPr>
              <a:t>1</a:t>
            </a:r>
            <a:r>
              <a:rPr lang="en-US" dirty="0">
                <a:solidFill>
                  <a:schemeClr val="bg1">
                    <a:lumMod val="75000"/>
                  </a:schemeClr>
                </a:solidFill>
                <a:latin typeface="+mn-lt"/>
              </a:rPr>
              <a:t>. </a:t>
            </a:r>
            <a:r>
              <a:rPr lang="vi-VN" b="1" dirty="0">
                <a:solidFill>
                  <a:schemeClr val="bg1">
                    <a:lumMod val="75000"/>
                  </a:schemeClr>
                </a:solidFill>
                <a:latin typeface="+mn-lt"/>
              </a:rPr>
              <a:t>Bắt đầu</a:t>
            </a:r>
            <a:r>
              <a:rPr lang="vi-VN" b="1" dirty="0">
                <a:latin typeface="+mn-lt"/>
              </a:rPr>
              <a:t>: </a:t>
            </a:r>
            <a:r>
              <a:rPr lang="vi-VN" dirty="0">
                <a:latin typeface="+mn-lt"/>
              </a:rPr>
              <a:t>Bắt đầu từ cột bên trái nhất</a:t>
            </a:r>
            <a:r>
              <a:rPr lang="en-US" dirty="0">
                <a:latin typeface="+mn-lt"/>
              </a:rPr>
              <a:t>.</a:t>
            </a:r>
            <a:r>
              <a:rPr lang="vi-VN" dirty="0">
                <a:latin typeface="+mn-lt"/>
              </a:rPr>
              <a:t/>
            </a:r>
            <a:br>
              <a:rPr lang="vi-VN" dirty="0">
                <a:latin typeface="+mn-lt"/>
              </a:rPr>
            </a:br>
            <a:r>
              <a:rPr lang="vi-VN" b="1" dirty="0">
                <a:latin typeface="+mn-lt"/>
              </a:rPr>
              <a:t/>
            </a:r>
            <a:br>
              <a:rPr lang="vi-VN" b="1" dirty="0">
                <a:latin typeface="+mn-lt"/>
              </a:rPr>
            </a:br>
            <a:r>
              <a:rPr lang="en-US" b="1" dirty="0">
                <a:solidFill>
                  <a:schemeClr val="bg1">
                    <a:lumMod val="75000"/>
                  </a:schemeClr>
                </a:solidFill>
                <a:latin typeface="+mn-lt"/>
              </a:rPr>
              <a:t>2. </a:t>
            </a:r>
            <a:r>
              <a:rPr lang="vi-VN" b="1" dirty="0">
                <a:solidFill>
                  <a:schemeClr val="bg1">
                    <a:lumMod val="75000"/>
                  </a:schemeClr>
                </a:solidFill>
                <a:latin typeface="+mn-lt"/>
              </a:rPr>
              <a:t>Kiểm tra: </a:t>
            </a:r>
            <a:r>
              <a:rPr lang="vi-VN" dirty="0">
                <a:latin typeface="+mn-lt"/>
              </a:rPr>
              <a:t>Tất cả các quân hậu đều đã được đặt. Lưu lại kết quả và kết thúc thuật toán.</a:t>
            </a:r>
            <a:br>
              <a:rPr lang="vi-VN" dirty="0">
                <a:latin typeface="+mn-lt"/>
              </a:rPr>
            </a:br>
            <a:r>
              <a:rPr lang="vi-VN" dirty="0">
                <a:latin typeface="+mn-lt"/>
              </a:rPr>
              <a:t/>
            </a:r>
            <a:br>
              <a:rPr lang="vi-VN" dirty="0">
                <a:latin typeface="+mn-lt"/>
              </a:rPr>
            </a:br>
            <a:r>
              <a:rPr lang="en-US" b="1" dirty="0">
                <a:solidFill>
                  <a:schemeClr val="bg1">
                    <a:lumMod val="75000"/>
                  </a:schemeClr>
                </a:solidFill>
                <a:latin typeface="+mn-lt"/>
              </a:rPr>
              <a:t>3.</a:t>
            </a:r>
            <a:r>
              <a:rPr lang="vi-VN" b="1" dirty="0">
                <a:solidFill>
                  <a:schemeClr val="bg1">
                    <a:lumMod val="75000"/>
                  </a:schemeClr>
                </a:solidFill>
                <a:latin typeface="+mn-lt"/>
              </a:rPr>
              <a:t> Thử vị trí: </a:t>
            </a:r>
            <a:r>
              <a:rPr lang="vi-VN" dirty="0">
                <a:latin typeface="+mn-lt"/>
              </a:rPr>
              <a:t>Nếu quân hậu đặt ở vị trí [hàng, cột] hiện tại mà không bị xung đột bởi các quân hậu khác: đánh dấu lại và kiểm tra cột tiếp theo. </a:t>
            </a:r>
            <a:endParaRPr lang="en-US" dirty="0">
              <a:latin typeface="+mn-lt"/>
            </a:endParaRPr>
          </a:p>
          <a:p>
            <a:r>
              <a:rPr lang="vi-VN" b="1" dirty="0">
                <a:latin typeface="+mn-lt"/>
              </a:rPr>
              <a:t/>
            </a:r>
            <a:br>
              <a:rPr lang="vi-VN" b="1" dirty="0">
                <a:latin typeface="+mn-lt"/>
              </a:rPr>
            </a:br>
            <a:r>
              <a:rPr lang="en-US" b="1" dirty="0">
                <a:solidFill>
                  <a:schemeClr val="bg1">
                    <a:lumMod val="75000"/>
                  </a:schemeClr>
                </a:solidFill>
                <a:latin typeface="+mn-lt"/>
              </a:rPr>
              <a:t>4. </a:t>
            </a:r>
            <a:r>
              <a:rPr lang="vi-VN" b="1" dirty="0">
                <a:solidFill>
                  <a:schemeClr val="bg1">
                    <a:lumMod val="75000"/>
                  </a:schemeClr>
                </a:solidFill>
                <a:latin typeface="+mn-lt"/>
              </a:rPr>
              <a:t>Quay lui: </a:t>
            </a:r>
            <a:r>
              <a:rPr lang="vi-VN" dirty="0">
                <a:latin typeface="+mn-lt"/>
              </a:rPr>
              <a:t>Nếu tất cả các ô trong cột đều xảy ra xung đột với các quân hậu trước đó, quay lại cột trước và thử một cách chọn ô khác. </a:t>
            </a:r>
            <a:endParaRPr lang="en-US" dirty="0">
              <a:latin typeface="+mn-lt"/>
            </a:endParaRPr>
          </a:p>
          <a:p>
            <a:r>
              <a:rPr lang="vi-VN" b="1" dirty="0">
                <a:latin typeface="+mn-lt"/>
              </a:rPr>
              <a:t/>
            </a:r>
            <a:br>
              <a:rPr lang="vi-VN" b="1" dirty="0">
                <a:latin typeface="+mn-lt"/>
              </a:rPr>
            </a:br>
            <a:r>
              <a:rPr lang="en-US" b="1" dirty="0">
                <a:solidFill>
                  <a:schemeClr val="bg1">
                    <a:lumMod val="75000"/>
                  </a:schemeClr>
                </a:solidFill>
                <a:latin typeface="+mn-lt"/>
              </a:rPr>
              <a:t>5. </a:t>
            </a:r>
            <a:r>
              <a:rPr lang="vi-VN" b="1" dirty="0">
                <a:solidFill>
                  <a:schemeClr val="bg1">
                    <a:lumMod val="75000"/>
                  </a:schemeClr>
                </a:solidFill>
                <a:latin typeface="+mn-lt"/>
              </a:rPr>
              <a:t>Lặp lại: </a:t>
            </a:r>
            <a:r>
              <a:rPr lang="vi-VN" dirty="0">
                <a:latin typeface="+mn-lt"/>
              </a:rPr>
              <a:t>Tiếp tục các bước 2-4 cho đến khi tìm ra được kết quả</a:t>
            </a:r>
            <a:r>
              <a:rPr lang="vi-VN" sz="1200" dirty="0">
                <a:latin typeface="+mn-lt"/>
              </a:rPr>
              <a:t>. </a:t>
            </a:r>
            <a:endParaRPr lang="en-US" sz="1200"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Google Shape;655;p65"/>
          <p:cNvSpPr txBox="1">
            <a:spLocks noGrp="1"/>
          </p:cNvSpPr>
          <p:nvPr>
            <p:ph type="title"/>
          </p:nvPr>
        </p:nvSpPr>
        <p:spPr>
          <a:xfrm>
            <a:off x="1073513" y="334650"/>
            <a:ext cx="2611996" cy="44769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2400" dirty="0" err="1">
                <a:solidFill>
                  <a:schemeClr val="accent1"/>
                </a:solidFill>
              </a:rPr>
              <a:t>Pseudocode</a:t>
            </a:r>
            <a:endParaRPr sz="2400" dirty="0">
              <a:solidFill>
                <a:schemeClr val="accent1"/>
              </a:solidFill>
            </a:endParaRPr>
          </a:p>
        </p:txBody>
      </p:sp>
      <p:sp>
        <p:nvSpPr>
          <p:cNvPr id="656" name="Google Shape;656;p65"/>
          <p:cNvSpPr txBox="1">
            <a:spLocks noGrp="1"/>
          </p:cNvSpPr>
          <p:nvPr>
            <p:ph type="subTitle" idx="1"/>
          </p:nvPr>
        </p:nvSpPr>
        <p:spPr>
          <a:xfrm>
            <a:off x="1064548" y="585280"/>
            <a:ext cx="5657487" cy="6085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1050" dirty="0">
                <a:latin typeface="+mn-lt"/>
              </a:rPr>
              <a:t>Để có thể quan sát các bước chọn tuần tự của thuật toán mọi người có thể truy cập </a:t>
            </a:r>
            <a:r>
              <a:rPr lang="vi-VN" sz="1050" dirty="0" err="1">
                <a:latin typeface="+mn-lt"/>
              </a:rPr>
              <a:t>web</a:t>
            </a:r>
            <a:r>
              <a:rPr lang="vi-VN" sz="1050" dirty="0">
                <a:latin typeface="+mn-lt"/>
              </a:rPr>
              <a:t>: </a:t>
            </a:r>
            <a:r>
              <a:rPr lang="pt-BR" sz="1050" dirty="0">
                <a:latin typeface="+mn-lt"/>
                <a:hlinkClick r:id="rId3"/>
              </a:rPr>
              <a:t>NQueens Visualizer (serverizzo.github.io)</a:t>
            </a:r>
            <a:endParaRPr sz="1050" dirty="0">
              <a:latin typeface="+mn-lt"/>
            </a:endParaRPr>
          </a:p>
        </p:txBody>
      </p:sp>
      <p:pic>
        <p:nvPicPr>
          <p:cNvPr id="3" name="Hình ảnh 2">
            <a:extLst>
              <a:ext uri="{FF2B5EF4-FFF2-40B4-BE49-F238E27FC236}">
                <a16:creationId xmlns:a16="http://schemas.microsoft.com/office/drawing/2014/main" xmlns="" id="{F4D990EF-C95B-27CD-7193-D83228AE22F8}"/>
              </a:ext>
            </a:extLst>
          </p:cNvPr>
          <p:cNvPicPr>
            <a:picLocks noChangeAspect="1"/>
          </p:cNvPicPr>
          <p:nvPr/>
        </p:nvPicPr>
        <p:blipFill>
          <a:blip r:embed="rId4"/>
          <a:stretch>
            <a:fillRect/>
          </a:stretch>
        </p:blipFill>
        <p:spPr>
          <a:xfrm>
            <a:off x="1861159" y="1193820"/>
            <a:ext cx="5421681" cy="361738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55"/>
                                        </p:tgtEl>
                                        <p:attrNameLst>
                                          <p:attrName>style.visibility</p:attrName>
                                        </p:attrNameLst>
                                      </p:cBhvr>
                                      <p:to>
                                        <p:strVal val="visible"/>
                                      </p:to>
                                    </p:set>
                                    <p:animEffect transition="in" filter="wipe(up)">
                                      <p:cBhvr>
                                        <p:cTn id="7" dur="500"/>
                                        <p:tgtEl>
                                          <p:spTgt spid="655"/>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656">
                                            <p:txEl>
                                              <p:pRg st="0" end="0"/>
                                            </p:txEl>
                                          </p:spTgt>
                                        </p:tgtEl>
                                        <p:attrNameLst>
                                          <p:attrName>style.visibility</p:attrName>
                                        </p:attrNameLst>
                                      </p:cBhvr>
                                      <p:to>
                                        <p:strVal val="visible"/>
                                      </p:to>
                                    </p:set>
                                    <p:animEffect transition="in" filter="wipe(up)">
                                      <p:cBhvr>
                                        <p:cTn id="10" dur="500"/>
                                        <p:tgtEl>
                                          <p:spTgt spid="656">
                                            <p:txEl>
                                              <p:pRg st="0" end="0"/>
                                            </p:txEl>
                                          </p:spTgt>
                                        </p:tgtEl>
                                      </p:cBhvr>
                                    </p:animEffect>
                                  </p:childTnLst>
                                </p:cTn>
                              </p:par>
                              <p:par>
                                <p:cTn id="11" presetID="22" presetClass="entr" presetSubtype="1"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up)">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 grpId="0"/>
      <p:bldP spid="656"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grpSp>
        <p:nvGrpSpPr>
          <p:cNvPr id="453" name="Google Shape;453;p51"/>
          <p:cNvGrpSpPr/>
          <p:nvPr/>
        </p:nvGrpSpPr>
        <p:grpSpPr>
          <a:xfrm>
            <a:off x="275679" y="260940"/>
            <a:ext cx="872401" cy="4621619"/>
            <a:chOff x="425075" y="587100"/>
            <a:chExt cx="1466100" cy="3969312"/>
          </a:xfrm>
        </p:grpSpPr>
        <p:sp>
          <p:nvSpPr>
            <p:cNvPr id="454" name="Google Shape;454;p51"/>
            <p:cNvSpPr/>
            <p:nvPr/>
          </p:nvSpPr>
          <p:spPr>
            <a:xfrm>
              <a:off x="425075" y="587100"/>
              <a:ext cx="1466100" cy="2076900"/>
            </a:xfrm>
            <a:prstGeom prst="round2Diag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51"/>
            <p:cNvSpPr/>
            <p:nvPr/>
          </p:nvSpPr>
          <p:spPr>
            <a:xfrm>
              <a:off x="425075" y="2915412"/>
              <a:ext cx="1466100" cy="547800"/>
            </a:xfrm>
            <a:prstGeom prst="round2DiagRect">
              <a:avLst>
                <a:gd name="adj1" fmla="val 50000"/>
                <a:gd name="adj2" fmla="val 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51"/>
            <p:cNvSpPr/>
            <p:nvPr/>
          </p:nvSpPr>
          <p:spPr>
            <a:xfrm rot="-5400000">
              <a:off x="278075" y="3861612"/>
              <a:ext cx="841800" cy="547800"/>
            </a:xfrm>
            <a:prstGeom prst="round2Diag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649;p64">
            <a:extLst>
              <a:ext uri="{FF2B5EF4-FFF2-40B4-BE49-F238E27FC236}">
                <a16:creationId xmlns:a16="http://schemas.microsoft.com/office/drawing/2014/main" xmlns="" id="{5BB6BFCC-398B-E6CE-8E3F-C73E517293E3}"/>
              </a:ext>
            </a:extLst>
          </p:cNvPr>
          <p:cNvSpPr txBox="1">
            <a:spLocks noGrp="1"/>
          </p:cNvSpPr>
          <p:nvPr>
            <p:ph type="title"/>
          </p:nvPr>
        </p:nvSpPr>
        <p:spPr>
          <a:xfrm>
            <a:off x="1560868" y="918051"/>
            <a:ext cx="2302920" cy="637824"/>
          </a:xfrm>
          <a:prstGeom prst="rect">
            <a:avLst/>
          </a:prstGeom>
        </p:spPr>
        <p:txBody>
          <a:bodyPr spcFirstLastPara="1" wrap="square" lIns="91425" tIns="91425" rIns="91425" bIns="91425" anchor="b" anchorCtr="0">
            <a:noAutofit/>
          </a:bodyPr>
          <a:lstStyle/>
          <a:p>
            <a:pPr marL="0" lvl="0" indent="0" algn="just" rtl="0">
              <a:spcBef>
                <a:spcPts val="0"/>
              </a:spcBef>
              <a:spcAft>
                <a:spcPts val="0"/>
              </a:spcAft>
              <a:buNone/>
            </a:pPr>
            <a:r>
              <a:rPr lang="vi-VN" sz="3200" dirty="0" err="1">
                <a:solidFill>
                  <a:schemeClr val="accent1"/>
                </a:solidFill>
              </a:rPr>
              <a:t>Rat</a:t>
            </a:r>
            <a:r>
              <a:rPr lang="vi-VN" sz="3200" dirty="0">
                <a:solidFill>
                  <a:schemeClr val="accent1"/>
                </a:solidFill>
              </a:rPr>
              <a:t> in </a:t>
            </a:r>
            <a:r>
              <a:rPr lang="vi-VN" sz="3200" dirty="0" err="1">
                <a:solidFill>
                  <a:schemeClr val="accent1"/>
                </a:solidFill>
              </a:rPr>
              <a:t>mize</a:t>
            </a:r>
            <a:endParaRPr sz="3200" dirty="0">
              <a:solidFill>
                <a:schemeClr val="accent1"/>
              </a:solidFill>
            </a:endParaRPr>
          </a:p>
        </p:txBody>
      </p:sp>
      <p:sp>
        <p:nvSpPr>
          <p:cNvPr id="9" name="Google Shape;650;p64">
            <a:extLst>
              <a:ext uri="{FF2B5EF4-FFF2-40B4-BE49-F238E27FC236}">
                <a16:creationId xmlns:a16="http://schemas.microsoft.com/office/drawing/2014/main" xmlns="" id="{79B40A43-6838-96FD-D062-946A7B15D114}"/>
              </a:ext>
            </a:extLst>
          </p:cNvPr>
          <p:cNvSpPr txBox="1">
            <a:spLocks noGrp="1"/>
          </p:cNvSpPr>
          <p:nvPr>
            <p:ph type="subTitle" idx="1"/>
          </p:nvPr>
        </p:nvSpPr>
        <p:spPr>
          <a:xfrm>
            <a:off x="1148080" y="1664345"/>
            <a:ext cx="3397025" cy="2615071"/>
          </a:xfrm>
          <a:prstGeom prst="rect">
            <a:avLst/>
          </a:prstGeom>
        </p:spPr>
        <p:txBody>
          <a:bodyPr spcFirstLastPara="1" wrap="square" lIns="91425" tIns="91425" rIns="91425" bIns="91425" anchor="t" anchorCtr="0">
            <a:noAutofit/>
          </a:bodyPr>
          <a:lstStyle/>
          <a:p>
            <a:pPr algn="just"/>
            <a:r>
              <a:rPr lang="vi-VN" sz="1200" dirty="0"/>
              <a:t>	Mê cung được biểu diễn dưới dạng ma trận 2D. Trong đó, ‘1’ đại diện cho ô bị chặn, ‘0’ đại diện cho ô trống mà chuột có thể đi qua.</a:t>
            </a:r>
          </a:p>
          <a:p>
            <a:pPr algn="just"/>
            <a:endParaRPr lang="vi-VN" sz="1200" dirty="0"/>
          </a:p>
          <a:p>
            <a:pPr algn="just"/>
            <a:r>
              <a:rPr lang="vi-VN" sz="1200" b="0" i="0" dirty="0">
                <a:solidFill>
                  <a:srgbClr val="111111"/>
                </a:solidFill>
                <a:effectLst/>
                <a:latin typeface="+mn-lt"/>
              </a:rPr>
              <a:t>	Chuột cần tìm đường đi từ ô xuất phát (ô trái trên cùng) đến ô đích (ô phải dưới cùng).</a:t>
            </a:r>
          </a:p>
          <a:p>
            <a:pPr algn="just"/>
            <a:endParaRPr lang="vi-VN" sz="1200" b="0" i="0" dirty="0">
              <a:solidFill>
                <a:srgbClr val="111111"/>
              </a:solidFill>
              <a:effectLst/>
              <a:latin typeface="+mn-lt"/>
            </a:endParaRPr>
          </a:p>
          <a:p>
            <a:pPr algn="just"/>
            <a:r>
              <a:rPr lang="vi-VN" sz="1200" dirty="0">
                <a:solidFill>
                  <a:srgbClr val="111111"/>
                </a:solidFill>
                <a:latin typeface="+mn-lt"/>
              </a:rPr>
              <a:t>	Chuột chỉ có thể di chuyển theo hai hướng: sang phải hoặc xuống dưới.</a:t>
            </a:r>
            <a:endParaRPr lang="vi-VN" sz="1200" b="0" i="0" dirty="0">
              <a:solidFill>
                <a:srgbClr val="111111"/>
              </a:solidFill>
              <a:effectLst/>
              <a:latin typeface="+mn-lt"/>
            </a:endParaRPr>
          </a:p>
        </p:txBody>
      </p:sp>
      <p:pic>
        <p:nvPicPr>
          <p:cNvPr id="3" name="Hình ảnh 2">
            <a:extLst>
              <a:ext uri="{FF2B5EF4-FFF2-40B4-BE49-F238E27FC236}">
                <a16:creationId xmlns:a16="http://schemas.microsoft.com/office/drawing/2014/main" xmlns="" id="{E0FBEFD0-26FA-A4BA-5764-51CC2693AC5A}"/>
              </a:ext>
            </a:extLst>
          </p:cNvPr>
          <p:cNvPicPr>
            <a:picLocks noChangeAspect="1"/>
          </p:cNvPicPr>
          <p:nvPr/>
        </p:nvPicPr>
        <p:blipFill>
          <a:blip r:embed="rId3"/>
          <a:stretch>
            <a:fillRect/>
          </a:stretch>
        </p:blipFill>
        <p:spPr>
          <a:xfrm>
            <a:off x="4598897" y="1085850"/>
            <a:ext cx="4145053" cy="30765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wipe(left)">
                                      <p:cBhvr>
                                        <p:cTn id="10" dur="500"/>
                                        <p:tgtEl>
                                          <p:spTgt spid="9">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Effect transition="in" filter="wipe(left)">
                                      <p:cBhvr>
                                        <p:cTn id="13" dur="500"/>
                                        <p:tgtEl>
                                          <p:spTgt spid="9">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9">
                                            <p:txEl>
                                              <p:pRg st="4" end="4"/>
                                            </p:txEl>
                                          </p:spTgt>
                                        </p:tgtEl>
                                        <p:attrNameLst>
                                          <p:attrName>style.visibility</p:attrName>
                                        </p:attrNameLst>
                                      </p:cBhvr>
                                      <p:to>
                                        <p:strVal val="visible"/>
                                      </p:to>
                                    </p:set>
                                    <p:animEffect transition="in" filter="wipe(left)">
                                      <p:cBhvr>
                                        <p:cTn id="16" dur="500"/>
                                        <p:tgtEl>
                                          <p:spTgt spid="9">
                                            <p:txEl>
                                              <p:pRg st="4" end="4"/>
                                            </p:txEl>
                                          </p:spTgt>
                                        </p:tgtEl>
                                      </p:cBhvr>
                                    </p:animEffect>
                                  </p:childTnLst>
                                </p:cTn>
                              </p:par>
                              <p:par>
                                <p:cTn id="17" presetID="22" presetClass="entr" presetSubtype="8"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left)">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53"/>
          <p:cNvSpPr txBox="1">
            <a:spLocks noGrp="1"/>
          </p:cNvSpPr>
          <p:nvPr>
            <p:ph type="title"/>
          </p:nvPr>
        </p:nvSpPr>
        <p:spPr>
          <a:xfrm>
            <a:off x="1404518" y="467385"/>
            <a:ext cx="6898234" cy="431675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800" b="1" dirty="0">
                <a:solidFill>
                  <a:schemeClr val="accent1"/>
                </a:solidFill>
                <a:latin typeface="+mn-lt"/>
              </a:rPr>
              <a:t>Ý TƯỞNG</a:t>
            </a:r>
            <a:r>
              <a:rPr lang="vi-VN" sz="1800" b="1" dirty="0">
                <a:latin typeface="+mn-lt"/>
              </a:rPr>
              <a:t/>
            </a:r>
            <a:br>
              <a:rPr lang="vi-VN" sz="1800" b="1" dirty="0">
                <a:latin typeface="+mn-lt"/>
              </a:rPr>
            </a:br>
            <a:r>
              <a:rPr lang="vi-VN" sz="900" b="1" dirty="0">
                <a:latin typeface="+mn-lt"/>
              </a:rPr>
              <a:t/>
            </a:r>
            <a:br>
              <a:rPr lang="vi-VN" sz="900" b="1" dirty="0">
                <a:latin typeface="+mn-lt"/>
              </a:rPr>
            </a:br>
            <a:r>
              <a:rPr lang="en-US" sz="1200" b="1" dirty="0">
                <a:solidFill>
                  <a:schemeClr val="bg1">
                    <a:lumMod val="75000"/>
                  </a:schemeClr>
                </a:solidFill>
                <a:latin typeface="+mn-lt"/>
              </a:rPr>
              <a:t>1</a:t>
            </a:r>
            <a:r>
              <a:rPr lang="en-US" sz="900" b="1" dirty="0">
                <a:solidFill>
                  <a:schemeClr val="bg1">
                    <a:lumMod val="75000"/>
                  </a:schemeClr>
                </a:solidFill>
                <a:latin typeface="+mn-lt"/>
              </a:rPr>
              <a:t>. </a:t>
            </a:r>
            <a:r>
              <a:rPr lang="vi-VN" sz="1200" b="1" dirty="0">
                <a:solidFill>
                  <a:schemeClr val="bg1">
                    <a:lumMod val="75000"/>
                  </a:schemeClr>
                </a:solidFill>
                <a:latin typeface="+mn-lt"/>
              </a:rPr>
              <a:t>Khởi tạo: </a:t>
            </a:r>
            <a:r>
              <a:rPr lang="vi-VN" sz="1200" dirty="0">
                <a:latin typeface="+mn-lt"/>
              </a:rPr>
              <a:t>Tạo một ma trận sol với tất cả giá trị là 0. Ma trận này sẽ được sử dụng để lưu trữ lộ trình của chuột.</a:t>
            </a:r>
            <a:br>
              <a:rPr lang="vi-VN" sz="1200" dirty="0">
                <a:latin typeface="+mn-lt"/>
              </a:rPr>
            </a:br>
            <a:r>
              <a:rPr lang="vi-VN" sz="1200" dirty="0">
                <a:latin typeface="+mn-lt"/>
              </a:rPr>
              <a:t/>
            </a:r>
            <a:br>
              <a:rPr lang="vi-VN" sz="1200" dirty="0">
                <a:latin typeface="+mn-lt"/>
              </a:rPr>
            </a:br>
            <a:r>
              <a:rPr lang="en-US" sz="1200" b="1" dirty="0">
                <a:solidFill>
                  <a:schemeClr val="bg1">
                    <a:lumMod val="75000"/>
                  </a:schemeClr>
                </a:solidFill>
                <a:latin typeface="+mn-lt"/>
              </a:rPr>
              <a:t>2</a:t>
            </a:r>
            <a:r>
              <a:rPr lang="en-US" sz="1200" dirty="0">
                <a:solidFill>
                  <a:schemeClr val="bg1">
                    <a:lumMod val="75000"/>
                  </a:schemeClr>
                </a:solidFill>
                <a:latin typeface="+mn-lt"/>
              </a:rPr>
              <a:t>.</a:t>
            </a:r>
            <a:r>
              <a:rPr lang="vi-VN" sz="1200" b="1" dirty="0">
                <a:solidFill>
                  <a:schemeClr val="bg1">
                    <a:lumMod val="75000"/>
                  </a:schemeClr>
                </a:solidFill>
                <a:latin typeface="+mn-lt"/>
              </a:rPr>
              <a:t>Bắt đầu: </a:t>
            </a:r>
            <a:r>
              <a:rPr lang="vi-VN" sz="1200" dirty="0">
                <a:latin typeface="+mn-lt"/>
              </a:rPr>
              <a:t>Chuột bắt đầu từ ô góc trên cùng bên trái của mê cung (maze[0][0]).</a:t>
            </a:r>
            <a:br>
              <a:rPr lang="vi-VN" sz="1200" dirty="0">
                <a:latin typeface="+mn-lt"/>
              </a:rPr>
            </a:br>
            <a:r>
              <a:rPr lang="vi-VN" sz="1200" b="1" dirty="0">
                <a:latin typeface="+mn-lt"/>
              </a:rPr>
              <a:t/>
            </a:r>
            <a:br>
              <a:rPr lang="vi-VN" sz="1200" b="1" dirty="0">
                <a:latin typeface="+mn-lt"/>
              </a:rPr>
            </a:br>
            <a:r>
              <a:rPr lang="en-US" sz="1200" b="1" dirty="0">
                <a:solidFill>
                  <a:schemeClr val="bg1">
                    <a:lumMod val="75000"/>
                  </a:schemeClr>
                </a:solidFill>
                <a:latin typeface="+mn-lt"/>
              </a:rPr>
              <a:t>3.</a:t>
            </a:r>
            <a:r>
              <a:rPr lang="vi-VN" sz="1200" b="1" dirty="0">
                <a:solidFill>
                  <a:schemeClr val="bg1">
                    <a:lumMod val="75000"/>
                  </a:schemeClr>
                </a:solidFill>
                <a:latin typeface="+mn-lt"/>
              </a:rPr>
              <a:t>Kiểm tra: </a:t>
            </a:r>
            <a:r>
              <a:rPr lang="vi-VN" sz="1200" dirty="0">
                <a:latin typeface="+mn-lt"/>
              </a:rPr>
              <a:t>Kiểm tra xem ô hiện tại có phải là ô đích (maze[N-1][N-1]) không. Nếu đúng, đánh dấu ô này trong ma trận sol và kết thúc thuật toán.</a:t>
            </a:r>
            <a:br>
              <a:rPr lang="vi-VN" sz="1200" dirty="0">
                <a:latin typeface="+mn-lt"/>
              </a:rPr>
            </a:br>
            <a:r>
              <a:rPr lang="vi-VN" sz="1200" dirty="0">
                <a:latin typeface="+mn-lt"/>
              </a:rPr>
              <a:t/>
            </a:r>
            <a:br>
              <a:rPr lang="vi-VN" sz="1200" dirty="0">
                <a:latin typeface="+mn-lt"/>
              </a:rPr>
            </a:br>
            <a:r>
              <a:rPr lang="en-US" sz="1200" b="1" dirty="0">
                <a:solidFill>
                  <a:schemeClr val="bg1">
                    <a:lumMod val="75000"/>
                  </a:schemeClr>
                </a:solidFill>
                <a:latin typeface="+mn-lt"/>
              </a:rPr>
              <a:t>4.</a:t>
            </a:r>
            <a:r>
              <a:rPr lang="vi-VN" sz="1200" b="1" dirty="0">
                <a:solidFill>
                  <a:schemeClr val="bg1">
                    <a:lumMod val="75000"/>
                  </a:schemeClr>
                </a:solidFill>
                <a:latin typeface="+mn-lt"/>
              </a:rPr>
              <a:t>Di chuyển: </a:t>
            </a:r>
            <a:r>
              <a:rPr lang="vi-VN" sz="1200" dirty="0">
                <a:latin typeface="+mn-lt"/>
              </a:rPr>
              <a:t>Nếu ô hiện tại không phải là ô đích, thử di chuyển theo hai hướng: sang phải hoặc xuống dưới. Trước khi di chuyển, kiểm tra xem ô tiếp theo có hợp lệ không (nghĩa là nằm trong mê cung và không phải là bức tường).</a:t>
            </a:r>
            <a:br>
              <a:rPr lang="vi-VN" sz="1200" dirty="0">
                <a:latin typeface="+mn-lt"/>
              </a:rPr>
            </a:br>
            <a:r>
              <a:rPr lang="vi-VN" sz="1200" b="1" dirty="0">
                <a:latin typeface="+mn-lt"/>
              </a:rPr>
              <a:t/>
            </a:r>
            <a:br>
              <a:rPr lang="vi-VN" sz="1200" b="1" dirty="0">
                <a:latin typeface="+mn-lt"/>
              </a:rPr>
            </a:br>
            <a:r>
              <a:rPr lang="en-US" sz="1200" b="1" dirty="0">
                <a:solidFill>
                  <a:schemeClr val="bg1">
                    <a:lumMod val="75000"/>
                  </a:schemeClr>
                </a:solidFill>
                <a:latin typeface="+mn-lt"/>
              </a:rPr>
              <a:t>5.</a:t>
            </a:r>
            <a:r>
              <a:rPr lang="vi-VN" sz="1200" b="1" dirty="0">
                <a:solidFill>
                  <a:schemeClr val="bg1">
                    <a:lumMod val="75000"/>
                  </a:schemeClr>
                </a:solidFill>
                <a:latin typeface="+mn-lt"/>
              </a:rPr>
              <a:t>Quay lui</a:t>
            </a:r>
            <a:r>
              <a:rPr lang="vi-VN" sz="1200" b="1" dirty="0">
                <a:latin typeface="+mn-lt"/>
              </a:rPr>
              <a:t>: </a:t>
            </a:r>
            <a:r>
              <a:rPr lang="vi-VN" sz="1200" dirty="0">
                <a:latin typeface="+mn-lt"/>
              </a:rPr>
              <a:t>Nếu không thể di chuyển theo cả hai hướng, quay lại ô trước đó và thử một hướng di chuyển khác.</a:t>
            </a:r>
            <a:br>
              <a:rPr lang="vi-VN" sz="1200" dirty="0">
                <a:latin typeface="+mn-lt"/>
              </a:rPr>
            </a:br>
            <a:r>
              <a:rPr lang="vi-VN" sz="1200" b="1" dirty="0">
                <a:latin typeface="+mn-lt"/>
              </a:rPr>
              <a:t/>
            </a:r>
            <a:br>
              <a:rPr lang="vi-VN" sz="1200" b="1" dirty="0">
                <a:latin typeface="+mn-lt"/>
              </a:rPr>
            </a:br>
            <a:r>
              <a:rPr lang="en-US" sz="1200" b="1" dirty="0">
                <a:solidFill>
                  <a:schemeClr val="bg1">
                    <a:lumMod val="75000"/>
                  </a:schemeClr>
                </a:solidFill>
                <a:latin typeface="+mn-lt"/>
              </a:rPr>
              <a:t>6.</a:t>
            </a:r>
            <a:r>
              <a:rPr lang="vi-VN" sz="1200" b="1" dirty="0">
                <a:solidFill>
                  <a:schemeClr val="bg1">
                    <a:lumMod val="75000"/>
                  </a:schemeClr>
                </a:solidFill>
                <a:latin typeface="+mn-lt"/>
              </a:rPr>
              <a:t>Lặp lại</a:t>
            </a:r>
            <a:r>
              <a:rPr lang="vi-VN" sz="1200" b="1" dirty="0">
                <a:latin typeface="+mn-lt"/>
              </a:rPr>
              <a:t>: </a:t>
            </a:r>
            <a:r>
              <a:rPr lang="vi-VN" sz="1200" dirty="0">
                <a:latin typeface="+mn-lt"/>
              </a:rPr>
              <a:t>Tiếp tục các bước 3-5 cho đến khi tìm ra lộ trình hoặc đã thử hết tất cả các khả năng</a:t>
            </a:r>
            <a:endParaRPr sz="1200" dirty="0">
              <a:latin typeface="+mn-lt"/>
            </a:endParaRPr>
          </a:p>
        </p:txBody>
      </p:sp>
      <p:grpSp>
        <p:nvGrpSpPr>
          <p:cNvPr id="479" name="Google Shape;479;p53"/>
          <p:cNvGrpSpPr/>
          <p:nvPr/>
        </p:nvGrpSpPr>
        <p:grpSpPr>
          <a:xfrm>
            <a:off x="-718394" y="184554"/>
            <a:ext cx="1171437" cy="4599587"/>
            <a:chOff x="250833" y="-3603"/>
            <a:chExt cx="1466100" cy="4706810"/>
          </a:xfrm>
        </p:grpSpPr>
        <p:sp>
          <p:nvSpPr>
            <p:cNvPr id="480" name="Google Shape;480;p53"/>
            <p:cNvSpPr/>
            <p:nvPr/>
          </p:nvSpPr>
          <p:spPr>
            <a:xfrm flipH="1">
              <a:off x="505724" y="2734975"/>
              <a:ext cx="956319" cy="1968232"/>
            </a:xfrm>
            <a:prstGeom prst="round2Diag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2" name="Google Shape;482;p53"/>
            <p:cNvSpPr/>
            <p:nvPr/>
          </p:nvSpPr>
          <p:spPr>
            <a:xfrm>
              <a:off x="250833" y="-3603"/>
              <a:ext cx="1466100" cy="783573"/>
            </a:xfrm>
            <a:prstGeom prst="round2DiagRect">
              <a:avLst>
                <a:gd name="adj1" fmla="val 50000"/>
                <a:gd name="adj2" fmla="val 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 name="Google Shape;480;p53">
            <a:extLst>
              <a:ext uri="{FF2B5EF4-FFF2-40B4-BE49-F238E27FC236}">
                <a16:creationId xmlns:a16="http://schemas.microsoft.com/office/drawing/2014/main" xmlns="" id="{4D2978C0-28B0-1032-B1F6-A72A587329FE}"/>
              </a:ext>
            </a:extLst>
          </p:cNvPr>
          <p:cNvSpPr/>
          <p:nvPr/>
        </p:nvSpPr>
        <p:spPr>
          <a:xfrm flipH="1">
            <a:off x="8417306" y="-840597"/>
            <a:ext cx="975914" cy="1681193"/>
          </a:xfrm>
          <a:prstGeom prst="round2Diag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 name="Google Shape;482;p53">
            <a:extLst>
              <a:ext uri="{FF2B5EF4-FFF2-40B4-BE49-F238E27FC236}">
                <a16:creationId xmlns:a16="http://schemas.microsoft.com/office/drawing/2014/main" xmlns="" id="{FC9B72A1-C83F-0809-6943-634B296E7652}"/>
              </a:ext>
            </a:extLst>
          </p:cNvPr>
          <p:cNvSpPr/>
          <p:nvPr/>
        </p:nvSpPr>
        <p:spPr>
          <a:xfrm>
            <a:off x="8302752" y="4784141"/>
            <a:ext cx="1046414" cy="401598"/>
          </a:xfrm>
          <a:prstGeom prst="round2DiagRect">
            <a:avLst>
              <a:gd name="adj1" fmla="val 50000"/>
              <a:gd name="adj2" fmla="val 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78"/>
                                        </p:tgtEl>
                                        <p:attrNameLst>
                                          <p:attrName>style.visibility</p:attrName>
                                        </p:attrNameLst>
                                      </p:cBhvr>
                                      <p:to>
                                        <p:strVal val="visible"/>
                                      </p:to>
                                    </p:set>
                                    <p:animEffect transition="in" filter="wipe(up)">
                                      <p:cBhvr>
                                        <p:cTn id="7" dur="500"/>
                                        <p:tgtEl>
                                          <p:spTgt spid="4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pic>
        <p:nvPicPr>
          <p:cNvPr id="11" name="Hình ảnh 10">
            <a:extLst>
              <a:ext uri="{FF2B5EF4-FFF2-40B4-BE49-F238E27FC236}">
                <a16:creationId xmlns:a16="http://schemas.microsoft.com/office/drawing/2014/main" xmlns="" id="{E5C7912A-F709-55A3-448A-51C23019B7E2}"/>
              </a:ext>
            </a:extLst>
          </p:cNvPr>
          <p:cNvPicPr>
            <a:picLocks noChangeAspect="1"/>
          </p:cNvPicPr>
          <p:nvPr/>
        </p:nvPicPr>
        <p:blipFill>
          <a:blip r:embed="rId3"/>
          <a:stretch>
            <a:fillRect/>
          </a:stretch>
        </p:blipFill>
        <p:spPr>
          <a:xfrm>
            <a:off x="3286631" y="320787"/>
            <a:ext cx="4458974" cy="4501926"/>
          </a:xfrm>
          <a:prstGeom prst="rect">
            <a:avLst/>
          </a:prstGeom>
        </p:spPr>
      </p:pic>
      <p:sp>
        <p:nvSpPr>
          <p:cNvPr id="12" name="Hộp Văn bản 11">
            <a:extLst>
              <a:ext uri="{FF2B5EF4-FFF2-40B4-BE49-F238E27FC236}">
                <a16:creationId xmlns:a16="http://schemas.microsoft.com/office/drawing/2014/main" xmlns="" id="{077D7ABC-3A6D-12A6-87C5-C12878DF3998}"/>
              </a:ext>
            </a:extLst>
          </p:cNvPr>
          <p:cNvSpPr txBox="1"/>
          <p:nvPr/>
        </p:nvSpPr>
        <p:spPr>
          <a:xfrm>
            <a:off x="1332225" y="3908136"/>
            <a:ext cx="3908811" cy="338554"/>
          </a:xfrm>
          <a:prstGeom prst="rect">
            <a:avLst/>
          </a:prstGeom>
          <a:noFill/>
        </p:spPr>
        <p:txBody>
          <a:bodyPr wrap="square" rtlCol="0">
            <a:spAutoFit/>
          </a:bodyPr>
          <a:lstStyle/>
          <a:p>
            <a:r>
              <a:rPr lang="vi-VN" sz="1600" b="1" dirty="0">
                <a:solidFill>
                  <a:schemeClr val="bg1">
                    <a:lumMod val="75000"/>
                  </a:schemeClr>
                </a:solidFill>
              </a:rPr>
              <a:t>PSEUDOCODE</a:t>
            </a:r>
          </a:p>
        </p:txBody>
      </p:sp>
    </p:spTree>
    <p:extLst>
      <p:ext uri="{BB962C8B-B14F-4D97-AF65-F5344CB8AC3E}">
        <p14:creationId xmlns:p14="http://schemas.microsoft.com/office/powerpoint/2010/main" val="3142883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22" presetClass="entr" presetSubtype="1"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up)">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grpSp>
        <p:nvGrpSpPr>
          <p:cNvPr id="479" name="Google Shape;479;p53"/>
          <p:cNvGrpSpPr/>
          <p:nvPr/>
        </p:nvGrpSpPr>
        <p:grpSpPr>
          <a:xfrm>
            <a:off x="6063825" y="394491"/>
            <a:ext cx="2720400" cy="4209521"/>
            <a:chOff x="6063825" y="394491"/>
            <a:chExt cx="2720400" cy="4209521"/>
          </a:xfrm>
        </p:grpSpPr>
        <p:sp>
          <p:nvSpPr>
            <p:cNvPr id="481" name="Google Shape;481;p53"/>
            <p:cNvSpPr/>
            <p:nvPr/>
          </p:nvSpPr>
          <p:spPr>
            <a:xfrm rot="5400000">
              <a:off x="6840825" y="-382509"/>
              <a:ext cx="1166400" cy="2720400"/>
            </a:xfrm>
            <a:prstGeom prst="round2Diag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53"/>
            <p:cNvSpPr/>
            <p:nvPr/>
          </p:nvSpPr>
          <p:spPr>
            <a:xfrm>
              <a:off x="6690975" y="4056212"/>
              <a:ext cx="1466100" cy="547800"/>
            </a:xfrm>
            <a:prstGeom prst="round2DiagRect">
              <a:avLst>
                <a:gd name="adj1" fmla="val 50000"/>
                <a:gd name="adj2" fmla="val 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304;p45">
            <a:extLst>
              <a:ext uri="{FF2B5EF4-FFF2-40B4-BE49-F238E27FC236}">
                <a16:creationId xmlns:a16="http://schemas.microsoft.com/office/drawing/2014/main" xmlns="" id="{29BCF541-9108-9D6D-9501-A8EBD1FE7073}"/>
              </a:ext>
            </a:extLst>
          </p:cNvPr>
          <p:cNvSpPr/>
          <p:nvPr/>
        </p:nvSpPr>
        <p:spPr>
          <a:xfrm rot="16200000">
            <a:off x="333131" y="2795688"/>
            <a:ext cx="2175900" cy="1032600"/>
          </a:xfrm>
          <a:prstGeom prst="round2Diag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05;p45">
            <a:extLst>
              <a:ext uri="{FF2B5EF4-FFF2-40B4-BE49-F238E27FC236}">
                <a16:creationId xmlns:a16="http://schemas.microsoft.com/office/drawing/2014/main" xmlns="" id="{AF56CBB7-B056-5AEA-8443-BE1C2720C552}"/>
              </a:ext>
            </a:extLst>
          </p:cNvPr>
          <p:cNvSpPr txBox="1">
            <a:spLocks noGrp="1"/>
          </p:cNvSpPr>
          <p:nvPr>
            <p:ph type="title"/>
          </p:nvPr>
        </p:nvSpPr>
        <p:spPr>
          <a:xfrm>
            <a:off x="2010786" y="2571750"/>
            <a:ext cx="4764291" cy="886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3400" b="1" dirty="0">
                <a:latin typeface="+mn-lt"/>
              </a:rPr>
              <a:t>Thảo luận</a:t>
            </a:r>
            <a:endParaRPr sz="3400" b="1" dirty="0">
              <a:latin typeface="+mn-lt"/>
            </a:endParaRPr>
          </a:p>
        </p:txBody>
      </p:sp>
      <p:sp>
        <p:nvSpPr>
          <p:cNvPr id="6" name="Google Shape;307;p45">
            <a:extLst>
              <a:ext uri="{FF2B5EF4-FFF2-40B4-BE49-F238E27FC236}">
                <a16:creationId xmlns:a16="http://schemas.microsoft.com/office/drawing/2014/main" xmlns="" id="{88451788-1253-5D1B-01B3-ED26E2062143}"/>
              </a:ext>
            </a:extLst>
          </p:cNvPr>
          <p:cNvSpPr txBox="1">
            <a:spLocks/>
          </p:cNvSpPr>
          <p:nvPr/>
        </p:nvSpPr>
        <p:spPr>
          <a:xfrm>
            <a:off x="826035" y="2712738"/>
            <a:ext cx="1190100" cy="637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vi-VN" sz="4000" dirty="0">
                <a:latin typeface="Alata" panose="020B0604020202020204" charset="0"/>
              </a:rPr>
              <a:t>03</a:t>
            </a:r>
            <a:endParaRPr lang="en" sz="4000" dirty="0">
              <a:latin typeface="Alata" panose="020B0604020202020204" charset="0"/>
            </a:endParaRPr>
          </a:p>
        </p:txBody>
      </p:sp>
      <p:sp>
        <p:nvSpPr>
          <p:cNvPr id="9" name="Google Shape;276;p43">
            <a:extLst>
              <a:ext uri="{FF2B5EF4-FFF2-40B4-BE49-F238E27FC236}">
                <a16:creationId xmlns:a16="http://schemas.microsoft.com/office/drawing/2014/main" xmlns="" id="{8786C2C2-4104-3F84-B474-298B6C2F0582}"/>
              </a:ext>
            </a:extLst>
          </p:cNvPr>
          <p:cNvSpPr txBox="1">
            <a:spLocks/>
          </p:cNvSpPr>
          <p:nvPr/>
        </p:nvSpPr>
        <p:spPr>
          <a:xfrm>
            <a:off x="2115063" y="3522814"/>
            <a:ext cx="2662500" cy="67649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r>
              <a:rPr lang="en-US" sz="1600" dirty="0" err="1">
                <a:solidFill>
                  <a:schemeClr val="tx1"/>
                </a:solidFill>
              </a:rPr>
              <a:t>Nhận</a:t>
            </a:r>
            <a:r>
              <a:rPr lang="en-US" sz="1600" dirty="0">
                <a:solidFill>
                  <a:schemeClr val="tx1"/>
                </a:solidFill>
              </a:rPr>
              <a:t> </a:t>
            </a:r>
            <a:r>
              <a:rPr lang="en-US" sz="1600" dirty="0" err="1">
                <a:solidFill>
                  <a:schemeClr val="tx1"/>
                </a:solidFill>
              </a:rPr>
              <a:t>diện</a:t>
            </a:r>
            <a:r>
              <a:rPr lang="en-US" sz="1600" dirty="0">
                <a:solidFill>
                  <a:schemeClr val="tx1"/>
                </a:solidFill>
              </a:rPr>
              <a:t> </a:t>
            </a:r>
            <a:r>
              <a:rPr lang="en-US" sz="1600" dirty="0" err="1">
                <a:solidFill>
                  <a:schemeClr val="tx1"/>
                </a:solidFill>
              </a:rPr>
              <a:t>bài</a:t>
            </a:r>
            <a:r>
              <a:rPr lang="en-US" sz="1600" dirty="0">
                <a:solidFill>
                  <a:schemeClr val="tx1"/>
                </a:solidFill>
              </a:rPr>
              <a:t> </a:t>
            </a:r>
            <a:r>
              <a:rPr lang="en-US" sz="1600" dirty="0" err="1">
                <a:solidFill>
                  <a:schemeClr val="tx1"/>
                </a:solidFill>
              </a:rPr>
              <a:t>toán</a:t>
            </a:r>
            <a:r>
              <a:rPr lang="en-US" sz="1600" dirty="0">
                <a:solidFill>
                  <a:schemeClr val="tx1"/>
                </a:solidFill>
              </a:rPr>
              <a:t> </a:t>
            </a:r>
            <a:r>
              <a:rPr lang="en-US" sz="1600" dirty="0" err="1">
                <a:solidFill>
                  <a:schemeClr val="tx1"/>
                </a:solidFill>
              </a:rPr>
              <a:t>sử</a:t>
            </a:r>
            <a:r>
              <a:rPr lang="en-US" sz="1600" dirty="0">
                <a:solidFill>
                  <a:schemeClr val="tx1"/>
                </a:solidFill>
              </a:rPr>
              <a:t> </a:t>
            </a:r>
            <a:r>
              <a:rPr lang="en-US" sz="1600" dirty="0" err="1">
                <a:solidFill>
                  <a:schemeClr val="tx1"/>
                </a:solidFill>
              </a:rPr>
              <a:t>dụng</a:t>
            </a:r>
            <a:r>
              <a:rPr lang="en-US" sz="1600" dirty="0">
                <a:solidFill>
                  <a:schemeClr val="tx1"/>
                </a:solidFill>
              </a:rPr>
              <a:t> Backtracking</a:t>
            </a:r>
            <a:endParaRPr lang="vi-VN" sz="1600" dirty="0">
              <a:solidFill>
                <a:schemeClr val="tx1"/>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grpSp>
        <p:nvGrpSpPr>
          <p:cNvPr id="479" name="Google Shape;479;p53"/>
          <p:cNvGrpSpPr/>
          <p:nvPr/>
        </p:nvGrpSpPr>
        <p:grpSpPr>
          <a:xfrm>
            <a:off x="271808" y="361508"/>
            <a:ext cx="1466100" cy="4479850"/>
            <a:chOff x="505725" y="703812"/>
            <a:chExt cx="1466100" cy="4108063"/>
          </a:xfrm>
        </p:grpSpPr>
        <p:sp>
          <p:nvSpPr>
            <p:cNvPr id="480" name="Google Shape;480;p53"/>
            <p:cNvSpPr/>
            <p:nvPr/>
          </p:nvSpPr>
          <p:spPr>
            <a:xfrm flipH="1">
              <a:off x="505725" y="2734975"/>
              <a:ext cx="1466100" cy="2076900"/>
            </a:xfrm>
            <a:prstGeom prst="round2Diag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53"/>
            <p:cNvSpPr/>
            <p:nvPr/>
          </p:nvSpPr>
          <p:spPr>
            <a:xfrm>
              <a:off x="505725" y="703812"/>
              <a:ext cx="1466100" cy="547800"/>
            </a:xfrm>
            <a:prstGeom prst="round2DiagRect">
              <a:avLst>
                <a:gd name="adj1" fmla="val 50000"/>
                <a:gd name="adj2" fmla="val 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p:cNvSpPr txBox="1"/>
          <p:nvPr/>
        </p:nvSpPr>
        <p:spPr>
          <a:xfrm>
            <a:off x="2144230" y="2174219"/>
            <a:ext cx="6024282" cy="2077492"/>
          </a:xfrm>
          <a:prstGeom prst="rect">
            <a:avLst/>
          </a:prstGeom>
          <a:noFill/>
        </p:spPr>
        <p:txBody>
          <a:bodyPr wrap="square" rtlCol="0">
            <a:spAutoFit/>
          </a:bodyPr>
          <a:lstStyle/>
          <a:p>
            <a:pPr marL="285750" indent="-285750" rtl="0" fontAlgn="base">
              <a:spcBef>
                <a:spcPts val="0"/>
              </a:spcBef>
              <a:spcAft>
                <a:spcPts val="0"/>
              </a:spcAft>
              <a:buFont typeface="Wingdings" panose="05000000000000000000" pitchFamily="2" charset="2"/>
              <a:buChar char="q"/>
            </a:pPr>
            <a:r>
              <a:rPr lang="vi-VN" sz="1800" b="1" i="0" u="none" strike="noStrike" dirty="0">
                <a:solidFill>
                  <a:schemeClr val="bg1">
                    <a:lumMod val="75000"/>
                  </a:schemeClr>
                </a:solidFill>
                <a:effectLst/>
                <a:latin typeface="Arial" panose="020B0604020202020204" pitchFamily="34" charset="0"/>
              </a:rPr>
              <a:t>Output</a:t>
            </a:r>
            <a:r>
              <a:rPr lang="vi-VN" sz="1800" b="0" i="0" u="none" strike="noStrike" dirty="0">
                <a:solidFill>
                  <a:srgbClr val="000000"/>
                </a:solidFill>
                <a:effectLst/>
                <a:latin typeface="Arial" panose="020B0604020202020204" pitchFamily="34" charset="0"/>
              </a:rPr>
              <a:t> của bài toán có thể là một tập hợp n phần tử </a:t>
            </a:r>
            <a:r>
              <a:rPr lang="vi-VN" sz="1800" b="1" i="0" u="none" strike="noStrike" dirty="0">
                <a:solidFill>
                  <a:schemeClr val="bg1">
                    <a:lumMod val="75000"/>
                  </a:schemeClr>
                </a:solidFill>
                <a:effectLst/>
                <a:latin typeface="Arial" panose="020B0604020202020204" pitchFamily="34" charset="0"/>
              </a:rPr>
              <a:t>(</a:t>
            </a:r>
            <a:r>
              <a:rPr lang="vi-VN" sz="1800" b="1" i="0" u="none" strike="noStrike" dirty="0" smtClean="0">
                <a:solidFill>
                  <a:schemeClr val="bg1">
                    <a:lumMod val="75000"/>
                  </a:schemeClr>
                </a:solidFill>
                <a:effectLst/>
                <a:latin typeface="Arial" panose="020B0604020202020204" pitchFamily="34" charset="0"/>
              </a:rPr>
              <a:t>x</a:t>
            </a:r>
            <a:r>
              <a:rPr lang="en-US" sz="1800" b="1" i="0" u="none" strike="noStrike" dirty="0" smtClean="0">
                <a:solidFill>
                  <a:schemeClr val="bg1">
                    <a:lumMod val="75000"/>
                  </a:schemeClr>
                </a:solidFill>
                <a:effectLst/>
                <a:latin typeface="Arial" panose="020B0604020202020204" pitchFamily="34" charset="0"/>
              </a:rPr>
              <a:t>1</a:t>
            </a:r>
            <a:r>
              <a:rPr lang="vi-VN" sz="1800" b="1" i="0" u="none" strike="noStrike" dirty="0" smtClean="0">
                <a:solidFill>
                  <a:schemeClr val="bg1">
                    <a:lumMod val="75000"/>
                  </a:schemeClr>
                </a:solidFill>
                <a:effectLst/>
                <a:latin typeface="Arial" panose="020B0604020202020204" pitchFamily="34" charset="0"/>
              </a:rPr>
              <a:t>,</a:t>
            </a:r>
            <a:r>
              <a:rPr lang="en-US" sz="1800" b="1" i="0" u="none" strike="noStrike" dirty="0" smtClean="0">
                <a:solidFill>
                  <a:schemeClr val="bg1">
                    <a:lumMod val="75000"/>
                  </a:schemeClr>
                </a:solidFill>
                <a:effectLst/>
                <a:latin typeface="Arial" panose="020B0604020202020204" pitchFamily="34" charset="0"/>
              </a:rPr>
              <a:t> </a:t>
            </a:r>
            <a:r>
              <a:rPr lang="vi-VN" sz="1800" b="1" i="0" u="none" strike="noStrike" dirty="0" smtClean="0">
                <a:solidFill>
                  <a:schemeClr val="bg1">
                    <a:lumMod val="75000"/>
                  </a:schemeClr>
                </a:solidFill>
                <a:effectLst/>
                <a:latin typeface="Arial" panose="020B0604020202020204" pitchFamily="34" charset="0"/>
              </a:rPr>
              <a:t>x2,</a:t>
            </a:r>
            <a:r>
              <a:rPr lang="en-US" sz="1800" b="1" i="0" u="none" strike="noStrike" dirty="0" smtClean="0">
                <a:solidFill>
                  <a:schemeClr val="bg1">
                    <a:lumMod val="75000"/>
                  </a:schemeClr>
                </a:solidFill>
                <a:effectLst/>
                <a:latin typeface="Arial" panose="020B0604020202020204" pitchFamily="34" charset="0"/>
              </a:rPr>
              <a:t> </a:t>
            </a:r>
            <a:r>
              <a:rPr lang="vi-VN" sz="1800" b="1" i="0" u="none" strike="noStrike" dirty="0" smtClean="0">
                <a:solidFill>
                  <a:schemeClr val="bg1">
                    <a:lumMod val="75000"/>
                  </a:schemeClr>
                </a:solidFill>
                <a:effectLst/>
                <a:latin typeface="Arial" panose="020B0604020202020204" pitchFamily="34" charset="0"/>
              </a:rPr>
              <a:t>...</a:t>
            </a:r>
            <a:r>
              <a:rPr lang="en-US" sz="1800" b="1" i="0" u="none" strike="noStrike" dirty="0" smtClean="0">
                <a:solidFill>
                  <a:schemeClr val="bg1">
                    <a:lumMod val="75000"/>
                  </a:schemeClr>
                </a:solidFill>
                <a:effectLst/>
                <a:latin typeface="Arial" panose="020B0604020202020204" pitchFamily="34" charset="0"/>
              </a:rPr>
              <a:t>, </a:t>
            </a:r>
            <a:r>
              <a:rPr lang="vi-VN" sz="1800" b="1" i="0" u="none" strike="noStrike" dirty="0" smtClean="0">
                <a:solidFill>
                  <a:schemeClr val="bg1">
                    <a:lumMod val="75000"/>
                  </a:schemeClr>
                </a:solidFill>
                <a:effectLst/>
                <a:latin typeface="Arial" panose="020B0604020202020204" pitchFamily="34" charset="0"/>
              </a:rPr>
              <a:t>xn</a:t>
            </a:r>
            <a:r>
              <a:rPr lang="vi-VN" sz="1800" b="1" i="0" u="none" strike="noStrike" dirty="0">
                <a:solidFill>
                  <a:schemeClr val="bg1">
                    <a:lumMod val="75000"/>
                  </a:schemeClr>
                </a:solidFill>
                <a:effectLst/>
                <a:latin typeface="Arial" panose="020B0604020202020204" pitchFamily="34" charset="0"/>
              </a:rPr>
              <a:t>)</a:t>
            </a:r>
            <a:r>
              <a:rPr lang="vi-VN" sz="1800" b="0" i="0" u="none" strike="noStrike" dirty="0">
                <a:solidFill>
                  <a:srgbClr val="000000"/>
                </a:solidFill>
                <a:effectLst/>
                <a:latin typeface="Arial" panose="020B0604020202020204" pitchFamily="34" charset="0"/>
              </a:rPr>
              <a:t>, mà mỗi phần tử x</a:t>
            </a:r>
            <a:r>
              <a:rPr lang="vi-VN" sz="1800" b="0" i="0" u="none" strike="noStrike" baseline="-25000" dirty="0">
                <a:solidFill>
                  <a:srgbClr val="000000"/>
                </a:solidFill>
                <a:effectLst/>
                <a:latin typeface="Arial" panose="020B0604020202020204" pitchFamily="34" charset="0"/>
              </a:rPr>
              <a:t>i</a:t>
            </a:r>
            <a:r>
              <a:rPr lang="vi-VN" sz="1800" b="0" i="0" u="none" strike="noStrike" dirty="0">
                <a:solidFill>
                  <a:srgbClr val="000000"/>
                </a:solidFill>
                <a:effectLst/>
                <a:latin typeface="Arial" panose="020B0604020202020204" pitchFamily="34" charset="0"/>
              </a:rPr>
              <a:t> nhận giá trị từ một tập giá trị S</a:t>
            </a:r>
            <a:r>
              <a:rPr lang="vi-VN" sz="1800" b="0" i="0" u="none" strike="noStrike" baseline="-25000" dirty="0">
                <a:solidFill>
                  <a:srgbClr val="000000"/>
                </a:solidFill>
                <a:effectLst/>
                <a:latin typeface="Arial" panose="020B0604020202020204" pitchFamily="34" charset="0"/>
              </a:rPr>
              <a:t>i</a:t>
            </a:r>
            <a:r>
              <a:rPr lang="vi-VN" sz="1800" b="0" i="0" u="none" strike="noStrike" dirty="0">
                <a:solidFill>
                  <a:srgbClr val="000000"/>
                </a:solidFill>
                <a:effectLst/>
                <a:latin typeface="Arial" panose="020B0604020202020204" pitchFamily="34" charset="0"/>
              </a:rPr>
              <a:t> nào đó. </a:t>
            </a:r>
          </a:p>
          <a:p>
            <a:pPr marL="285750" indent="-285750" rtl="0" fontAlgn="base">
              <a:spcBef>
                <a:spcPts val="0"/>
              </a:spcBef>
              <a:spcAft>
                <a:spcPts val="0"/>
              </a:spcAft>
              <a:buFont typeface="Wingdings" panose="05000000000000000000" pitchFamily="2" charset="2"/>
              <a:buChar char="q"/>
            </a:pPr>
            <a:r>
              <a:rPr lang="en-US" sz="1800" b="0" i="0" u="none" strike="noStrike" dirty="0" err="1" smtClean="0">
                <a:solidFill>
                  <a:srgbClr val="000000"/>
                </a:solidFill>
                <a:effectLst/>
                <a:latin typeface="Arial" panose="020B0604020202020204" pitchFamily="34" charset="0"/>
              </a:rPr>
              <a:t>Cấu</a:t>
            </a:r>
            <a:r>
              <a:rPr lang="en-US" sz="1800" b="0" i="0" u="none" strike="noStrike" dirty="0" smtClean="0">
                <a:solidFill>
                  <a:srgbClr val="000000"/>
                </a:solidFill>
                <a:effectLst/>
                <a:latin typeface="Arial" panose="020B0604020202020204" pitchFamily="34" charset="0"/>
              </a:rPr>
              <a:t> </a:t>
            </a:r>
            <a:r>
              <a:rPr lang="en-US" sz="1800" b="0" i="0" u="none" strike="noStrike" dirty="0" err="1" smtClean="0">
                <a:solidFill>
                  <a:srgbClr val="000000"/>
                </a:solidFill>
                <a:effectLst/>
                <a:latin typeface="Arial" panose="020B0604020202020204" pitchFamily="34" charset="0"/>
              </a:rPr>
              <a:t>hình</a:t>
            </a:r>
            <a:r>
              <a:rPr lang="en-US" sz="1800" b="0" i="0" u="none" strike="noStrike" dirty="0" smtClean="0">
                <a:solidFill>
                  <a:srgbClr val="000000"/>
                </a:solidFill>
                <a:effectLst/>
                <a:latin typeface="Arial" panose="020B0604020202020204" pitchFamily="34" charset="0"/>
              </a:rPr>
              <a:t> </a:t>
            </a:r>
            <a:r>
              <a:rPr lang="en-US" sz="1800" b="0" i="0" u="none" strike="noStrike" dirty="0" err="1" smtClean="0">
                <a:solidFill>
                  <a:srgbClr val="000000"/>
                </a:solidFill>
                <a:effectLst/>
                <a:latin typeface="Arial" panose="020B0604020202020204" pitchFamily="34" charset="0"/>
              </a:rPr>
              <a:t>đưa</a:t>
            </a:r>
            <a:r>
              <a:rPr lang="en-US" sz="1800" b="0" i="0" u="none" strike="noStrike" dirty="0" smtClean="0">
                <a:solidFill>
                  <a:srgbClr val="000000"/>
                </a:solidFill>
                <a:effectLst/>
                <a:latin typeface="Arial" panose="020B0604020202020204" pitchFamily="34" charset="0"/>
              </a:rPr>
              <a:t> </a:t>
            </a:r>
            <a:r>
              <a:rPr lang="en-US" sz="1800" b="0" i="0" u="none" strike="noStrike" dirty="0" err="1" smtClean="0">
                <a:solidFill>
                  <a:srgbClr val="000000"/>
                </a:solidFill>
                <a:effectLst/>
                <a:latin typeface="Arial" panose="020B0604020202020204" pitchFamily="34" charset="0"/>
              </a:rPr>
              <a:t>ra</a:t>
            </a:r>
            <a:r>
              <a:rPr lang="en-US" sz="1800" b="0" i="0" u="none" strike="noStrike" dirty="0" smtClean="0">
                <a:solidFill>
                  <a:srgbClr val="000000"/>
                </a:solidFill>
                <a:effectLst/>
                <a:latin typeface="Arial" panose="020B0604020202020204" pitchFamily="34" charset="0"/>
              </a:rPr>
              <a:t> </a:t>
            </a:r>
            <a:r>
              <a:rPr lang="vi-VN" sz="1800" b="0" i="0" u="none" strike="noStrike" dirty="0" smtClean="0">
                <a:solidFill>
                  <a:srgbClr val="000000"/>
                </a:solidFill>
                <a:effectLst/>
                <a:latin typeface="Arial" panose="020B0604020202020204" pitchFamily="34" charset="0"/>
              </a:rPr>
              <a:t>đôi </a:t>
            </a:r>
            <a:r>
              <a:rPr lang="vi-VN" sz="1800" b="0" i="0" u="none" strike="noStrike" dirty="0">
                <a:solidFill>
                  <a:srgbClr val="000000"/>
                </a:solidFill>
                <a:effectLst/>
                <a:latin typeface="Arial" panose="020B0604020202020204" pitchFamily="34" charset="0"/>
              </a:rPr>
              <a:t>khi phải tuân theo một số </a:t>
            </a:r>
            <a:r>
              <a:rPr lang="vi-VN" sz="1800" b="1" i="0" u="none" strike="noStrike" dirty="0">
                <a:solidFill>
                  <a:schemeClr val="bg1">
                    <a:lumMod val="75000"/>
                  </a:schemeClr>
                </a:solidFill>
                <a:effectLst/>
                <a:latin typeface="Arial" panose="020B0604020202020204" pitchFamily="34" charset="0"/>
              </a:rPr>
              <a:t>ràng buộc nhất định</a:t>
            </a:r>
            <a:r>
              <a:rPr lang="vi-VN" sz="1800" b="0" i="0" u="none" strike="noStrike" dirty="0">
                <a:solidFill>
                  <a:srgbClr val="000000"/>
                </a:solidFill>
                <a:effectLst/>
                <a:latin typeface="Arial" panose="020B0604020202020204" pitchFamily="34" charset="0"/>
              </a:rPr>
              <a:t> nào đó (Ví dụ bài toán N-queen yêu cầu các quân hậu không được xung đột). </a:t>
            </a:r>
          </a:p>
          <a:p>
            <a:pPr>
              <a:lnSpc>
                <a:spcPct val="150000"/>
              </a:lnSpc>
            </a:pPr>
            <a:endParaRPr lang="en-US" dirty="0"/>
          </a:p>
        </p:txBody>
      </p:sp>
      <p:sp>
        <p:nvSpPr>
          <p:cNvPr id="3" name="TextBox 2"/>
          <p:cNvSpPr txBox="1"/>
          <p:nvPr/>
        </p:nvSpPr>
        <p:spPr>
          <a:xfrm>
            <a:off x="2144230" y="1449712"/>
            <a:ext cx="3369064" cy="461665"/>
          </a:xfrm>
          <a:prstGeom prst="rect">
            <a:avLst/>
          </a:prstGeom>
          <a:noFill/>
        </p:spPr>
        <p:txBody>
          <a:bodyPr wrap="square" rtlCol="0">
            <a:spAutoFit/>
          </a:bodyPr>
          <a:lstStyle/>
          <a:p>
            <a:r>
              <a:rPr lang="en-US" sz="2400" b="1" dirty="0" err="1" smtClean="0">
                <a:solidFill>
                  <a:schemeClr val="accent2">
                    <a:lumMod val="75000"/>
                  </a:schemeClr>
                </a:solidFill>
              </a:rPr>
              <a:t>Nhận</a:t>
            </a:r>
            <a:r>
              <a:rPr lang="en-US" sz="2400" b="1" dirty="0" smtClean="0">
                <a:solidFill>
                  <a:schemeClr val="accent2">
                    <a:lumMod val="75000"/>
                  </a:schemeClr>
                </a:solidFill>
              </a:rPr>
              <a:t> </a:t>
            </a:r>
            <a:r>
              <a:rPr lang="en-US" sz="2400" b="1" dirty="0" err="1" smtClean="0">
                <a:solidFill>
                  <a:schemeClr val="accent2">
                    <a:lumMod val="75000"/>
                  </a:schemeClr>
                </a:solidFill>
              </a:rPr>
              <a:t>diện</a:t>
            </a:r>
            <a:r>
              <a:rPr lang="en-US" sz="2400" b="1" dirty="0" smtClean="0">
                <a:solidFill>
                  <a:schemeClr val="accent2">
                    <a:lumMod val="75000"/>
                  </a:schemeClr>
                </a:solidFill>
              </a:rPr>
              <a:t> </a:t>
            </a:r>
            <a:r>
              <a:rPr lang="en-US" sz="2400" b="1" dirty="0" err="1" smtClean="0">
                <a:solidFill>
                  <a:schemeClr val="accent2">
                    <a:lumMod val="75000"/>
                  </a:schemeClr>
                </a:solidFill>
              </a:rPr>
              <a:t>bài</a:t>
            </a:r>
            <a:r>
              <a:rPr lang="en-US" sz="2400" b="1" dirty="0" smtClean="0">
                <a:solidFill>
                  <a:schemeClr val="accent2">
                    <a:lumMod val="75000"/>
                  </a:schemeClr>
                </a:solidFill>
              </a:rPr>
              <a:t> </a:t>
            </a:r>
            <a:r>
              <a:rPr lang="en-US" sz="2400" b="1" dirty="0" err="1" smtClean="0">
                <a:solidFill>
                  <a:schemeClr val="accent2">
                    <a:lumMod val="75000"/>
                  </a:schemeClr>
                </a:solidFill>
              </a:rPr>
              <a:t>toán</a:t>
            </a:r>
            <a:r>
              <a:rPr lang="en-US" sz="2400" b="1" dirty="0">
                <a:solidFill>
                  <a:schemeClr val="accent2">
                    <a:lumMod val="75000"/>
                  </a:schemeClr>
                </a:solidFill>
              </a:rPr>
              <a:t>:</a:t>
            </a:r>
            <a:endParaRPr lang="en-US" sz="2400" b="1" dirty="0">
              <a:solidFill>
                <a:schemeClr val="accent2">
                  <a:lumMod val="75000"/>
                </a:schemeClr>
              </a:solidFill>
            </a:endParaRPr>
          </a:p>
        </p:txBody>
      </p:sp>
    </p:spTree>
    <p:extLst>
      <p:ext uri="{BB962C8B-B14F-4D97-AF65-F5344CB8AC3E}">
        <p14:creationId xmlns:p14="http://schemas.microsoft.com/office/powerpoint/2010/main" val="22593533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51"/>
          <p:cNvSpPr/>
          <p:nvPr/>
        </p:nvSpPr>
        <p:spPr>
          <a:xfrm rot="-5400000">
            <a:off x="6747771" y="2775400"/>
            <a:ext cx="2175900" cy="1032600"/>
          </a:xfrm>
          <a:prstGeom prst="round2DiagRect">
            <a:avLst>
              <a:gd name="adj1" fmla="val 50000"/>
              <a:gd name="adj2" fmla="val 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51"/>
          <p:cNvSpPr txBox="1">
            <a:spLocks noGrp="1"/>
          </p:cNvSpPr>
          <p:nvPr>
            <p:ph type="title"/>
          </p:nvPr>
        </p:nvSpPr>
        <p:spPr>
          <a:xfrm>
            <a:off x="4471988" y="2203750"/>
            <a:ext cx="2689933" cy="1185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vi-VN" b="1" dirty="0">
                <a:latin typeface="+mn-lt"/>
              </a:rPr>
              <a:t>BÀI TẬP</a:t>
            </a:r>
            <a:endParaRPr b="1" dirty="0">
              <a:latin typeface="+mn-lt"/>
            </a:endParaRPr>
          </a:p>
        </p:txBody>
      </p:sp>
      <p:sp>
        <p:nvSpPr>
          <p:cNvPr id="451" name="Google Shape;451;p51"/>
          <p:cNvSpPr txBox="1">
            <a:spLocks noGrp="1"/>
          </p:cNvSpPr>
          <p:nvPr>
            <p:ph type="title" idx="2"/>
          </p:nvPr>
        </p:nvSpPr>
        <p:spPr>
          <a:xfrm>
            <a:off x="7240675" y="2692450"/>
            <a:ext cx="1190100" cy="63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t>04</a:t>
            </a:r>
            <a:endParaRPr dirty="0"/>
          </a:p>
        </p:txBody>
      </p:sp>
      <p:sp>
        <p:nvSpPr>
          <p:cNvPr id="4" name="Hộp Văn bản 3">
            <a:extLst>
              <a:ext uri="{FF2B5EF4-FFF2-40B4-BE49-F238E27FC236}">
                <a16:creationId xmlns:a16="http://schemas.microsoft.com/office/drawing/2014/main" xmlns="" id="{FB8F2C99-3CB1-E3A7-F9AA-77BF9B2E29F6}"/>
              </a:ext>
            </a:extLst>
          </p:cNvPr>
          <p:cNvSpPr txBox="1"/>
          <p:nvPr/>
        </p:nvSpPr>
        <p:spPr>
          <a:xfrm>
            <a:off x="6128574" y="3323670"/>
            <a:ext cx="2381693" cy="461665"/>
          </a:xfrm>
          <a:prstGeom prst="rect">
            <a:avLst/>
          </a:prstGeom>
          <a:noFill/>
        </p:spPr>
        <p:txBody>
          <a:bodyPr wrap="square" rtlCol="0">
            <a:spAutoFit/>
          </a:bodyPr>
          <a:lstStyle/>
          <a:p>
            <a:r>
              <a:rPr lang="vi-VN" sz="2400" dirty="0"/>
              <a:t>QUIZ</a:t>
            </a:r>
          </a:p>
        </p:txBody>
      </p:sp>
      <p:grpSp>
        <p:nvGrpSpPr>
          <p:cNvPr id="5" name="Google Shape;324;p47">
            <a:extLst>
              <a:ext uri="{FF2B5EF4-FFF2-40B4-BE49-F238E27FC236}">
                <a16:creationId xmlns:a16="http://schemas.microsoft.com/office/drawing/2014/main" xmlns="" id="{E80BB8C6-EA3D-0EB4-F38B-58C4C96D9164}"/>
              </a:ext>
            </a:extLst>
          </p:cNvPr>
          <p:cNvGrpSpPr/>
          <p:nvPr/>
        </p:nvGrpSpPr>
        <p:grpSpPr>
          <a:xfrm flipH="1">
            <a:off x="-314921" y="227859"/>
            <a:ext cx="3456882" cy="4669212"/>
            <a:chOff x="4973893" y="686711"/>
            <a:chExt cx="3456882" cy="4669212"/>
          </a:xfrm>
        </p:grpSpPr>
        <p:sp>
          <p:nvSpPr>
            <p:cNvPr id="6" name="Google Shape;325;p47">
              <a:extLst>
                <a:ext uri="{FF2B5EF4-FFF2-40B4-BE49-F238E27FC236}">
                  <a16:creationId xmlns:a16="http://schemas.microsoft.com/office/drawing/2014/main" xmlns="" id="{5ED60FC1-46F6-4108-2554-CD56BB2406E8}"/>
                </a:ext>
              </a:extLst>
            </p:cNvPr>
            <p:cNvSpPr/>
            <p:nvPr/>
          </p:nvSpPr>
          <p:spPr>
            <a:xfrm rot="5400000">
              <a:off x="5750893" y="3412523"/>
              <a:ext cx="1166400" cy="2720400"/>
            </a:xfrm>
            <a:prstGeom prst="round2Diag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27;p47">
              <a:extLst>
                <a:ext uri="{FF2B5EF4-FFF2-40B4-BE49-F238E27FC236}">
                  <a16:creationId xmlns:a16="http://schemas.microsoft.com/office/drawing/2014/main" xmlns="" id="{B3A7B604-5C44-3698-524C-FF97DA6B464B}"/>
                </a:ext>
              </a:extLst>
            </p:cNvPr>
            <p:cNvSpPr/>
            <p:nvPr/>
          </p:nvSpPr>
          <p:spPr>
            <a:xfrm rot="16200000">
              <a:off x="6042541" y="2385591"/>
              <a:ext cx="1965881" cy="1032598"/>
            </a:xfrm>
            <a:prstGeom prst="round2Diag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329;p47">
              <a:extLst>
                <a:ext uri="{FF2B5EF4-FFF2-40B4-BE49-F238E27FC236}">
                  <a16:creationId xmlns:a16="http://schemas.microsoft.com/office/drawing/2014/main" xmlns="" id="{0BC30F5D-2EEF-FB23-2FE7-AED96AA57518}"/>
                </a:ext>
              </a:extLst>
            </p:cNvPr>
            <p:cNvSpPr/>
            <p:nvPr/>
          </p:nvSpPr>
          <p:spPr>
            <a:xfrm>
              <a:off x="6223259" y="686711"/>
              <a:ext cx="2207516" cy="927545"/>
            </a:xfrm>
            <a:prstGeom prst="round2DiagRect">
              <a:avLst>
                <a:gd name="adj1" fmla="val 50000"/>
                <a:gd name="adj2" fmla="val 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38043346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24" name="Hộp Văn bản 23">
            <a:extLst>
              <a:ext uri="{FF2B5EF4-FFF2-40B4-BE49-F238E27FC236}">
                <a16:creationId xmlns:a16="http://schemas.microsoft.com/office/drawing/2014/main" xmlns="" id="{5A684D4A-2E72-5828-E8B4-5155FB4BA3E4}"/>
              </a:ext>
            </a:extLst>
          </p:cNvPr>
          <p:cNvSpPr txBox="1"/>
          <p:nvPr/>
        </p:nvSpPr>
        <p:spPr>
          <a:xfrm>
            <a:off x="605117" y="413096"/>
            <a:ext cx="5822576" cy="461665"/>
          </a:xfrm>
          <a:prstGeom prst="rect">
            <a:avLst/>
          </a:prstGeom>
          <a:noFill/>
        </p:spPr>
        <p:txBody>
          <a:bodyPr wrap="square">
            <a:spAutoFit/>
          </a:bodyPr>
          <a:lstStyle/>
          <a:p>
            <a:r>
              <a:rPr lang="vi-VN" sz="2400" b="1" dirty="0">
                <a:solidFill>
                  <a:schemeClr val="accent2">
                    <a:lumMod val="75000"/>
                  </a:schemeClr>
                </a:solidFill>
              </a:rPr>
              <a:t>WORD LADDER II</a:t>
            </a:r>
          </a:p>
        </p:txBody>
      </p:sp>
      <p:sp>
        <p:nvSpPr>
          <p:cNvPr id="28" name="Hộp Văn bản 27">
            <a:extLst>
              <a:ext uri="{FF2B5EF4-FFF2-40B4-BE49-F238E27FC236}">
                <a16:creationId xmlns:a16="http://schemas.microsoft.com/office/drawing/2014/main" xmlns="" id="{ED50EB8B-9EC6-DF7D-AFAB-96662A41A419}"/>
              </a:ext>
            </a:extLst>
          </p:cNvPr>
          <p:cNvSpPr txBox="1"/>
          <p:nvPr/>
        </p:nvSpPr>
        <p:spPr>
          <a:xfrm>
            <a:off x="1301817" y="1098641"/>
            <a:ext cx="6709064" cy="3631763"/>
          </a:xfrm>
          <a:prstGeom prst="rect">
            <a:avLst/>
          </a:prstGeom>
          <a:noFill/>
        </p:spPr>
        <p:txBody>
          <a:bodyPr wrap="square">
            <a:spAutoFit/>
          </a:bodyPr>
          <a:lstStyle/>
          <a:p>
            <a:r>
              <a:rPr lang="vi-VN" sz="1800" dirty="0"/>
              <a:t>Tìm tất cả các chuỗi biến đổi ngắn nhất từ </a:t>
            </a:r>
            <a:r>
              <a:rPr lang="vi-VN" sz="1800" dirty="0" err="1"/>
              <a:t>từ</a:t>
            </a:r>
            <a:r>
              <a:rPr lang="vi-VN" sz="1800" dirty="0"/>
              <a:t> </a:t>
            </a:r>
            <a:r>
              <a:rPr lang="vi-VN" sz="1800" b="1" dirty="0" err="1">
                <a:solidFill>
                  <a:schemeClr val="bg1">
                    <a:lumMod val="75000"/>
                  </a:schemeClr>
                </a:solidFill>
              </a:rPr>
              <a:t>beginWord</a:t>
            </a:r>
            <a:r>
              <a:rPr lang="vi-VN" sz="1800" dirty="0"/>
              <a:t> đến từ </a:t>
            </a:r>
            <a:r>
              <a:rPr lang="vi-VN" sz="1800" b="1" dirty="0" err="1">
                <a:solidFill>
                  <a:schemeClr val="bg1">
                    <a:lumMod val="75000"/>
                  </a:schemeClr>
                </a:solidFill>
              </a:rPr>
              <a:t>endWord</a:t>
            </a:r>
            <a:r>
              <a:rPr lang="vi-VN" sz="1800" dirty="0"/>
              <a:t> sử dụng một danh sách từ </a:t>
            </a:r>
            <a:r>
              <a:rPr lang="vi-VN" sz="1800" b="1" dirty="0" err="1">
                <a:solidFill>
                  <a:schemeClr val="bg1">
                    <a:lumMod val="75000"/>
                  </a:schemeClr>
                </a:solidFill>
              </a:rPr>
              <a:t>wordList</a:t>
            </a:r>
            <a:r>
              <a:rPr lang="vi-VN" sz="1800" dirty="0"/>
              <a:t>. Một chuỗi biến đổi là một chuỗi các từ </a:t>
            </a:r>
            <a:r>
              <a:rPr lang="vi-VN" sz="1800" b="1" dirty="0" err="1">
                <a:solidFill>
                  <a:schemeClr val="bg1">
                    <a:lumMod val="75000"/>
                  </a:schemeClr>
                </a:solidFill>
              </a:rPr>
              <a:t>beginWord</a:t>
            </a:r>
            <a:r>
              <a:rPr lang="vi-VN" sz="1800" b="1" dirty="0">
                <a:solidFill>
                  <a:schemeClr val="bg1">
                    <a:lumMod val="75000"/>
                  </a:schemeClr>
                </a:solidFill>
              </a:rPr>
              <a:t> -&gt; s1 -&gt; s2 -&gt; ... -&gt; </a:t>
            </a:r>
            <a:r>
              <a:rPr lang="vi-VN" sz="1800" b="1" dirty="0" err="1">
                <a:solidFill>
                  <a:schemeClr val="bg1">
                    <a:lumMod val="75000"/>
                  </a:schemeClr>
                </a:solidFill>
              </a:rPr>
              <a:t>sk</a:t>
            </a:r>
            <a:r>
              <a:rPr lang="vi-VN" sz="1800" b="1" dirty="0">
                <a:solidFill>
                  <a:schemeClr val="bg1">
                    <a:lumMod val="75000"/>
                  </a:schemeClr>
                </a:solidFill>
              </a:rPr>
              <a:t> </a:t>
            </a:r>
            <a:r>
              <a:rPr lang="vi-VN" sz="1800" dirty="0"/>
              <a:t>sao cho:</a:t>
            </a:r>
          </a:p>
          <a:p>
            <a:endParaRPr lang="vi-VN" sz="1800" dirty="0"/>
          </a:p>
          <a:p>
            <a:pPr marL="285750" indent="-285750">
              <a:buFont typeface="Arial" panose="020B0604020202020204" pitchFamily="34" charset="0"/>
              <a:buChar char="•"/>
            </a:pPr>
            <a:r>
              <a:rPr lang="vi-VN" sz="1800" dirty="0"/>
              <a:t>Mỗi cặp từ liền kề chỉ khác nhau một chữ cái.</a:t>
            </a:r>
          </a:p>
          <a:p>
            <a:pPr marL="285750" indent="-285750">
              <a:buFont typeface="Arial" panose="020B0604020202020204" pitchFamily="34" charset="0"/>
              <a:buChar char="•"/>
            </a:pPr>
            <a:r>
              <a:rPr lang="vi-VN" sz="1800" dirty="0"/>
              <a:t>Mỗi từ </a:t>
            </a:r>
            <a:r>
              <a:rPr lang="vi-VN" sz="1800" b="1" dirty="0">
                <a:solidFill>
                  <a:schemeClr val="bg1">
                    <a:lumMod val="75000"/>
                  </a:schemeClr>
                </a:solidFill>
              </a:rPr>
              <a:t>si</a:t>
            </a:r>
            <a:r>
              <a:rPr lang="vi-VN" sz="1800" dirty="0"/>
              <a:t> với </a:t>
            </a:r>
            <a:r>
              <a:rPr lang="vi-VN" sz="1800" b="1" dirty="0">
                <a:solidFill>
                  <a:schemeClr val="bg1">
                    <a:lumMod val="75000"/>
                  </a:schemeClr>
                </a:solidFill>
              </a:rPr>
              <a:t>1 &lt;= i &lt;= k </a:t>
            </a:r>
            <a:r>
              <a:rPr lang="vi-VN" sz="1800" dirty="0"/>
              <a:t>đều nằm trong </a:t>
            </a:r>
            <a:r>
              <a:rPr lang="vi-VN" sz="1800" b="1" dirty="0" err="1">
                <a:solidFill>
                  <a:schemeClr val="bg1">
                    <a:lumMod val="75000"/>
                  </a:schemeClr>
                </a:solidFill>
              </a:rPr>
              <a:t>wordList</a:t>
            </a:r>
            <a:r>
              <a:rPr lang="vi-VN" sz="1800" dirty="0"/>
              <a:t>. Lưu ý rằng </a:t>
            </a:r>
            <a:r>
              <a:rPr lang="vi-VN" sz="1800" b="1" dirty="0" err="1">
                <a:solidFill>
                  <a:schemeClr val="bg1">
                    <a:lumMod val="75000"/>
                  </a:schemeClr>
                </a:solidFill>
              </a:rPr>
              <a:t>beginWord</a:t>
            </a:r>
            <a:r>
              <a:rPr lang="vi-VN" sz="1800" dirty="0"/>
              <a:t> không cần phải nằm trong </a:t>
            </a:r>
            <a:r>
              <a:rPr lang="vi-VN" sz="1800" b="1" dirty="0" err="1">
                <a:solidFill>
                  <a:schemeClr val="bg1">
                    <a:lumMod val="75000"/>
                  </a:schemeClr>
                </a:solidFill>
              </a:rPr>
              <a:t>wordList</a:t>
            </a:r>
            <a:r>
              <a:rPr lang="vi-VN" sz="1800" dirty="0"/>
              <a:t>.</a:t>
            </a:r>
          </a:p>
          <a:p>
            <a:pPr marL="285750" indent="-285750">
              <a:buFont typeface="Arial" panose="020B0604020202020204" pitchFamily="34" charset="0"/>
              <a:buChar char="•"/>
            </a:pPr>
            <a:r>
              <a:rPr lang="vi-VN" sz="1800" b="1" dirty="0" err="1">
                <a:solidFill>
                  <a:schemeClr val="bg1">
                    <a:lumMod val="75000"/>
                  </a:schemeClr>
                </a:solidFill>
              </a:rPr>
              <a:t>sk</a:t>
            </a:r>
            <a:r>
              <a:rPr lang="vi-VN" sz="1800" b="1" dirty="0">
                <a:solidFill>
                  <a:schemeClr val="bg1">
                    <a:lumMod val="75000"/>
                  </a:schemeClr>
                </a:solidFill>
              </a:rPr>
              <a:t> == </a:t>
            </a:r>
            <a:r>
              <a:rPr lang="vi-VN" sz="1800" b="1" dirty="0" err="1">
                <a:solidFill>
                  <a:schemeClr val="bg1">
                    <a:lumMod val="75000"/>
                  </a:schemeClr>
                </a:solidFill>
              </a:rPr>
              <a:t>endWord</a:t>
            </a:r>
            <a:endParaRPr lang="vi-VN" sz="1800" b="1" dirty="0">
              <a:solidFill>
                <a:schemeClr val="bg1">
                  <a:lumMod val="75000"/>
                </a:schemeClr>
              </a:solidFill>
            </a:endParaRPr>
          </a:p>
          <a:p>
            <a:endParaRPr lang="vi-VN" sz="1800" dirty="0"/>
          </a:p>
          <a:p>
            <a:r>
              <a:rPr lang="vi-VN" sz="1800" dirty="0"/>
              <a:t>Nếu không có chuỗi biến đổi nào tồn tại, trả về một danh sách trống.</a:t>
            </a:r>
          </a:p>
          <a:p>
            <a:endParaRPr lang="vi-VN" dirty="0"/>
          </a:p>
        </p:txBody>
      </p:sp>
    </p:spTree>
    <p:extLst>
      <p:ext uri="{BB962C8B-B14F-4D97-AF65-F5344CB8AC3E}">
        <p14:creationId xmlns:p14="http://schemas.microsoft.com/office/powerpoint/2010/main" val="30376477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0"/>
        <p:cNvGrpSpPr/>
        <p:nvPr/>
      </p:nvGrpSpPr>
      <p:grpSpPr>
        <a:xfrm>
          <a:off x="0" y="0"/>
          <a:ext cx="0" cy="0"/>
          <a:chOff x="0" y="0"/>
          <a:chExt cx="0" cy="0"/>
        </a:xfrm>
      </p:grpSpPr>
      <p:sp>
        <p:nvSpPr>
          <p:cNvPr id="271" name="Google Shape;271;p43"/>
          <p:cNvSpPr/>
          <p:nvPr/>
        </p:nvSpPr>
        <p:spPr>
          <a:xfrm rot="-5400000">
            <a:off x="510155" y="1757750"/>
            <a:ext cx="1154400" cy="547800"/>
          </a:xfrm>
          <a:prstGeom prst="round2Diag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43"/>
          <p:cNvSpPr/>
          <p:nvPr/>
        </p:nvSpPr>
        <p:spPr>
          <a:xfrm rot="-5400000">
            <a:off x="4673675" y="3475450"/>
            <a:ext cx="1154400" cy="547800"/>
          </a:xfrm>
          <a:prstGeom prst="round2DiagRect">
            <a:avLst>
              <a:gd name="adj1" fmla="val 50000"/>
              <a:gd name="adj2" fmla="val 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43"/>
          <p:cNvSpPr/>
          <p:nvPr/>
        </p:nvSpPr>
        <p:spPr>
          <a:xfrm rot="-5400000">
            <a:off x="510155" y="3475450"/>
            <a:ext cx="1154400" cy="547800"/>
          </a:xfrm>
          <a:prstGeom prst="round2Diag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43"/>
          <p:cNvSpPr/>
          <p:nvPr/>
        </p:nvSpPr>
        <p:spPr>
          <a:xfrm rot="-5400000">
            <a:off x="4673675" y="1757750"/>
            <a:ext cx="1154400" cy="547800"/>
          </a:xfrm>
          <a:prstGeom prst="round2DiagRect">
            <a:avLst>
              <a:gd name="adj1" fmla="val 50000"/>
              <a:gd name="adj2" fmla="val 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a:t>
            </a:r>
            <a:endParaRPr dirty="0"/>
          </a:p>
        </p:txBody>
      </p:sp>
      <p:sp>
        <p:nvSpPr>
          <p:cNvPr id="276" name="Google Shape;276;p43"/>
          <p:cNvSpPr txBox="1">
            <a:spLocks noGrp="1"/>
          </p:cNvSpPr>
          <p:nvPr>
            <p:ph type="subTitle" idx="3"/>
          </p:nvPr>
        </p:nvSpPr>
        <p:spPr>
          <a:xfrm>
            <a:off x="1604711" y="3766425"/>
            <a:ext cx="2662500" cy="67649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err="1" smtClean="0">
                <a:solidFill>
                  <a:schemeClr val="tx1"/>
                </a:solidFill>
              </a:rPr>
              <a:t>Nhận</a:t>
            </a:r>
            <a:r>
              <a:rPr lang="en-US" sz="1600" dirty="0" smtClean="0">
                <a:solidFill>
                  <a:schemeClr val="tx1"/>
                </a:solidFill>
              </a:rPr>
              <a:t> </a:t>
            </a:r>
            <a:r>
              <a:rPr lang="en-US" sz="1600" dirty="0" err="1" smtClean="0">
                <a:solidFill>
                  <a:schemeClr val="tx1"/>
                </a:solidFill>
              </a:rPr>
              <a:t>diện</a:t>
            </a:r>
            <a:r>
              <a:rPr lang="en-US" sz="1600" dirty="0" smtClean="0">
                <a:solidFill>
                  <a:schemeClr val="tx1"/>
                </a:solidFill>
              </a:rPr>
              <a:t> </a:t>
            </a:r>
            <a:r>
              <a:rPr lang="en-US" sz="1600" dirty="0" err="1" smtClean="0">
                <a:solidFill>
                  <a:schemeClr val="tx1"/>
                </a:solidFill>
              </a:rPr>
              <a:t>bài</a:t>
            </a:r>
            <a:r>
              <a:rPr lang="en-US" sz="1600" dirty="0" smtClean="0">
                <a:solidFill>
                  <a:schemeClr val="tx1"/>
                </a:solidFill>
              </a:rPr>
              <a:t> </a:t>
            </a:r>
            <a:r>
              <a:rPr lang="en-US" sz="1600" dirty="0" err="1" smtClean="0">
                <a:solidFill>
                  <a:schemeClr val="tx1"/>
                </a:solidFill>
              </a:rPr>
              <a:t>toán</a:t>
            </a:r>
            <a:r>
              <a:rPr lang="en-US" sz="1600" dirty="0" smtClean="0">
                <a:solidFill>
                  <a:schemeClr val="tx1"/>
                </a:solidFill>
              </a:rPr>
              <a:t> </a:t>
            </a:r>
            <a:r>
              <a:rPr lang="en-US" sz="1600" dirty="0" err="1" smtClean="0">
                <a:solidFill>
                  <a:schemeClr val="tx1"/>
                </a:solidFill>
              </a:rPr>
              <a:t>sử</a:t>
            </a:r>
            <a:r>
              <a:rPr lang="en-US" sz="1600" dirty="0" smtClean="0">
                <a:solidFill>
                  <a:schemeClr val="tx1"/>
                </a:solidFill>
              </a:rPr>
              <a:t> </a:t>
            </a:r>
            <a:r>
              <a:rPr lang="en-US" sz="1600" dirty="0" err="1" smtClean="0">
                <a:solidFill>
                  <a:schemeClr val="tx1"/>
                </a:solidFill>
              </a:rPr>
              <a:t>dụng</a:t>
            </a:r>
            <a:r>
              <a:rPr lang="en-US" sz="1600" dirty="0" smtClean="0">
                <a:solidFill>
                  <a:schemeClr val="tx1"/>
                </a:solidFill>
              </a:rPr>
              <a:t> Backtracking</a:t>
            </a:r>
            <a:endParaRPr lang="vi-VN" sz="1600" dirty="0">
              <a:solidFill>
                <a:schemeClr val="tx1"/>
              </a:solidFill>
            </a:endParaRPr>
          </a:p>
        </p:txBody>
      </p:sp>
      <p:sp>
        <p:nvSpPr>
          <p:cNvPr id="277" name="Google Shape;277;p43"/>
          <p:cNvSpPr txBox="1">
            <a:spLocks noGrp="1"/>
          </p:cNvSpPr>
          <p:nvPr>
            <p:ph type="subTitle" idx="1"/>
          </p:nvPr>
        </p:nvSpPr>
        <p:spPr>
          <a:xfrm>
            <a:off x="1604711" y="1931345"/>
            <a:ext cx="2662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1600" dirty="0"/>
              <a:t>Tổng quan về thuật toán </a:t>
            </a:r>
            <a:r>
              <a:rPr lang="vi-VN" sz="1600" dirty="0" err="1"/>
              <a:t>Backtracking</a:t>
            </a:r>
            <a:endParaRPr sz="1600" dirty="0"/>
          </a:p>
        </p:txBody>
      </p:sp>
      <p:sp>
        <p:nvSpPr>
          <p:cNvPr id="278" name="Google Shape;278;p43"/>
          <p:cNvSpPr txBox="1">
            <a:spLocks noGrp="1"/>
          </p:cNvSpPr>
          <p:nvPr>
            <p:ph type="subTitle" idx="2"/>
          </p:nvPr>
        </p:nvSpPr>
        <p:spPr>
          <a:xfrm>
            <a:off x="5687579" y="1935620"/>
            <a:ext cx="2662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1600" dirty="0"/>
              <a:t> N-queens, </a:t>
            </a:r>
            <a:r>
              <a:rPr lang="en-US" sz="1600" dirty="0"/>
              <a:t>R</a:t>
            </a:r>
            <a:r>
              <a:rPr lang="vi-VN" sz="1600" dirty="0"/>
              <a:t>at in mize</a:t>
            </a:r>
            <a:endParaRPr sz="1600" dirty="0"/>
          </a:p>
        </p:txBody>
      </p:sp>
      <p:sp>
        <p:nvSpPr>
          <p:cNvPr id="279" name="Google Shape;279;p43"/>
          <p:cNvSpPr txBox="1">
            <a:spLocks noGrp="1"/>
          </p:cNvSpPr>
          <p:nvPr>
            <p:ph type="subTitle" idx="4"/>
          </p:nvPr>
        </p:nvSpPr>
        <p:spPr>
          <a:xfrm>
            <a:off x="5768261" y="3766423"/>
            <a:ext cx="2662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1600" dirty="0" err="1"/>
              <a:t>Quiz</a:t>
            </a:r>
            <a:r>
              <a:rPr lang="vi-VN" sz="1600" dirty="0"/>
              <a:t> </a:t>
            </a:r>
            <a:endParaRPr sz="1600" dirty="0"/>
          </a:p>
        </p:txBody>
      </p:sp>
      <p:sp>
        <p:nvSpPr>
          <p:cNvPr id="280" name="Google Shape;280;p43"/>
          <p:cNvSpPr txBox="1">
            <a:spLocks noGrp="1"/>
          </p:cNvSpPr>
          <p:nvPr>
            <p:ph type="title" idx="5"/>
          </p:nvPr>
        </p:nvSpPr>
        <p:spPr>
          <a:xfrm>
            <a:off x="720005" y="1659770"/>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81" name="Google Shape;281;p43"/>
          <p:cNvSpPr txBox="1">
            <a:spLocks noGrp="1"/>
          </p:cNvSpPr>
          <p:nvPr>
            <p:ph type="title" idx="6"/>
          </p:nvPr>
        </p:nvSpPr>
        <p:spPr>
          <a:xfrm>
            <a:off x="720005" y="3397366"/>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82" name="Google Shape;282;p43"/>
          <p:cNvSpPr txBox="1">
            <a:spLocks noGrp="1"/>
          </p:cNvSpPr>
          <p:nvPr>
            <p:ph type="title" idx="7"/>
          </p:nvPr>
        </p:nvSpPr>
        <p:spPr>
          <a:xfrm>
            <a:off x="4883525" y="1659758"/>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83" name="Google Shape;283;p43"/>
          <p:cNvSpPr txBox="1">
            <a:spLocks noGrp="1"/>
          </p:cNvSpPr>
          <p:nvPr>
            <p:ph type="title" idx="8"/>
          </p:nvPr>
        </p:nvSpPr>
        <p:spPr>
          <a:xfrm>
            <a:off x="4883525" y="3399301"/>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284" name="Google Shape;284;p43"/>
          <p:cNvSpPr txBox="1">
            <a:spLocks noGrp="1"/>
          </p:cNvSpPr>
          <p:nvPr>
            <p:ph type="subTitle" idx="9"/>
          </p:nvPr>
        </p:nvSpPr>
        <p:spPr>
          <a:xfrm>
            <a:off x="1604711" y="1029727"/>
            <a:ext cx="2662500" cy="89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b="1" dirty="0">
                <a:latin typeface="+mn-lt"/>
              </a:rPr>
              <a:t>Giới thiệu</a:t>
            </a:r>
            <a:endParaRPr b="1" dirty="0">
              <a:latin typeface="+mn-lt"/>
            </a:endParaRPr>
          </a:p>
        </p:txBody>
      </p:sp>
      <p:sp>
        <p:nvSpPr>
          <p:cNvPr id="285" name="Google Shape;285;p43"/>
          <p:cNvSpPr txBox="1">
            <a:spLocks noGrp="1"/>
          </p:cNvSpPr>
          <p:nvPr>
            <p:ph type="subTitle" idx="13"/>
          </p:nvPr>
        </p:nvSpPr>
        <p:spPr>
          <a:xfrm>
            <a:off x="5705522" y="1419568"/>
            <a:ext cx="3268147" cy="61208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b="1" dirty="0">
                <a:latin typeface="+mn-lt"/>
              </a:rPr>
              <a:t>Một số bài toán kinh điển</a:t>
            </a:r>
            <a:endParaRPr b="1" dirty="0">
              <a:latin typeface="+mn-lt"/>
            </a:endParaRPr>
          </a:p>
        </p:txBody>
      </p:sp>
      <p:sp>
        <p:nvSpPr>
          <p:cNvPr id="286" name="Google Shape;286;p43"/>
          <p:cNvSpPr txBox="1">
            <a:spLocks noGrp="1"/>
          </p:cNvSpPr>
          <p:nvPr>
            <p:ph type="subTitle" idx="14"/>
          </p:nvPr>
        </p:nvSpPr>
        <p:spPr>
          <a:xfrm>
            <a:off x="1604713" y="3028132"/>
            <a:ext cx="2662500" cy="89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b="1" dirty="0">
                <a:latin typeface="+mn-lt"/>
              </a:rPr>
              <a:t>Thảo luận </a:t>
            </a:r>
            <a:endParaRPr b="1" dirty="0">
              <a:latin typeface="+mn-lt"/>
            </a:endParaRPr>
          </a:p>
        </p:txBody>
      </p:sp>
      <p:sp>
        <p:nvSpPr>
          <p:cNvPr id="287" name="Google Shape;287;p43"/>
          <p:cNvSpPr txBox="1">
            <a:spLocks noGrp="1"/>
          </p:cNvSpPr>
          <p:nvPr>
            <p:ph type="subTitle" idx="15"/>
          </p:nvPr>
        </p:nvSpPr>
        <p:spPr>
          <a:xfrm>
            <a:off x="5714475" y="3037092"/>
            <a:ext cx="2662500" cy="89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b="1" dirty="0"/>
              <a:t>Bài tập</a:t>
            </a:r>
            <a:endParaRPr b="1"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grpSp>
        <p:nvGrpSpPr>
          <p:cNvPr id="5" name="Google Shape;324;p47">
            <a:extLst>
              <a:ext uri="{FF2B5EF4-FFF2-40B4-BE49-F238E27FC236}">
                <a16:creationId xmlns:a16="http://schemas.microsoft.com/office/drawing/2014/main" xmlns="" id="{E80BB8C6-EA3D-0EB4-F38B-58C4C96D9164}"/>
              </a:ext>
            </a:extLst>
          </p:cNvPr>
          <p:cNvGrpSpPr/>
          <p:nvPr/>
        </p:nvGrpSpPr>
        <p:grpSpPr>
          <a:xfrm flipH="1">
            <a:off x="93759" y="1354183"/>
            <a:ext cx="1897130" cy="3458768"/>
            <a:chOff x="5308109" y="686711"/>
            <a:chExt cx="3122666" cy="4669213"/>
          </a:xfrm>
        </p:grpSpPr>
        <p:sp>
          <p:nvSpPr>
            <p:cNvPr id="6" name="Google Shape;325;p47">
              <a:extLst>
                <a:ext uri="{FF2B5EF4-FFF2-40B4-BE49-F238E27FC236}">
                  <a16:creationId xmlns:a16="http://schemas.microsoft.com/office/drawing/2014/main" xmlns="" id="{5ED60FC1-46F6-4108-2554-CD56BB2406E8}"/>
                </a:ext>
              </a:extLst>
            </p:cNvPr>
            <p:cNvSpPr/>
            <p:nvPr/>
          </p:nvSpPr>
          <p:spPr>
            <a:xfrm rot="5400000">
              <a:off x="6085109" y="3412524"/>
              <a:ext cx="1166400" cy="2720400"/>
            </a:xfrm>
            <a:prstGeom prst="round2Diag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327;p47">
              <a:extLst>
                <a:ext uri="{FF2B5EF4-FFF2-40B4-BE49-F238E27FC236}">
                  <a16:creationId xmlns:a16="http://schemas.microsoft.com/office/drawing/2014/main" xmlns="" id="{B3A7B604-5C44-3698-524C-FF97DA6B464B}"/>
                </a:ext>
              </a:extLst>
            </p:cNvPr>
            <p:cNvSpPr/>
            <p:nvPr/>
          </p:nvSpPr>
          <p:spPr>
            <a:xfrm rot="16200000">
              <a:off x="6042541" y="2385591"/>
              <a:ext cx="1965881" cy="1032598"/>
            </a:xfrm>
            <a:prstGeom prst="round2Diag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329;p47">
              <a:extLst>
                <a:ext uri="{FF2B5EF4-FFF2-40B4-BE49-F238E27FC236}">
                  <a16:creationId xmlns:a16="http://schemas.microsoft.com/office/drawing/2014/main" xmlns="" id="{0BC30F5D-2EEF-FB23-2FE7-AED96AA57518}"/>
                </a:ext>
              </a:extLst>
            </p:cNvPr>
            <p:cNvSpPr/>
            <p:nvPr/>
          </p:nvSpPr>
          <p:spPr>
            <a:xfrm>
              <a:off x="6223259" y="686711"/>
              <a:ext cx="2207516" cy="927545"/>
            </a:xfrm>
            <a:prstGeom prst="round2DiagRect">
              <a:avLst>
                <a:gd name="adj1" fmla="val 50000"/>
                <a:gd name="adj2" fmla="val 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7" name="Google Shape;329;p47">
            <a:extLst>
              <a:ext uri="{FF2B5EF4-FFF2-40B4-BE49-F238E27FC236}">
                <a16:creationId xmlns:a16="http://schemas.microsoft.com/office/drawing/2014/main" xmlns="" id="{9BC2FC2D-F60E-E034-31D4-82F2C5834C3E}"/>
              </a:ext>
            </a:extLst>
          </p:cNvPr>
          <p:cNvSpPr/>
          <p:nvPr/>
        </p:nvSpPr>
        <p:spPr>
          <a:xfrm rot="16200000" flipH="1">
            <a:off x="121415" y="588930"/>
            <a:ext cx="825593" cy="392122"/>
          </a:xfrm>
          <a:prstGeom prst="round2DiagRect">
            <a:avLst>
              <a:gd name="adj1" fmla="val 50000"/>
              <a:gd name="adj2" fmla="val 0"/>
            </a:avLst>
          </a:prstGeom>
          <a:solidFill>
            <a:schemeClr val="bg1">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Hộp Văn bản 18">
            <a:extLst>
              <a:ext uri="{FF2B5EF4-FFF2-40B4-BE49-F238E27FC236}">
                <a16:creationId xmlns:a16="http://schemas.microsoft.com/office/drawing/2014/main" xmlns="" id="{A30D123D-0483-842A-BBF8-1C6989D75E09}"/>
              </a:ext>
            </a:extLst>
          </p:cNvPr>
          <p:cNvSpPr txBox="1"/>
          <p:nvPr/>
        </p:nvSpPr>
        <p:spPr>
          <a:xfrm>
            <a:off x="3178397" y="831324"/>
            <a:ext cx="3801524" cy="3785652"/>
          </a:xfrm>
          <a:prstGeom prst="rect">
            <a:avLst/>
          </a:prstGeom>
          <a:noFill/>
        </p:spPr>
        <p:txBody>
          <a:bodyPr wrap="square" rtlCol="0">
            <a:spAutoFit/>
          </a:bodyPr>
          <a:lstStyle/>
          <a:p>
            <a:pPr algn="just"/>
            <a:r>
              <a:rPr lang="vi-VN" sz="8000" b="1" dirty="0">
                <a:solidFill>
                  <a:schemeClr val="bg1">
                    <a:lumMod val="75000"/>
                  </a:schemeClr>
                </a:solidFill>
              </a:rPr>
              <a:t>7 PHÚT THẢO LUẬN</a:t>
            </a:r>
          </a:p>
        </p:txBody>
      </p:sp>
    </p:spTree>
    <p:extLst>
      <p:ext uri="{BB962C8B-B14F-4D97-AF65-F5344CB8AC3E}">
        <p14:creationId xmlns:p14="http://schemas.microsoft.com/office/powerpoint/2010/main" val="1900030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1000"/>
                                        <p:tgtEl>
                                          <p:spTgt spid="19"/>
                                        </p:tgtEl>
                                      </p:cBhvr>
                                    </p:animEffect>
                                    <p:anim calcmode="lin" valueType="num">
                                      <p:cBhvr>
                                        <p:cTn id="7" dur="1000"/>
                                        <p:tgtEl>
                                          <p:spTgt spid="19"/>
                                        </p:tgtEl>
                                        <p:attrNameLst>
                                          <p:attrName>ppt_x</p:attrName>
                                        </p:attrNameLst>
                                      </p:cBhvr>
                                      <p:tavLst>
                                        <p:tav tm="0">
                                          <p:val>
                                            <p:strVal val="ppt_x"/>
                                          </p:val>
                                        </p:tav>
                                        <p:tav tm="100000">
                                          <p:val>
                                            <p:strVal val="ppt_x"/>
                                          </p:val>
                                        </p:tav>
                                      </p:tavLst>
                                    </p:anim>
                                    <p:anim calcmode="lin" valueType="num">
                                      <p:cBhvr>
                                        <p:cTn id="8" dur="1000"/>
                                        <p:tgtEl>
                                          <p:spTgt spid="19"/>
                                        </p:tgtEl>
                                        <p:attrNameLst>
                                          <p:attrName>ppt_y</p:attrName>
                                        </p:attrNameLst>
                                      </p:cBhvr>
                                      <p:tavLst>
                                        <p:tav tm="0">
                                          <p:val>
                                            <p:strVal val="ppt_y"/>
                                          </p:val>
                                        </p:tav>
                                        <p:tav tm="100000">
                                          <p:val>
                                            <p:strVal val="ppt_y+.1"/>
                                          </p:val>
                                        </p:tav>
                                      </p:tavLst>
                                    </p:anim>
                                    <p:set>
                                      <p:cBhvr>
                                        <p:cTn id="9" dur="1" fill="hold">
                                          <p:stCondLst>
                                            <p:cond delay="9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24" name="Hộp Văn bản 23">
            <a:extLst>
              <a:ext uri="{FF2B5EF4-FFF2-40B4-BE49-F238E27FC236}">
                <a16:creationId xmlns:a16="http://schemas.microsoft.com/office/drawing/2014/main" xmlns="" id="{5A684D4A-2E72-5828-E8B4-5155FB4BA3E4}"/>
              </a:ext>
            </a:extLst>
          </p:cNvPr>
          <p:cNvSpPr txBox="1"/>
          <p:nvPr/>
        </p:nvSpPr>
        <p:spPr>
          <a:xfrm>
            <a:off x="591670" y="413096"/>
            <a:ext cx="5822576" cy="461665"/>
          </a:xfrm>
          <a:prstGeom prst="rect">
            <a:avLst/>
          </a:prstGeom>
          <a:noFill/>
        </p:spPr>
        <p:txBody>
          <a:bodyPr wrap="square">
            <a:spAutoFit/>
          </a:bodyPr>
          <a:lstStyle/>
          <a:p>
            <a:r>
              <a:rPr lang="vi-VN" sz="2400" b="1" dirty="0" err="1">
                <a:solidFill>
                  <a:schemeClr val="accent2">
                    <a:lumMod val="75000"/>
                  </a:schemeClr>
                </a:solidFill>
              </a:rPr>
              <a:t>Remove</a:t>
            </a:r>
            <a:r>
              <a:rPr lang="vi-VN" sz="2400" b="1" dirty="0">
                <a:solidFill>
                  <a:schemeClr val="accent2">
                    <a:lumMod val="75000"/>
                  </a:schemeClr>
                </a:solidFill>
              </a:rPr>
              <a:t> </a:t>
            </a:r>
            <a:r>
              <a:rPr lang="vi-VN" sz="2400" b="1" dirty="0" err="1">
                <a:solidFill>
                  <a:schemeClr val="accent2">
                    <a:lumMod val="75000"/>
                  </a:schemeClr>
                </a:solidFill>
              </a:rPr>
              <a:t>Invalid</a:t>
            </a:r>
            <a:r>
              <a:rPr lang="vi-VN" sz="2400" b="1" dirty="0">
                <a:solidFill>
                  <a:schemeClr val="accent2">
                    <a:lumMod val="75000"/>
                  </a:schemeClr>
                </a:solidFill>
              </a:rPr>
              <a:t> </a:t>
            </a:r>
            <a:r>
              <a:rPr lang="vi-VN" sz="2400" b="1" dirty="0" err="1">
                <a:solidFill>
                  <a:schemeClr val="accent2">
                    <a:lumMod val="75000"/>
                  </a:schemeClr>
                </a:solidFill>
              </a:rPr>
              <a:t>Parentheses</a:t>
            </a:r>
            <a:endParaRPr lang="vi-VN" sz="2400" b="1" dirty="0">
              <a:solidFill>
                <a:schemeClr val="accent2">
                  <a:lumMod val="75000"/>
                </a:schemeClr>
              </a:solidFill>
            </a:endParaRPr>
          </a:p>
        </p:txBody>
      </p:sp>
      <p:sp>
        <p:nvSpPr>
          <p:cNvPr id="28" name="Hộp Văn bản 27">
            <a:extLst>
              <a:ext uri="{FF2B5EF4-FFF2-40B4-BE49-F238E27FC236}">
                <a16:creationId xmlns:a16="http://schemas.microsoft.com/office/drawing/2014/main" xmlns="" id="{ED50EB8B-9EC6-DF7D-AFAB-96662A41A419}"/>
              </a:ext>
            </a:extLst>
          </p:cNvPr>
          <p:cNvSpPr txBox="1"/>
          <p:nvPr/>
        </p:nvSpPr>
        <p:spPr>
          <a:xfrm>
            <a:off x="1355605" y="1279088"/>
            <a:ext cx="6709064" cy="2677656"/>
          </a:xfrm>
          <a:prstGeom prst="rect">
            <a:avLst/>
          </a:prstGeom>
          <a:noFill/>
        </p:spPr>
        <p:txBody>
          <a:bodyPr wrap="square">
            <a:spAutoFit/>
          </a:bodyPr>
          <a:lstStyle/>
          <a:p>
            <a:r>
              <a:rPr lang="vi-VN" sz="2400" b="1" dirty="0">
                <a:solidFill>
                  <a:schemeClr val="bg1">
                    <a:lumMod val="50000"/>
                  </a:schemeClr>
                </a:solidFill>
              </a:rPr>
              <a:t>Yêu cầu :</a:t>
            </a:r>
          </a:p>
          <a:p>
            <a:endParaRPr lang="vi-VN" sz="1800" dirty="0"/>
          </a:p>
          <a:p>
            <a:pPr marL="342900" indent="-342900">
              <a:buFont typeface="+mj-lt"/>
              <a:buAutoNum type="arabicPeriod"/>
            </a:pPr>
            <a:r>
              <a:rPr lang="vi-VN" sz="1800" dirty="0">
                <a:solidFill>
                  <a:schemeClr val="bg1">
                    <a:lumMod val="75000"/>
                  </a:schemeClr>
                </a:solidFill>
              </a:rPr>
              <a:t>Loại bỏ </a:t>
            </a:r>
            <a:r>
              <a:rPr lang="vi-VN" sz="1800" dirty="0"/>
              <a:t>dấu ngoặc </a:t>
            </a:r>
            <a:r>
              <a:rPr lang="vi-VN" sz="1800" dirty="0">
                <a:solidFill>
                  <a:schemeClr val="bg1">
                    <a:lumMod val="75000"/>
                  </a:schemeClr>
                </a:solidFill>
              </a:rPr>
              <a:t>không hợp lệ </a:t>
            </a:r>
            <a:r>
              <a:rPr lang="vi-VN" sz="1800" dirty="0"/>
              <a:t>từ chuỗi s để tạo chuỗi hợp lệ sao cho số lượng dấu ngoặc bị loại bỏ là </a:t>
            </a:r>
            <a:r>
              <a:rPr lang="vi-VN" sz="1800" dirty="0">
                <a:solidFill>
                  <a:schemeClr val="bg1">
                    <a:lumMod val="75000"/>
                  </a:schemeClr>
                </a:solidFill>
              </a:rPr>
              <a:t>tối thiểu</a:t>
            </a:r>
            <a:r>
              <a:rPr lang="vi-VN" sz="1800" dirty="0"/>
              <a:t>.</a:t>
            </a:r>
          </a:p>
          <a:p>
            <a:pPr marL="342900" indent="-342900">
              <a:buFont typeface="+mj-lt"/>
              <a:buAutoNum type="arabicPeriod"/>
            </a:pPr>
            <a:endParaRPr lang="vi-VN" sz="1800" dirty="0"/>
          </a:p>
          <a:p>
            <a:pPr marL="342900" indent="-342900">
              <a:buFont typeface="+mj-lt"/>
              <a:buAutoNum type="arabicPeriod"/>
            </a:pPr>
            <a:r>
              <a:rPr lang="vi-VN" sz="1800" dirty="0">
                <a:solidFill>
                  <a:schemeClr val="bg1">
                    <a:lumMod val="75000"/>
                  </a:schemeClr>
                </a:solidFill>
              </a:rPr>
              <a:t>Trả về </a:t>
            </a:r>
            <a:r>
              <a:rPr lang="vi-VN" sz="1800" dirty="0"/>
              <a:t>danh sách các </a:t>
            </a:r>
            <a:r>
              <a:rPr lang="vi-VN" sz="1800" dirty="0">
                <a:solidFill>
                  <a:schemeClr val="bg1">
                    <a:lumMod val="75000"/>
                  </a:schemeClr>
                </a:solidFill>
              </a:rPr>
              <a:t>chuỗi hợp lệ</a:t>
            </a:r>
            <a:r>
              <a:rPr lang="vi-VN" sz="1800" b="1" dirty="0">
                <a:solidFill>
                  <a:schemeClr val="bg1">
                    <a:lumMod val="75000"/>
                  </a:schemeClr>
                </a:solidFill>
              </a:rPr>
              <a:t> </a:t>
            </a:r>
            <a:r>
              <a:rPr lang="vi-VN" sz="1800" dirty="0"/>
              <a:t>duy nhất.</a:t>
            </a:r>
          </a:p>
          <a:p>
            <a:pPr marL="342900" indent="-342900">
              <a:buFont typeface="+mj-lt"/>
              <a:buAutoNum type="arabicPeriod"/>
            </a:pPr>
            <a:endParaRPr lang="vi-VN" sz="1800" dirty="0"/>
          </a:p>
          <a:p>
            <a:pPr marL="342900" indent="-342900">
              <a:buFont typeface="+mj-lt"/>
              <a:buAutoNum type="arabicPeriod"/>
            </a:pPr>
            <a:r>
              <a:rPr lang="vi-VN" sz="1800" dirty="0">
                <a:solidFill>
                  <a:schemeClr val="bg1">
                    <a:lumMod val="75000"/>
                  </a:schemeClr>
                </a:solidFill>
              </a:rPr>
              <a:t>Chuỗi s có</a:t>
            </a:r>
            <a:r>
              <a:rPr lang="vi-VN" sz="1800" dirty="0"/>
              <a:t> </a:t>
            </a:r>
            <a:r>
              <a:rPr lang="vi-VN" sz="1800" dirty="0">
                <a:solidFill>
                  <a:schemeClr val="bg1">
                    <a:lumMod val="75000"/>
                  </a:schemeClr>
                </a:solidFill>
              </a:rPr>
              <a:t>độ dài từ 1 đến 25</a:t>
            </a:r>
            <a:r>
              <a:rPr lang="vi-VN" sz="1800" dirty="0"/>
              <a:t>, bao gồm chữ cái và </a:t>
            </a:r>
            <a:r>
              <a:rPr lang="vi-VN" sz="1800" dirty="0">
                <a:solidFill>
                  <a:schemeClr val="bg1">
                    <a:lumMod val="75000"/>
                  </a:schemeClr>
                </a:solidFill>
              </a:rPr>
              <a:t>tối đa 20 dấu ngoặc</a:t>
            </a:r>
            <a:r>
              <a:rPr lang="vi-VN" sz="1800" dirty="0"/>
              <a:t>.</a:t>
            </a:r>
            <a:endParaRPr lang="vi-VN" dirty="0"/>
          </a:p>
        </p:txBody>
      </p:sp>
    </p:spTree>
    <p:extLst>
      <p:ext uri="{BB962C8B-B14F-4D97-AF65-F5344CB8AC3E}">
        <p14:creationId xmlns:p14="http://schemas.microsoft.com/office/powerpoint/2010/main" val="19367277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grpSp>
        <p:nvGrpSpPr>
          <p:cNvPr id="5" name="Google Shape;324;p47">
            <a:extLst>
              <a:ext uri="{FF2B5EF4-FFF2-40B4-BE49-F238E27FC236}">
                <a16:creationId xmlns:a16="http://schemas.microsoft.com/office/drawing/2014/main" xmlns="" id="{E80BB8C6-EA3D-0EB4-F38B-58C4C96D9164}"/>
              </a:ext>
            </a:extLst>
          </p:cNvPr>
          <p:cNvGrpSpPr/>
          <p:nvPr/>
        </p:nvGrpSpPr>
        <p:grpSpPr>
          <a:xfrm flipH="1">
            <a:off x="93759" y="1354183"/>
            <a:ext cx="1897130" cy="3458768"/>
            <a:chOff x="5308109" y="686711"/>
            <a:chExt cx="3122666" cy="4669213"/>
          </a:xfrm>
        </p:grpSpPr>
        <p:sp>
          <p:nvSpPr>
            <p:cNvPr id="6" name="Google Shape;325;p47">
              <a:extLst>
                <a:ext uri="{FF2B5EF4-FFF2-40B4-BE49-F238E27FC236}">
                  <a16:creationId xmlns:a16="http://schemas.microsoft.com/office/drawing/2014/main" xmlns="" id="{5ED60FC1-46F6-4108-2554-CD56BB2406E8}"/>
                </a:ext>
              </a:extLst>
            </p:cNvPr>
            <p:cNvSpPr/>
            <p:nvPr/>
          </p:nvSpPr>
          <p:spPr>
            <a:xfrm rot="5400000">
              <a:off x="6085109" y="3412524"/>
              <a:ext cx="1166400" cy="2720400"/>
            </a:xfrm>
            <a:prstGeom prst="round2Diag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327;p47">
              <a:extLst>
                <a:ext uri="{FF2B5EF4-FFF2-40B4-BE49-F238E27FC236}">
                  <a16:creationId xmlns:a16="http://schemas.microsoft.com/office/drawing/2014/main" xmlns="" id="{B3A7B604-5C44-3698-524C-FF97DA6B464B}"/>
                </a:ext>
              </a:extLst>
            </p:cNvPr>
            <p:cNvSpPr/>
            <p:nvPr/>
          </p:nvSpPr>
          <p:spPr>
            <a:xfrm rot="16200000">
              <a:off x="6042541" y="2385591"/>
              <a:ext cx="1965881" cy="1032598"/>
            </a:xfrm>
            <a:prstGeom prst="round2Diag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329;p47">
              <a:extLst>
                <a:ext uri="{FF2B5EF4-FFF2-40B4-BE49-F238E27FC236}">
                  <a16:creationId xmlns:a16="http://schemas.microsoft.com/office/drawing/2014/main" xmlns="" id="{0BC30F5D-2EEF-FB23-2FE7-AED96AA57518}"/>
                </a:ext>
              </a:extLst>
            </p:cNvPr>
            <p:cNvSpPr/>
            <p:nvPr/>
          </p:nvSpPr>
          <p:spPr>
            <a:xfrm>
              <a:off x="6223259" y="686711"/>
              <a:ext cx="2207516" cy="927545"/>
            </a:xfrm>
            <a:prstGeom prst="round2DiagRect">
              <a:avLst>
                <a:gd name="adj1" fmla="val 50000"/>
                <a:gd name="adj2" fmla="val 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7" name="Google Shape;329;p47">
            <a:extLst>
              <a:ext uri="{FF2B5EF4-FFF2-40B4-BE49-F238E27FC236}">
                <a16:creationId xmlns:a16="http://schemas.microsoft.com/office/drawing/2014/main" xmlns="" id="{9BC2FC2D-F60E-E034-31D4-82F2C5834C3E}"/>
              </a:ext>
            </a:extLst>
          </p:cNvPr>
          <p:cNvSpPr/>
          <p:nvPr/>
        </p:nvSpPr>
        <p:spPr>
          <a:xfrm rot="16200000" flipH="1">
            <a:off x="121415" y="588930"/>
            <a:ext cx="825593" cy="392122"/>
          </a:xfrm>
          <a:prstGeom prst="round2DiagRect">
            <a:avLst>
              <a:gd name="adj1" fmla="val 50000"/>
              <a:gd name="adj2" fmla="val 0"/>
            </a:avLst>
          </a:prstGeom>
          <a:solidFill>
            <a:schemeClr val="bg1">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Hộp Văn bản 18">
            <a:extLst>
              <a:ext uri="{FF2B5EF4-FFF2-40B4-BE49-F238E27FC236}">
                <a16:creationId xmlns:a16="http://schemas.microsoft.com/office/drawing/2014/main" xmlns="" id="{A30D123D-0483-842A-BBF8-1C6989D75E09}"/>
              </a:ext>
            </a:extLst>
          </p:cNvPr>
          <p:cNvSpPr txBox="1"/>
          <p:nvPr/>
        </p:nvSpPr>
        <p:spPr>
          <a:xfrm>
            <a:off x="3514144" y="728952"/>
            <a:ext cx="3801524" cy="3785652"/>
          </a:xfrm>
          <a:prstGeom prst="rect">
            <a:avLst/>
          </a:prstGeom>
          <a:noFill/>
        </p:spPr>
        <p:txBody>
          <a:bodyPr wrap="square" rtlCol="0">
            <a:spAutoFit/>
          </a:bodyPr>
          <a:lstStyle/>
          <a:p>
            <a:pPr algn="just"/>
            <a:r>
              <a:rPr lang="vi-VN" sz="8000" b="1" dirty="0">
                <a:solidFill>
                  <a:schemeClr val="bg1">
                    <a:lumMod val="75000"/>
                  </a:schemeClr>
                </a:solidFill>
              </a:rPr>
              <a:t>7 PHÚT THẢO LUẬN</a:t>
            </a:r>
          </a:p>
        </p:txBody>
      </p:sp>
    </p:spTree>
    <p:extLst>
      <p:ext uri="{BB962C8B-B14F-4D97-AF65-F5344CB8AC3E}">
        <p14:creationId xmlns:p14="http://schemas.microsoft.com/office/powerpoint/2010/main" val="288009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1000"/>
                                        <p:tgtEl>
                                          <p:spTgt spid="19"/>
                                        </p:tgtEl>
                                      </p:cBhvr>
                                    </p:animEffect>
                                    <p:anim calcmode="lin" valueType="num">
                                      <p:cBhvr>
                                        <p:cTn id="7" dur="1000"/>
                                        <p:tgtEl>
                                          <p:spTgt spid="19"/>
                                        </p:tgtEl>
                                        <p:attrNameLst>
                                          <p:attrName>ppt_x</p:attrName>
                                        </p:attrNameLst>
                                      </p:cBhvr>
                                      <p:tavLst>
                                        <p:tav tm="0">
                                          <p:val>
                                            <p:strVal val="ppt_x"/>
                                          </p:val>
                                        </p:tav>
                                        <p:tav tm="100000">
                                          <p:val>
                                            <p:strVal val="ppt_x"/>
                                          </p:val>
                                        </p:tav>
                                      </p:tavLst>
                                    </p:anim>
                                    <p:anim calcmode="lin" valueType="num">
                                      <p:cBhvr>
                                        <p:cTn id="8" dur="1000"/>
                                        <p:tgtEl>
                                          <p:spTgt spid="19"/>
                                        </p:tgtEl>
                                        <p:attrNameLst>
                                          <p:attrName>ppt_y</p:attrName>
                                        </p:attrNameLst>
                                      </p:cBhvr>
                                      <p:tavLst>
                                        <p:tav tm="0">
                                          <p:val>
                                            <p:strVal val="ppt_y"/>
                                          </p:val>
                                        </p:tav>
                                        <p:tav tm="100000">
                                          <p:val>
                                            <p:strVal val="ppt_y+.1"/>
                                          </p:val>
                                        </p:tav>
                                      </p:tavLst>
                                    </p:anim>
                                    <p:set>
                                      <p:cBhvr>
                                        <p:cTn id="9" dur="1" fill="hold">
                                          <p:stCondLst>
                                            <p:cond delay="9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8" name="Hộp Văn bản 7">
            <a:extLst>
              <a:ext uri="{FF2B5EF4-FFF2-40B4-BE49-F238E27FC236}">
                <a16:creationId xmlns:a16="http://schemas.microsoft.com/office/drawing/2014/main" xmlns="" id="{7EC9F133-808A-D33A-81AB-61CDE77D89B6}"/>
              </a:ext>
            </a:extLst>
          </p:cNvPr>
          <p:cNvSpPr txBox="1"/>
          <p:nvPr/>
        </p:nvSpPr>
        <p:spPr>
          <a:xfrm>
            <a:off x="921486" y="714754"/>
            <a:ext cx="7152169" cy="523220"/>
          </a:xfrm>
          <a:prstGeom prst="rect">
            <a:avLst/>
          </a:prstGeom>
          <a:noFill/>
        </p:spPr>
        <p:txBody>
          <a:bodyPr wrap="square" rtlCol="0">
            <a:spAutoFit/>
          </a:bodyPr>
          <a:lstStyle/>
          <a:p>
            <a:r>
              <a:rPr lang="vi-VN" sz="2800" dirty="0"/>
              <a:t>Bài toán nào nên dùng </a:t>
            </a:r>
            <a:r>
              <a:rPr lang="vi-VN" sz="2800" dirty="0" err="1"/>
              <a:t>Backtracking</a:t>
            </a:r>
            <a:r>
              <a:rPr lang="vi-VN" sz="2800" dirty="0"/>
              <a:t>:</a:t>
            </a:r>
          </a:p>
        </p:txBody>
      </p:sp>
      <p:sp>
        <p:nvSpPr>
          <p:cNvPr id="10" name="Hộp Văn bản 9">
            <a:extLst>
              <a:ext uri="{FF2B5EF4-FFF2-40B4-BE49-F238E27FC236}">
                <a16:creationId xmlns:a16="http://schemas.microsoft.com/office/drawing/2014/main" xmlns="" id="{1203E829-7727-4021-24A4-B0B1441A9CDE}"/>
              </a:ext>
            </a:extLst>
          </p:cNvPr>
          <p:cNvSpPr txBox="1"/>
          <p:nvPr/>
        </p:nvSpPr>
        <p:spPr>
          <a:xfrm>
            <a:off x="921486" y="2732230"/>
            <a:ext cx="6826104" cy="400110"/>
          </a:xfrm>
          <a:prstGeom prst="rect">
            <a:avLst/>
          </a:prstGeom>
          <a:noFill/>
        </p:spPr>
        <p:txBody>
          <a:bodyPr wrap="square" rtlCol="0">
            <a:spAutoFit/>
          </a:bodyPr>
          <a:lstStyle/>
          <a:p>
            <a:r>
              <a:rPr lang="vi-VN" sz="2000" dirty="0"/>
              <a:t>C. Tháp Hà Nội</a:t>
            </a:r>
          </a:p>
        </p:txBody>
      </p:sp>
      <p:sp>
        <p:nvSpPr>
          <p:cNvPr id="11" name="Hộp Văn bản 10">
            <a:extLst>
              <a:ext uri="{FF2B5EF4-FFF2-40B4-BE49-F238E27FC236}">
                <a16:creationId xmlns:a16="http://schemas.microsoft.com/office/drawing/2014/main" xmlns="" id="{A64425AB-72DA-D430-0B83-727E4616B98C}"/>
              </a:ext>
            </a:extLst>
          </p:cNvPr>
          <p:cNvSpPr txBox="1"/>
          <p:nvPr/>
        </p:nvSpPr>
        <p:spPr>
          <a:xfrm>
            <a:off x="921486" y="2206931"/>
            <a:ext cx="6018030" cy="400110"/>
          </a:xfrm>
          <a:prstGeom prst="rect">
            <a:avLst/>
          </a:prstGeom>
          <a:noFill/>
        </p:spPr>
        <p:txBody>
          <a:bodyPr wrap="square" rtlCol="0">
            <a:spAutoFit/>
          </a:bodyPr>
          <a:lstStyle/>
          <a:p>
            <a:r>
              <a:rPr lang="vi-VN" sz="2000" dirty="0"/>
              <a:t>B. Tìm kiếm nhị phân trong mảng đã sắp xếp</a:t>
            </a:r>
          </a:p>
        </p:txBody>
      </p:sp>
      <p:sp>
        <p:nvSpPr>
          <p:cNvPr id="12" name="Hộp Văn bản 11">
            <a:extLst>
              <a:ext uri="{FF2B5EF4-FFF2-40B4-BE49-F238E27FC236}">
                <a16:creationId xmlns:a16="http://schemas.microsoft.com/office/drawing/2014/main" xmlns="" id="{D7CEE8F8-A092-9043-2BAB-979B056C5B8C}"/>
              </a:ext>
            </a:extLst>
          </p:cNvPr>
          <p:cNvSpPr txBox="1"/>
          <p:nvPr/>
        </p:nvSpPr>
        <p:spPr>
          <a:xfrm>
            <a:off x="921486" y="1681632"/>
            <a:ext cx="5295015" cy="400110"/>
          </a:xfrm>
          <a:prstGeom prst="rect">
            <a:avLst/>
          </a:prstGeom>
          <a:noFill/>
        </p:spPr>
        <p:txBody>
          <a:bodyPr wrap="square" rtlCol="0">
            <a:spAutoFit/>
          </a:bodyPr>
          <a:lstStyle/>
          <a:p>
            <a:r>
              <a:rPr lang="vi-VN" sz="2000" dirty="0"/>
              <a:t>A. </a:t>
            </a:r>
            <a:r>
              <a:rPr lang="vi-VN" sz="2000" dirty="0" err="1"/>
              <a:t>Sudoku</a:t>
            </a:r>
            <a:r>
              <a:rPr lang="vi-VN" sz="2000" dirty="0"/>
              <a:t> </a:t>
            </a:r>
            <a:r>
              <a:rPr lang="vi-VN" sz="2000" dirty="0" err="1"/>
              <a:t>puzzle</a:t>
            </a:r>
            <a:r>
              <a:rPr lang="vi-VN" sz="2000" dirty="0"/>
              <a:t> </a:t>
            </a:r>
            <a:r>
              <a:rPr lang="vi-VN" sz="2000" dirty="0" err="1"/>
              <a:t>solving</a:t>
            </a:r>
            <a:endParaRPr lang="vi-VN" sz="2000" dirty="0"/>
          </a:p>
        </p:txBody>
      </p:sp>
      <p:sp>
        <p:nvSpPr>
          <p:cNvPr id="15" name="Google Shape;480;p53">
            <a:extLst>
              <a:ext uri="{FF2B5EF4-FFF2-40B4-BE49-F238E27FC236}">
                <a16:creationId xmlns:a16="http://schemas.microsoft.com/office/drawing/2014/main" xmlns="" id="{75F7B462-C116-2A49-8B2A-F3BEEE2428D3}"/>
              </a:ext>
            </a:extLst>
          </p:cNvPr>
          <p:cNvSpPr/>
          <p:nvPr/>
        </p:nvSpPr>
        <p:spPr>
          <a:xfrm rot="10800000" flipH="1" flipV="1">
            <a:off x="7123814" y="2620701"/>
            <a:ext cx="1695378" cy="2264863"/>
          </a:xfrm>
          <a:prstGeom prst="round2Diag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8028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8" name="Hộp Văn bản 7">
            <a:extLst>
              <a:ext uri="{FF2B5EF4-FFF2-40B4-BE49-F238E27FC236}">
                <a16:creationId xmlns:a16="http://schemas.microsoft.com/office/drawing/2014/main" xmlns="" id="{7EC9F133-808A-D33A-81AB-61CDE77D89B6}"/>
              </a:ext>
            </a:extLst>
          </p:cNvPr>
          <p:cNvSpPr txBox="1"/>
          <p:nvPr/>
        </p:nvSpPr>
        <p:spPr>
          <a:xfrm>
            <a:off x="921486" y="714754"/>
            <a:ext cx="7152169" cy="523220"/>
          </a:xfrm>
          <a:prstGeom prst="rect">
            <a:avLst/>
          </a:prstGeom>
          <a:noFill/>
        </p:spPr>
        <p:txBody>
          <a:bodyPr wrap="square" rtlCol="0">
            <a:spAutoFit/>
          </a:bodyPr>
          <a:lstStyle/>
          <a:p>
            <a:r>
              <a:rPr lang="vi-VN" sz="2800" dirty="0" err="1"/>
              <a:t>Backtracking</a:t>
            </a:r>
            <a:r>
              <a:rPr lang="vi-VN" sz="2800" dirty="0"/>
              <a:t> có thể được dùng để giải :</a:t>
            </a:r>
          </a:p>
        </p:txBody>
      </p:sp>
      <p:sp>
        <p:nvSpPr>
          <p:cNvPr id="10" name="Hộp Văn bản 9">
            <a:extLst>
              <a:ext uri="{FF2B5EF4-FFF2-40B4-BE49-F238E27FC236}">
                <a16:creationId xmlns:a16="http://schemas.microsoft.com/office/drawing/2014/main" xmlns="" id="{1203E829-7727-4021-24A4-B0B1441A9CDE}"/>
              </a:ext>
            </a:extLst>
          </p:cNvPr>
          <p:cNvSpPr txBox="1"/>
          <p:nvPr/>
        </p:nvSpPr>
        <p:spPr>
          <a:xfrm>
            <a:off x="921487" y="1647587"/>
            <a:ext cx="6826104" cy="400110"/>
          </a:xfrm>
          <a:prstGeom prst="rect">
            <a:avLst/>
          </a:prstGeom>
          <a:noFill/>
        </p:spPr>
        <p:txBody>
          <a:bodyPr wrap="square" rtlCol="0">
            <a:spAutoFit/>
          </a:bodyPr>
          <a:lstStyle/>
          <a:p>
            <a:r>
              <a:rPr lang="vi-VN" sz="2000" dirty="0"/>
              <a:t>A. Các bài toán lập trình tuyến tính(</a:t>
            </a:r>
            <a:r>
              <a:rPr lang="vi-VN" sz="2000" dirty="0" err="1"/>
              <a:t>linear</a:t>
            </a:r>
            <a:r>
              <a:rPr lang="vi-VN" sz="2000" dirty="0"/>
              <a:t> </a:t>
            </a:r>
            <a:r>
              <a:rPr lang="vi-VN" sz="2000" dirty="0" err="1"/>
              <a:t>programming</a:t>
            </a:r>
            <a:r>
              <a:rPr lang="vi-VN" sz="2000" dirty="0"/>
              <a:t>)</a:t>
            </a:r>
          </a:p>
        </p:txBody>
      </p:sp>
      <p:sp>
        <p:nvSpPr>
          <p:cNvPr id="11" name="Hộp Văn bản 10">
            <a:extLst>
              <a:ext uri="{FF2B5EF4-FFF2-40B4-BE49-F238E27FC236}">
                <a16:creationId xmlns:a16="http://schemas.microsoft.com/office/drawing/2014/main" xmlns="" id="{A64425AB-72DA-D430-0B83-727E4616B98C}"/>
              </a:ext>
            </a:extLst>
          </p:cNvPr>
          <p:cNvSpPr txBox="1"/>
          <p:nvPr/>
        </p:nvSpPr>
        <p:spPr>
          <a:xfrm>
            <a:off x="921486" y="2206931"/>
            <a:ext cx="4990215" cy="400110"/>
          </a:xfrm>
          <a:prstGeom prst="rect">
            <a:avLst/>
          </a:prstGeom>
          <a:noFill/>
        </p:spPr>
        <p:txBody>
          <a:bodyPr wrap="square" rtlCol="0">
            <a:spAutoFit/>
          </a:bodyPr>
          <a:lstStyle/>
          <a:p>
            <a:r>
              <a:rPr lang="vi-VN" sz="2000" dirty="0"/>
              <a:t>B. Chỉ có duy nhất một đáp án </a:t>
            </a:r>
          </a:p>
        </p:txBody>
      </p:sp>
      <p:sp>
        <p:nvSpPr>
          <p:cNvPr id="12" name="Hộp Văn bản 11">
            <a:extLst>
              <a:ext uri="{FF2B5EF4-FFF2-40B4-BE49-F238E27FC236}">
                <a16:creationId xmlns:a16="http://schemas.microsoft.com/office/drawing/2014/main" xmlns="" id="{D7CEE8F8-A092-9043-2BAB-979B056C5B8C}"/>
              </a:ext>
            </a:extLst>
          </p:cNvPr>
          <p:cNvSpPr txBox="1"/>
          <p:nvPr/>
        </p:nvSpPr>
        <p:spPr>
          <a:xfrm>
            <a:off x="921486" y="2766276"/>
            <a:ext cx="5295015" cy="400110"/>
          </a:xfrm>
          <a:prstGeom prst="rect">
            <a:avLst/>
          </a:prstGeom>
          <a:noFill/>
        </p:spPr>
        <p:txBody>
          <a:bodyPr wrap="square" rtlCol="0">
            <a:spAutoFit/>
          </a:bodyPr>
          <a:lstStyle/>
          <a:p>
            <a:r>
              <a:rPr lang="vi-VN" sz="2000" dirty="0"/>
              <a:t>C. </a:t>
            </a:r>
            <a:r>
              <a:rPr lang="vi-VN" sz="2000" dirty="0" err="1"/>
              <a:t>Combinatorial</a:t>
            </a:r>
            <a:r>
              <a:rPr lang="vi-VN" sz="2000" dirty="0"/>
              <a:t> </a:t>
            </a:r>
            <a:r>
              <a:rPr lang="vi-VN" sz="2000" dirty="0" err="1"/>
              <a:t>optimization</a:t>
            </a:r>
            <a:r>
              <a:rPr lang="vi-VN" sz="2000" dirty="0"/>
              <a:t> </a:t>
            </a:r>
            <a:r>
              <a:rPr lang="vi-VN" sz="2000" dirty="0" err="1"/>
              <a:t>problems</a:t>
            </a:r>
            <a:endParaRPr lang="vi-VN" sz="2000" dirty="0"/>
          </a:p>
        </p:txBody>
      </p:sp>
      <p:sp>
        <p:nvSpPr>
          <p:cNvPr id="15" name="Google Shape;480;p53">
            <a:extLst>
              <a:ext uri="{FF2B5EF4-FFF2-40B4-BE49-F238E27FC236}">
                <a16:creationId xmlns:a16="http://schemas.microsoft.com/office/drawing/2014/main" xmlns="" id="{75F7B462-C116-2A49-8B2A-F3BEEE2428D3}"/>
              </a:ext>
            </a:extLst>
          </p:cNvPr>
          <p:cNvSpPr/>
          <p:nvPr/>
        </p:nvSpPr>
        <p:spPr>
          <a:xfrm rot="10800000" flipH="1" flipV="1">
            <a:off x="7123814" y="2620701"/>
            <a:ext cx="1695378" cy="2264863"/>
          </a:xfrm>
          <a:prstGeom prst="round2Diag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701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8" name="Hộp Văn bản 7">
            <a:extLst>
              <a:ext uri="{FF2B5EF4-FFF2-40B4-BE49-F238E27FC236}">
                <a16:creationId xmlns:a16="http://schemas.microsoft.com/office/drawing/2014/main" xmlns="" id="{7EC9F133-808A-D33A-81AB-61CDE77D89B6}"/>
              </a:ext>
            </a:extLst>
          </p:cNvPr>
          <p:cNvSpPr txBox="1"/>
          <p:nvPr/>
        </p:nvSpPr>
        <p:spPr>
          <a:xfrm>
            <a:off x="921486" y="714754"/>
            <a:ext cx="7152169" cy="1384995"/>
          </a:xfrm>
          <a:prstGeom prst="rect">
            <a:avLst/>
          </a:prstGeom>
          <a:noFill/>
        </p:spPr>
        <p:txBody>
          <a:bodyPr wrap="square" rtlCol="0">
            <a:spAutoFit/>
          </a:bodyPr>
          <a:lstStyle/>
          <a:p>
            <a:r>
              <a:rPr lang="vi-VN" sz="2800" dirty="0"/>
              <a:t>Trong thuật toán </a:t>
            </a:r>
            <a:r>
              <a:rPr lang="vi-VN" sz="2800" dirty="0" err="1"/>
              <a:t>Backtracking</a:t>
            </a:r>
            <a:r>
              <a:rPr lang="vi-VN" sz="2800" dirty="0"/>
              <a:t> khi nào ta cần quay lui:</a:t>
            </a:r>
          </a:p>
          <a:p>
            <a:endParaRPr lang="vi-VN" sz="2800" dirty="0"/>
          </a:p>
        </p:txBody>
      </p:sp>
      <p:sp>
        <p:nvSpPr>
          <p:cNvPr id="10" name="Hộp Văn bản 9">
            <a:extLst>
              <a:ext uri="{FF2B5EF4-FFF2-40B4-BE49-F238E27FC236}">
                <a16:creationId xmlns:a16="http://schemas.microsoft.com/office/drawing/2014/main" xmlns="" id="{1203E829-7727-4021-24A4-B0B1441A9CDE}"/>
              </a:ext>
            </a:extLst>
          </p:cNvPr>
          <p:cNvSpPr txBox="1"/>
          <p:nvPr/>
        </p:nvSpPr>
        <p:spPr>
          <a:xfrm>
            <a:off x="921487" y="2136683"/>
            <a:ext cx="6826104" cy="400110"/>
          </a:xfrm>
          <a:prstGeom prst="rect">
            <a:avLst/>
          </a:prstGeom>
          <a:noFill/>
        </p:spPr>
        <p:txBody>
          <a:bodyPr wrap="square" rtlCol="0">
            <a:spAutoFit/>
          </a:bodyPr>
          <a:lstStyle/>
          <a:p>
            <a:r>
              <a:rPr lang="vi-VN" sz="2000" dirty="0"/>
              <a:t>A. Khi phải tìm giải pháp mới</a:t>
            </a:r>
          </a:p>
        </p:txBody>
      </p:sp>
      <p:sp>
        <p:nvSpPr>
          <p:cNvPr id="11" name="Hộp Văn bản 10">
            <a:extLst>
              <a:ext uri="{FF2B5EF4-FFF2-40B4-BE49-F238E27FC236}">
                <a16:creationId xmlns:a16="http://schemas.microsoft.com/office/drawing/2014/main" xmlns="" id="{A64425AB-72DA-D430-0B83-727E4616B98C}"/>
              </a:ext>
            </a:extLst>
          </p:cNvPr>
          <p:cNvSpPr txBox="1"/>
          <p:nvPr/>
        </p:nvSpPr>
        <p:spPr>
          <a:xfrm>
            <a:off x="921486" y="3162188"/>
            <a:ext cx="4990215" cy="400110"/>
          </a:xfrm>
          <a:prstGeom prst="rect">
            <a:avLst/>
          </a:prstGeom>
          <a:noFill/>
        </p:spPr>
        <p:txBody>
          <a:bodyPr wrap="square" rtlCol="0">
            <a:spAutoFit/>
          </a:bodyPr>
          <a:lstStyle/>
          <a:p>
            <a:r>
              <a:rPr lang="vi-VN" sz="2000" dirty="0"/>
              <a:t>C. Khi duyệt hết tất cả các giải pháp</a:t>
            </a:r>
          </a:p>
        </p:txBody>
      </p:sp>
      <p:sp>
        <p:nvSpPr>
          <p:cNvPr id="12" name="Hộp Văn bản 11">
            <a:extLst>
              <a:ext uri="{FF2B5EF4-FFF2-40B4-BE49-F238E27FC236}">
                <a16:creationId xmlns:a16="http://schemas.microsoft.com/office/drawing/2014/main" xmlns="" id="{D7CEE8F8-A092-9043-2BAB-979B056C5B8C}"/>
              </a:ext>
            </a:extLst>
          </p:cNvPr>
          <p:cNvSpPr txBox="1"/>
          <p:nvPr/>
        </p:nvSpPr>
        <p:spPr>
          <a:xfrm>
            <a:off x="921486" y="2649435"/>
            <a:ext cx="5295015" cy="400110"/>
          </a:xfrm>
          <a:prstGeom prst="rect">
            <a:avLst/>
          </a:prstGeom>
          <a:noFill/>
        </p:spPr>
        <p:txBody>
          <a:bodyPr wrap="square" rtlCol="0">
            <a:spAutoFit/>
          </a:bodyPr>
          <a:lstStyle/>
          <a:p>
            <a:r>
              <a:rPr lang="vi-VN" sz="2000" dirty="0"/>
              <a:t>B. Khi không tìm thấy giải pháp tiếp theo</a:t>
            </a:r>
          </a:p>
        </p:txBody>
      </p:sp>
      <p:sp>
        <p:nvSpPr>
          <p:cNvPr id="15" name="Google Shape;480;p53">
            <a:extLst>
              <a:ext uri="{FF2B5EF4-FFF2-40B4-BE49-F238E27FC236}">
                <a16:creationId xmlns:a16="http://schemas.microsoft.com/office/drawing/2014/main" xmlns="" id="{75F7B462-C116-2A49-8B2A-F3BEEE2428D3}"/>
              </a:ext>
            </a:extLst>
          </p:cNvPr>
          <p:cNvSpPr/>
          <p:nvPr/>
        </p:nvSpPr>
        <p:spPr>
          <a:xfrm rot="10800000" flipH="1" flipV="1">
            <a:off x="7123814" y="2620701"/>
            <a:ext cx="1695378" cy="2264863"/>
          </a:xfrm>
          <a:prstGeom prst="round2Diag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1617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57"/>
        <p:cNvGrpSpPr/>
        <p:nvPr/>
      </p:nvGrpSpPr>
      <p:grpSpPr>
        <a:xfrm>
          <a:off x="0" y="0"/>
          <a:ext cx="0" cy="0"/>
          <a:chOff x="0" y="0"/>
          <a:chExt cx="0" cy="0"/>
        </a:xfrm>
      </p:grpSpPr>
      <p:sp>
        <p:nvSpPr>
          <p:cNvPr id="858" name="Google Shape;858;p75"/>
          <p:cNvSpPr txBox="1">
            <a:spLocks noGrp="1"/>
          </p:cNvSpPr>
          <p:nvPr>
            <p:ph type="title"/>
          </p:nvPr>
        </p:nvSpPr>
        <p:spPr>
          <a:xfrm>
            <a:off x="3982675" y="727548"/>
            <a:ext cx="4448100" cy="903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Thanks!</a:t>
            </a:r>
            <a:endParaRPr/>
          </a:p>
        </p:txBody>
      </p:sp>
      <p:sp>
        <p:nvSpPr>
          <p:cNvPr id="859" name="Google Shape;859;p75"/>
          <p:cNvSpPr txBox="1">
            <a:spLocks noGrp="1"/>
          </p:cNvSpPr>
          <p:nvPr>
            <p:ph type="subTitle" idx="1"/>
          </p:nvPr>
        </p:nvSpPr>
        <p:spPr>
          <a:xfrm>
            <a:off x="4194102" y="1546537"/>
            <a:ext cx="4448100" cy="1058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dirty="0"/>
              <a:t>Nếu còn thắc mắc về </a:t>
            </a:r>
            <a:r>
              <a:rPr lang="vi-VN" dirty="0" err="1"/>
              <a:t>slide</a:t>
            </a:r>
            <a:r>
              <a:rPr lang="vi-VN" dirty="0"/>
              <a:t> vài phần thuyết trình của nhóm chúng mình các bạn có thể liên hệ </a:t>
            </a:r>
          </a:p>
          <a:p>
            <a:pPr marL="0" lvl="0" indent="0" algn="r" rtl="0">
              <a:spcBef>
                <a:spcPts val="0"/>
              </a:spcBef>
              <a:spcAft>
                <a:spcPts val="0"/>
              </a:spcAft>
              <a:buNone/>
            </a:pPr>
            <a:r>
              <a:rPr lang="vi-VN" dirty="0" err="1">
                <a:hlinkClick r:id="rId3"/>
              </a:rPr>
              <a:t>Facebook</a:t>
            </a:r>
            <a:endParaRPr dirty="0"/>
          </a:p>
        </p:txBody>
      </p:sp>
      <p:sp>
        <p:nvSpPr>
          <p:cNvPr id="860" name="Google Shape;860;p75"/>
          <p:cNvSpPr txBox="1"/>
          <p:nvPr/>
        </p:nvSpPr>
        <p:spPr>
          <a:xfrm>
            <a:off x="3787233" y="4484227"/>
            <a:ext cx="4151700" cy="260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dirty="0">
                <a:solidFill>
                  <a:schemeClr val="dk1"/>
                </a:solidFill>
                <a:latin typeface="Gothic A1 Medium"/>
                <a:ea typeface="Gothic A1 Medium"/>
                <a:cs typeface="Gothic A1 Medium"/>
                <a:sym typeface="Gothic A1 Medium"/>
              </a:rPr>
              <a:t>Please keep this slide for attribution</a:t>
            </a:r>
            <a:endParaRPr sz="1200" dirty="0">
              <a:solidFill>
                <a:schemeClr val="dk1"/>
              </a:solidFill>
              <a:latin typeface="Gothic A1 Medium"/>
              <a:ea typeface="Gothic A1 Medium"/>
              <a:cs typeface="Gothic A1 Medium"/>
              <a:sym typeface="Gothic A1 Medium"/>
            </a:endParaRPr>
          </a:p>
        </p:txBody>
      </p:sp>
      <p:grpSp>
        <p:nvGrpSpPr>
          <p:cNvPr id="861" name="Google Shape;861;p75"/>
          <p:cNvGrpSpPr/>
          <p:nvPr/>
        </p:nvGrpSpPr>
        <p:grpSpPr>
          <a:xfrm>
            <a:off x="282650" y="555637"/>
            <a:ext cx="2720400" cy="4346629"/>
            <a:chOff x="282650" y="555637"/>
            <a:chExt cx="2720400" cy="4346629"/>
          </a:xfrm>
        </p:grpSpPr>
        <p:sp>
          <p:nvSpPr>
            <p:cNvPr id="862" name="Google Shape;862;p75"/>
            <p:cNvSpPr/>
            <p:nvPr/>
          </p:nvSpPr>
          <p:spPr>
            <a:xfrm>
              <a:off x="1536950" y="1381202"/>
              <a:ext cx="1466100" cy="2076900"/>
            </a:xfrm>
            <a:prstGeom prst="round2DiagRect">
              <a:avLst>
                <a:gd name="adj1" fmla="val 50000"/>
                <a:gd name="adj2" fmla="val 0"/>
              </a:avLst>
            </a:prstGeom>
            <a:solidFill>
              <a:srgbClr val="92A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75"/>
            <p:cNvSpPr/>
            <p:nvPr/>
          </p:nvSpPr>
          <p:spPr>
            <a:xfrm rot="5400000">
              <a:off x="1059650" y="2958866"/>
              <a:ext cx="1166400" cy="2720400"/>
            </a:xfrm>
            <a:prstGeom prst="round2Diag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75"/>
            <p:cNvSpPr/>
            <p:nvPr/>
          </p:nvSpPr>
          <p:spPr>
            <a:xfrm>
              <a:off x="1536950" y="555637"/>
              <a:ext cx="1466100" cy="547800"/>
            </a:xfrm>
            <a:prstGeom prst="round2Diag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5" name="Google Shape;865;p75"/>
          <p:cNvSpPr/>
          <p:nvPr/>
        </p:nvSpPr>
        <p:spPr>
          <a:xfrm rot="-5400000">
            <a:off x="7766160" y="2467837"/>
            <a:ext cx="829500" cy="793500"/>
          </a:xfrm>
          <a:prstGeom prst="round2Diag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75"/>
          <p:cNvSpPr/>
          <p:nvPr/>
        </p:nvSpPr>
        <p:spPr>
          <a:xfrm>
            <a:off x="7938933" y="2610650"/>
            <a:ext cx="483976" cy="484511"/>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45"/>
          <p:cNvSpPr/>
          <p:nvPr/>
        </p:nvSpPr>
        <p:spPr>
          <a:xfrm rot="-5400000">
            <a:off x="354396" y="2788600"/>
            <a:ext cx="2175900" cy="1032600"/>
          </a:xfrm>
          <a:prstGeom prst="round2Diag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45"/>
          <p:cNvSpPr txBox="1">
            <a:spLocks noGrp="1"/>
          </p:cNvSpPr>
          <p:nvPr>
            <p:ph type="title"/>
          </p:nvPr>
        </p:nvSpPr>
        <p:spPr>
          <a:xfrm>
            <a:off x="2373700" y="3090650"/>
            <a:ext cx="3759300" cy="886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b="1" dirty="0">
                <a:latin typeface="+mn-lt"/>
              </a:rPr>
              <a:t>Giới thiệu</a:t>
            </a:r>
            <a:endParaRPr b="1" dirty="0">
              <a:latin typeface="+mn-lt"/>
            </a:endParaRPr>
          </a:p>
        </p:txBody>
      </p:sp>
      <p:sp>
        <p:nvSpPr>
          <p:cNvPr id="307" name="Google Shape;307;p45"/>
          <p:cNvSpPr txBox="1">
            <a:spLocks noGrp="1"/>
          </p:cNvSpPr>
          <p:nvPr>
            <p:ph type="title" idx="2"/>
          </p:nvPr>
        </p:nvSpPr>
        <p:spPr>
          <a:xfrm>
            <a:off x="847300" y="2705650"/>
            <a:ext cx="1190100" cy="63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grpSp>
        <p:nvGrpSpPr>
          <p:cNvPr id="308" name="Google Shape;308;p45"/>
          <p:cNvGrpSpPr/>
          <p:nvPr/>
        </p:nvGrpSpPr>
        <p:grpSpPr>
          <a:xfrm>
            <a:off x="6964675" y="539512"/>
            <a:ext cx="1466100" cy="2828838"/>
            <a:chOff x="6964675" y="539512"/>
            <a:chExt cx="1466100" cy="2828838"/>
          </a:xfrm>
        </p:grpSpPr>
        <p:sp>
          <p:nvSpPr>
            <p:cNvPr id="309" name="Google Shape;309;p45"/>
            <p:cNvSpPr/>
            <p:nvPr/>
          </p:nvSpPr>
          <p:spPr>
            <a:xfrm>
              <a:off x="6964675" y="539512"/>
              <a:ext cx="1466100" cy="547800"/>
            </a:xfrm>
            <a:prstGeom prst="round2Diag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45"/>
            <p:cNvSpPr/>
            <p:nvPr/>
          </p:nvSpPr>
          <p:spPr>
            <a:xfrm flipH="1">
              <a:off x="6964675" y="1291450"/>
              <a:ext cx="1466100" cy="2076900"/>
            </a:xfrm>
            <a:prstGeom prst="round2DiagRect">
              <a:avLst>
                <a:gd name="adj1" fmla="val 50000"/>
                <a:gd name="adj2" fmla="val 0"/>
              </a:avLst>
            </a:prstGeom>
            <a:solidFill>
              <a:srgbClr val="92A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12" name="Tiêu đề 10">
            <a:extLst>
              <a:ext uri="{FF2B5EF4-FFF2-40B4-BE49-F238E27FC236}">
                <a16:creationId xmlns:a16="http://schemas.microsoft.com/office/drawing/2014/main" xmlns="" id="{732FDBFE-F203-3F81-9B23-514EB6B8C61A}"/>
              </a:ext>
            </a:extLst>
          </p:cNvPr>
          <p:cNvSpPr>
            <a:spLocks noGrp="1"/>
          </p:cNvSpPr>
          <p:nvPr>
            <p:ph type="ctrTitle" idx="4294967295"/>
          </p:nvPr>
        </p:nvSpPr>
        <p:spPr>
          <a:xfrm>
            <a:off x="2042885" y="1223054"/>
            <a:ext cx="5643563" cy="683216"/>
          </a:xfrm>
        </p:spPr>
        <p:txBody>
          <a:bodyPr/>
          <a:lstStyle/>
          <a:p>
            <a:r>
              <a:rPr lang="en-US" sz="2800" b="1" dirty="0" err="1">
                <a:solidFill>
                  <a:schemeClr val="accent2">
                    <a:lumMod val="75000"/>
                  </a:schemeClr>
                </a:solidFill>
                <a:latin typeface="+mn-lt"/>
              </a:rPr>
              <a:t>Thuật</a:t>
            </a:r>
            <a:r>
              <a:rPr lang="en-US" sz="2800" b="1" dirty="0">
                <a:solidFill>
                  <a:schemeClr val="accent2">
                    <a:lumMod val="75000"/>
                  </a:schemeClr>
                </a:solidFill>
                <a:latin typeface="+mn-lt"/>
              </a:rPr>
              <a:t> </a:t>
            </a:r>
            <a:r>
              <a:rPr lang="en-US" sz="2800" b="1" dirty="0" err="1">
                <a:solidFill>
                  <a:schemeClr val="accent2">
                    <a:lumMod val="75000"/>
                  </a:schemeClr>
                </a:solidFill>
                <a:latin typeface="+mn-lt"/>
              </a:rPr>
              <a:t>toán</a:t>
            </a:r>
            <a:r>
              <a:rPr lang="en-US" sz="2800" b="1" dirty="0">
                <a:solidFill>
                  <a:schemeClr val="accent2">
                    <a:lumMod val="75000"/>
                  </a:schemeClr>
                </a:solidFill>
                <a:latin typeface="+mn-lt"/>
              </a:rPr>
              <a:t> Backtracking </a:t>
            </a:r>
            <a:r>
              <a:rPr lang="en-US" sz="2800" b="1" dirty="0" err="1">
                <a:solidFill>
                  <a:schemeClr val="accent2">
                    <a:lumMod val="75000"/>
                  </a:schemeClr>
                </a:solidFill>
                <a:latin typeface="+mn-lt"/>
              </a:rPr>
              <a:t>là</a:t>
            </a:r>
            <a:r>
              <a:rPr lang="en-US" sz="2800" b="1" dirty="0">
                <a:solidFill>
                  <a:schemeClr val="accent2">
                    <a:lumMod val="75000"/>
                  </a:schemeClr>
                </a:solidFill>
                <a:latin typeface="+mn-lt"/>
              </a:rPr>
              <a:t> </a:t>
            </a:r>
            <a:r>
              <a:rPr lang="en-US" sz="2800" b="1" dirty="0" err="1">
                <a:solidFill>
                  <a:schemeClr val="accent2">
                    <a:lumMod val="75000"/>
                  </a:schemeClr>
                </a:solidFill>
                <a:latin typeface="+mn-lt"/>
              </a:rPr>
              <a:t>gì</a:t>
            </a:r>
            <a:r>
              <a:rPr lang="en-US" sz="2800" b="1" dirty="0">
                <a:solidFill>
                  <a:schemeClr val="accent2">
                    <a:lumMod val="75000"/>
                  </a:schemeClr>
                </a:solidFill>
                <a:latin typeface="+mn-lt"/>
              </a:rPr>
              <a:t>?</a:t>
            </a:r>
            <a:endParaRPr lang="vi-VN" sz="2800" b="1" dirty="0">
              <a:solidFill>
                <a:schemeClr val="accent2">
                  <a:lumMod val="75000"/>
                </a:schemeClr>
              </a:solidFill>
              <a:latin typeface="+mn-lt"/>
            </a:endParaRPr>
          </a:p>
        </p:txBody>
      </p:sp>
      <p:sp>
        <p:nvSpPr>
          <p:cNvPr id="6" name="Hộp Văn bản 5">
            <a:extLst>
              <a:ext uri="{FF2B5EF4-FFF2-40B4-BE49-F238E27FC236}">
                <a16:creationId xmlns:a16="http://schemas.microsoft.com/office/drawing/2014/main" xmlns="" id="{DAFFF986-991B-C222-86E7-6FEEF648CE91}"/>
              </a:ext>
            </a:extLst>
          </p:cNvPr>
          <p:cNvSpPr txBox="1"/>
          <p:nvPr/>
        </p:nvSpPr>
        <p:spPr>
          <a:xfrm>
            <a:off x="1493112" y="2200910"/>
            <a:ext cx="6339840" cy="1908215"/>
          </a:xfrm>
          <a:prstGeom prst="rect">
            <a:avLst/>
          </a:prstGeom>
          <a:noFill/>
        </p:spPr>
        <p:txBody>
          <a:bodyPr wrap="square">
            <a:spAutoFit/>
          </a:bodyPr>
          <a:lstStyle/>
          <a:p>
            <a:pPr marL="457200" algn="just" rtl="0">
              <a:spcBef>
                <a:spcPts val="0"/>
              </a:spcBef>
              <a:spcAft>
                <a:spcPts val="0"/>
              </a:spcAft>
            </a:pPr>
            <a:r>
              <a:rPr lang="vi-VN" sz="1800" b="1" i="0" dirty="0">
                <a:solidFill>
                  <a:srgbClr val="000000"/>
                </a:solidFill>
                <a:effectLst/>
                <a:latin typeface="Arial" panose="020B0604020202020204" pitchFamily="34" charset="0"/>
              </a:rPr>
              <a:t>Thuật toán </a:t>
            </a:r>
            <a:r>
              <a:rPr lang="vi-VN" sz="1800" b="1" i="0" dirty="0" err="1">
                <a:solidFill>
                  <a:srgbClr val="000000"/>
                </a:solidFill>
                <a:effectLst/>
                <a:latin typeface="Arial" panose="020B0604020202020204" pitchFamily="34" charset="0"/>
              </a:rPr>
              <a:t>Backtracking</a:t>
            </a:r>
            <a:r>
              <a:rPr lang="vi-VN" sz="1800" b="0" i="0" strike="noStrike" dirty="0">
                <a:solidFill>
                  <a:srgbClr val="000000"/>
                </a:solidFill>
                <a:effectLst/>
                <a:latin typeface="Arial" panose="020B0604020202020204" pitchFamily="34" charset="0"/>
              </a:rPr>
              <a:t> </a:t>
            </a:r>
            <a:r>
              <a:rPr lang="vi-VN" sz="1800" b="0" i="0" u="none" strike="noStrike" dirty="0">
                <a:solidFill>
                  <a:srgbClr val="000000"/>
                </a:solidFill>
                <a:effectLst/>
                <a:latin typeface="Arial" panose="020B0604020202020204" pitchFamily="34" charset="0"/>
              </a:rPr>
              <a:t>một kỹ thuật </a:t>
            </a:r>
            <a:r>
              <a:rPr lang="vi-VN" sz="1800" b="0" i="0" u="none" strike="noStrike" dirty="0" err="1">
                <a:solidFill>
                  <a:srgbClr val="000000"/>
                </a:solidFill>
                <a:effectLst/>
                <a:latin typeface="Arial" panose="020B0604020202020204" pitchFamily="34" charset="0"/>
              </a:rPr>
              <a:t>thuật</a:t>
            </a:r>
            <a:r>
              <a:rPr lang="vi-VN" sz="1800" b="0" i="0" u="none" strike="noStrike" dirty="0">
                <a:solidFill>
                  <a:srgbClr val="000000"/>
                </a:solidFill>
                <a:effectLst/>
                <a:latin typeface="Arial" panose="020B0604020202020204" pitchFamily="34" charset="0"/>
              </a:rPr>
              <a:t> toán để giải quyết vấn đề theo cách đệ quy thông qua việc cố gắng xây dựng giải pháp một cách tăng dần, từng phần một, loại bỏ những giải pháp không thỏa mãn các ràng buộc của bài toán tại bất kỳ thời điểm nào.</a:t>
            </a:r>
            <a:endParaRPr lang="vi-VN" sz="1800" b="0" dirty="0">
              <a:effectLst/>
            </a:endParaRPr>
          </a:p>
          <a:p>
            <a:r>
              <a:rPr lang="vi-VN" dirty="0"/>
              <a:t/>
            </a:r>
            <a:br>
              <a:rPr lang="vi-VN" dirty="0"/>
            </a:br>
            <a:endParaRPr lang="vi-VN" dirty="0"/>
          </a:p>
        </p:txBody>
      </p:sp>
    </p:spTree>
    <p:extLst>
      <p:ext uri="{BB962C8B-B14F-4D97-AF65-F5344CB8AC3E}">
        <p14:creationId xmlns:p14="http://schemas.microsoft.com/office/powerpoint/2010/main" val="4076562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ppt_x"/>
                                          </p:val>
                                        </p:tav>
                                        <p:tav tm="100000">
                                          <p:val>
                                            <p:strVal val="#ppt_x"/>
                                          </p:val>
                                        </p:tav>
                                      </p:tavLst>
                                    </p:anim>
                                    <p:anim calcmode="lin" valueType="num">
                                      <p:cBhvr additive="base">
                                        <p:cTn id="1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47"/>
          <p:cNvSpPr txBox="1">
            <a:spLocks noGrp="1"/>
          </p:cNvSpPr>
          <p:nvPr>
            <p:ph type="title"/>
          </p:nvPr>
        </p:nvSpPr>
        <p:spPr>
          <a:xfrm>
            <a:off x="2333662" y="1563601"/>
            <a:ext cx="6286945" cy="1255200"/>
          </a:xfrm>
          <a:prstGeom prst="rect">
            <a:avLst/>
          </a:prstGeom>
        </p:spPr>
        <p:txBody>
          <a:bodyPr spcFirstLastPara="1" wrap="square" lIns="91425" tIns="91425" rIns="91425" bIns="91425" anchor="b" anchorCtr="0">
            <a:noAutofit/>
          </a:bodyPr>
          <a:lstStyle/>
          <a:p>
            <a:pPr lvl="0">
              <a:buSzPts val="1100"/>
            </a:pPr>
            <a:r>
              <a:rPr lang="en-US" sz="2400" dirty="0" err="1">
                <a:solidFill>
                  <a:schemeClr val="accent2">
                    <a:lumMod val="75000"/>
                  </a:schemeClr>
                </a:solidFill>
                <a:latin typeface="+mn-lt"/>
              </a:rPr>
              <a:t>Những</a:t>
            </a:r>
            <a:r>
              <a:rPr lang="en-US" sz="2400" dirty="0">
                <a:solidFill>
                  <a:schemeClr val="accent2">
                    <a:lumMod val="75000"/>
                  </a:schemeClr>
                </a:solidFill>
                <a:latin typeface="+mn-lt"/>
              </a:rPr>
              <a:t> </a:t>
            </a:r>
            <a:r>
              <a:rPr lang="en-US" sz="2400" dirty="0" err="1">
                <a:solidFill>
                  <a:schemeClr val="accent2">
                    <a:lumMod val="75000"/>
                  </a:schemeClr>
                </a:solidFill>
                <a:latin typeface="+mn-lt"/>
              </a:rPr>
              <a:t>dạng</a:t>
            </a:r>
            <a:r>
              <a:rPr lang="en-US" sz="2400" dirty="0">
                <a:solidFill>
                  <a:schemeClr val="accent2">
                    <a:lumMod val="75000"/>
                  </a:schemeClr>
                </a:solidFill>
                <a:latin typeface="+mn-lt"/>
              </a:rPr>
              <a:t> </a:t>
            </a:r>
            <a:r>
              <a:rPr lang="en-US" sz="2400" dirty="0" err="1">
                <a:solidFill>
                  <a:schemeClr val="accent2">
                    <a:lumMod val="75000"/>
                  </a:schemeClr>
                </a:solidFill>
                <a:latin typeface="+mn-lt"/>
              </a:rPr>
              <a:t>bài</a:t>
            </a:r>
            <a:r>
              <a:rPr lang="en-US" sz="2400" dirty="0">
                <a:solidFill>
                  <a:schemeClr val="accent2">
                    <a:lumMod val="75000"/>
                  </a:schemeClr>
                </a:solidFill>
                <a:latin typeface="+mn-lt"/>
              </a:rPr>
              <a:t> </a:t>
            </a:r>
            <a:r>
              <a:rPr lang="en-US" sz="2400" dirty="0" err="1">
                <a:solidFill>
                  <a:schemeClr val="accent2">
                    <a:lumMod val="75000"/>
                  </a:schemeClr>
                </a:solidFill>
                <a:latin typeface="+mn-lt"/>
              </a:rPr>
              <a:t>toán</a:t>
            </a:r>
            <a:r>
              <a:rPr lang="en-US" sz="2400" dirty="0">
                <a:solidFill>
                  <a:schemeClr val="accent2">
                    <a:lumMod val="75000"/>
                  </a:schemeClr>
                </a:solidFill>
                <a:latin typeface="+mn-lt"/>
              </a:rPr>
              <a:t> </a:t>
            </a:r>
            <a:r>
              <a:rPr lang="en-US" sz="2400" dirty="0" err="1">
                <a:solidFill>
                  <a:schemeClr val="accent2">
                    <a:lumMod val="75000"/>
                  </a:schemeClr>
                </a:solidFill>
                <a:latin typeface="+mn-lt"/>
              </a:rPr>
              <a:t>nào</a:t>
            </a:r>
            <a:r>
              <a:rPr lang="en-US" sz="2400" dirty="0">
                <a:solidFill>
                  <a:schemeClr val="accent2">
                    <a:lumMod val="75000"/>
                  </a:schemeClr>
                </a:solidFill>
                <a:latin typeface="+mn-lt"/>
              </a:rPr>
              <a:t> </a:t>
            </a:r>
            <a:r>
              <a:rPr lang="en-US" sz="2400" dirty="0" err="1">
                <a:solidFill>
                  <a:schemeClr val="accent2">
                    <a:lumMod val="75000"/>
                  </a:schemeClr>
                </a:solidFill>
                <a:latin typeface="+mn-lt"/>
              </a:rPr>
              <a:t>thì</a:t>
            </a:r>
            <a:r>
              <a:rPr lang="en-US" sz="2400" dirty="0">
                <a:solidFill>
                  <a:schemeClr val="accent2">
                    <a:lumMod val="75000"/>
                  </a:schemeClr>
                </a:solidFill>
                <a:latin typeface="+mn-lt"/>
              </a:rPr>
              <a:t> </a:t>
            </a:r>
            <a:r>
              <a:rPr lang="en-US" sz="2400" dirty="0" err="1">
                <a:solidFill>
                  <a:schemeClr val="accent2">
                    <a:lumMod val="75000"/>
                  </a:schemeClr>
                </a:solidFill>
                <a:latin typeface="+mn-lt"/>
              </a:rPr>
              <a:t>nên</a:t>
            </a:r>
            <a:r>
              <a:rPr lang="en-US" sz="2400" dirty="0">
                <a:solidFill>
                  <a:schemeClr val="accent2">
                    <a:lumMod val="75000"/>
                  </a:schemeClr>
                </a:solidFill>
                <a:latin typeface="+mn-lt"/>
              </a:rPr>
              <a:t> </a:t>
            </a:r>
            <a:r>
              <a:rPr lang="en-US" sz="2400" dirty="0" err="1">
                <a:solidFill>
                  <a:schemeClr val="accent2">
                    <a:lumMod val="75000"/>
                  </a:schemeClr>
                </a:solidFill>
                <a:latin typeface="+mn-lt"/>
              </a:rPr>
              <a:t>sử</a:t>
            </a:r>
            <a:r>
              <a:rPr lang="en-US" sz="2400" dirty="0">
                <a:solidFill>
                  <a:schemeClr val="accent2">
                    <a:lumMod val="75000"/>
                  </a:schemeClr>
                </a:solidFill>
                <a:latin typeface="+mn-lt"/>
              </a:rPr>
              <a:t> </a:t>
            </a:r>
            <a:r>
              <a:rPr lang="en-US" sz="2400" dirty="0" err="1">
                <a:solidFill>
                  <a:schemeClr val="accent2">
                    <a:lumMod val="75000"/>
                  </a:schemeClr>
                </a:solidFill>
                <a:latin typeface="+mn-lt"/>
              </a:rPr>
              <a:t>dụng</a:t>
            </a:r>
            <a:r>
              <a:rPr lang="en-US" sz="2400" dirty="0">
                <a:solidFill>
                  <a:schemeClr val="accent2">
                    <a:lumMod val="75000"/>
                  </a:schemeClr>
                </a:solidFill>
                <a:latin typeface="+mn-lt"/>
              </a:rPr>
              <a:t> </a:t>
            </a:r>
            <a:r>
              <a:rPr lang="en-US" sz="2400" dirty="0" err="1">
                <a:solidFill>
                  <a:schemeClr val="accent2">
                    <a:lumMod val="75000"/>
                  </a:schemeClr>
                </a:solidFill>
                <a:latin typeface="+mn-lt"/>
              </a:rPr>
              <a:t>thuật</a:t>
            </a:r>
            <a:r>
              <a:rPr lang="en-US" sz="2400" dirty="0">
                <a:solidFill>
                  <a:schemeClr val="accent2">
                    <a:lumMod val="75000"/>
                  </a:schemeClr>
                </a:solidFill>
                <a:latin typeface="+mn-lt"/>
              </a:rPr>
              <a:t> </a:t>
            </a:r>
            <a:r>
              <a:rPr lang="en-US" sz="2400" dirty="0" err="1">
                <a:solidFill>
                  <a:schemeClr val="accent2">
                    <a:lumMod val="75000"/>
                  </a:schemeClr>
                </a:solidFill>
                <a:latin typeface="+mn-lt"/>
              </a:rPr>
              <a:t>toán</a:t>
            </a:r>
            <a:r>
              <a:rPr lang="en-US" sz="2400" dirty="0">
                <a:solidFill>
                  <a:schemeClr val="accent2">
                    <a:lumMod val="75000"/>
                  </a:schemeClr>
                </a:solidFill>
                <a:latin typeface="+mn-lt"/>
              </a:rPr>
              <a:t> Backtracking?</a:t>
            </a:r>
          </a:p>
        </p:txBody>
      </p:sp>
      <p:grpSp>
        <p:nvGrpSpPr>
          <p:cNvPr id="324" name="Google Shape;324;p47"/>
          <p:cNvGrpSpPr/>
          <p:nvPr/>
        </p:nvGrpSpPr>
        <p:grpSpPr>
          <a:xfrm>
            <a:off x="-655475" y="284475"/>
            <a:ext cx="2357735" cy="5068651"/>
            <a:chOff x="5883572" y="1118112"/>
            <a:chExt cx="2357735" cy="5068651"/>
          </a:xfrm>
        </p:grpSpPr>
        <p:sp>
          <p:nvSpPr>
            <p:cNvPr id="325" name="Google Shape;325;p47"/>
            <p:cNvSpPr/>
            <p:nvPr/>
          </p:nvSpPr>
          <p:spPr>
            <a:xfrm>
              <a:off x="6616622" y="3466363"/>
              <a:ext cx="1166400" cy="2720400"/>
            </a:xfrm>
            <a:prstGeom prst="round2Diag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47"/>
            <p:cNvSpPr/>
            <p:nvPr/>
          </p:nvSpPr>
          <p:spPr>
            <a:xfrm>
              <a:off x="5883572" y="2781613"/>
              <a:ext cx="1466100" cy="547800"/>
            </a:xfrm>
            <a:prstGeom prst="round2DiagRect">
              <a:avLst>
                <a:gd name="adj1" fmla="val 50000"/>
                <a:gd name="adj2" fmla="val 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 name="Google Shape;328;p47"/>
            <p:cNvSpPr/>
            <p:nvPr/>
          </p:nvSpPr>
          <p:spPr>
            <a:xfrm rot="16200000">
              <a:off x="6590697" y="1949863"/>
              <a:ext cx="841800" cy="547800"/>
            </a:xfrm>
            <a:prstGeom prst="round2Diag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 name="Google Shape;329;p47"/>
            <p:cNvSpPr/>
            <p:nvPr/>
          </p:nvSpPr>
          <p:spPr>
            <a:xfrm>
              <a:off x="6775207" y="1118112"/>
              <a:ext cx="1466100" cy="547800"/>
            </a:xfrm>
            <a:prstGeom prst="round2DiagRect">
              <a:avLst>
                <a:gd name="adj1" fmla="val 50000"/>
                <a:gd name="adj2" fmla="val 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Hộp Văn bản 6">
            <a:extLst>
              <a:ext uri="{FF2B5EF4-FFF2-40B4-BE49-F238E27FC236}">
                <a16:creationId xmlns:a16="http://schemas.microsoft.com/office/drawing/2014/main" xmlns="" id="{140CD3AC-B8A2-E060-1799-4A3C95D7413A}"/>
              </a:ext>
            </a:extLst>
          </p:cNvPr>
          <p:cNvSpPr txBox="1"/>
          <p:nvPr/>
        </p:nvSpPr>
        <p:spPr>
          <a:xfrm>
            <a:off x="2506265" y="2465101"/>
            <a:ext cx="5941737" cy="1200329"/>
          </a:xfrm>
          <a:prstGeom prst="rect">
            <a:avLst/>
          </a:prstGeom>
          <a:noFill/>
        </p:spPr>
        <p:txBody>
          <a:bodyPr wrap="square">
            <a:spAutoFit/>
          </a:bodyPr>
          <a:lstStyle/>
          <a:p>
            <a:r>
              <a:rPr lang="vi-VN" sz="1800" dirty="0"/>
              <a:t>“Thuật toán quay lui dùng để giải </a:t>
            </a:r>
            <a:r>
              <a:rPr lang="vi-VN" sz="1800" b="1" dirty="0">
                <a:solidFill>
                  <a:schemeClr val="bg1">
                    <a:lumMod val="75000"/>
                  </a:schemeClr>
                </a:solidFill>
              </a:rPr>
              <a:t>bài toán liệt kê các cấu hình</a:t>
            </a:r>
            <a:r>
              <a:rPr lang="vi-VN" sz="1800" dirty="0"/>
              <a:t>. Mỗi cấu hình được xây dựng bằng cách xây dựng từng phần tử, mỗi phần tử được chọn bằng cách thử tất cả các khả năng.” </a:t>
            </a:r>
          </a:p>
        </p:txBody>
      </p:sp>
    </p:spTree>
    <p:extLst>
      <p:ext uri="{BB962C8B-B14F-4D97-AF65-F5344CB8AC3E}">
        <p14:creationId xmlns:p14="http://schemas.microsoft.com/office/powerpoint/2010/main" val="3364547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66667E-6 4.07407E-6 L 0.00226 -0.0963 " pathEditMode="relative" rAng="0" ptsTypes="AA">
                                      <p:cBhvr>
                                        <p:cTn id="6" dur="2000" fill="hold"/>
                                        <p:tgtEl>
                                          <p:spTgt spid="322"/>
                                        </p:tgtEl>
                                        <p:attrNameLst>
                                          <p:attrName>ppt_x</p:attrName>
                                          <p:attrName>ppt_y</p:attrName>
                                        </p:attrNameLst>
                                      </p:cBhvr>
                                      <p:rCtr x="104" y="-4815"/>
                                    </p:animMotion>
                                  </p:childTnLst>
                                </p:cTn>
                              </p:par>
                              <p:par>
                                <p:cTn id="7" presetID="22" presetClass="entr" presetSubtype="8" fill="hold" grpId="0" nodeType="withEffect">
                                  <p:stCondLst>
                                    <p:cond delay="750"/>
                                  </p:stCondLst>
                                  <p:childTnLst>
                                    <p:set>
                                      <p:cBhvr>
                                        <p:cTn id="8" dur="1" fill="hold">
                                          <p:stCondLst>
                                            <p:cond delay="0"/>
                                          </p:stCondLst>
                                        </p:cTn>
                                        <p:tgtEl>
                                          <p:spTgt spid="7"/>
                                        </p:tgtEl>
                                        <p:attrNameLst>
                                          <p:attrName>style.visibility</p:attrName>
                                        </p:attrNameLst>
                                      </p:cBhvr>
                                      <p:to>
                                        <p:strVal val="visible"/>
                                      </p:to>
                                    </p:set>
                                    <p:animEffect transition="in" filter="wipe(left)">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pic>
        <p:nvPicPr>
          <p:cNvPr id="4" name="Hình ảnh 3">
            <a:extLst>
              <a:ext uri="{FF2B5EF4-FFF2-40B4-BE49-F238E27FC236}">
                <a16:creationId xmlns:a16="http://schemas.microsoft.com/office/drawing/2014/main" xmlns="" id="{F7737619-1206-0F5D-51C0-C733E6B75DE8}"/>
              </a:ext>
            </a:extLst>
          </p:cNvPr>
          <p:cNvPicPr>
            <a:picLocks noChangeAspect="1"/>
          </p:cNvPicPr>
          <p:nvPr/>
        </p:nvPicPr>
        <p:blipFill>
          <a:blip r:embed="rId3"/>
          <a:stretch>
            <a:fillRect/>
          </a:stretch>
        </p:blipFill>
        <p:spPr>
          <a:xfrm>
            <a:off x="3818465" y="1242241"/>
            <a:ext cx="4265221" cy="2990386"/>
          </a:xfrm>
          <a:prstGeom prst="rect">
            <a:avLst/>
          </a:prstGeom>
        </p:spPr>
      </p:pic>
      <p:sp>
        <p:nvSpPr>
          <p:cNvPr id="3" name="Hộp Văn bản 2">
            <a:extLst>
              <a:ext uri="{FF2B5EF4-FFF2-40B4-BE49-F238E27FC236}">
                <a16:creationId xmlns:a16="http://schemas.microsoft.com/office/drawing/2014/main" xmlns="" id="{B33564FC-41D2-AC66-DE2B-8199F3F5C5A0}"/>
              </a:ext>
            </a:extLst>
          </p:cNvPr>
          <p:cNvSpPr txBox="1"/>
          <p:nvPr/>
        </p:nvSpPr>
        <p:spPr>
          <a:xfrm>
            <a:off x="2452940" y="534355"/>
            <a:ext cx="2551617" cy="707886"/>
          </a:xfrm>
          <a:prstGeom prst="rect">
            <a:avLst/>
          </a:prstGeom>
          <a:noFill/>
        </p:spPr>
        <p:txBody>
          <a:bodyPr wrap="square">
            <a:spAutoFit/>
          </a:bodyPr>
          <a:lstStyle/>
          <a:p>
            <a:pPr algn="l"/>
            <a:r>
              <a:rPr lang="en-US" sz="4000" b="1" dirty="0" smtClean="0">
                <a:solidFill>
                  <a:schemeClr val="accent1"/>
                </a:solidFill>
                <a:latin typeface="+mn-lt"/>
              </a:rPr>
              <a:t>Ý </a:t>
            </a:r>
            <a:r>
              <a:rPr lang="en-US" sz="4000" b="1" dirty="0" err="1" smtClean="0">
                <a:solidFill>
                  <a:schemeClr val="accent1"/>
                </a:solidFill>
                <a:latin typeface="+mn-lt"/>
              </a:rPr>
              <a:t>Tưởng</a:t>
            </a:r>
            <a:endParaRPr lang="vi-VN" sz="4000" b="1" i="0" dirty="0">
              <a:solidFill>
                <a:schemeClr val="accent1"/>
              </a:solidFill>
              <a:effectLst/>
              <a:latin typeface="+mn-lt"/>
            </a:endParaRPr>
          </a:p>
        </p:txBody>
      </p:sp>
      <p:grpSp>
        <p:nvGrpSpPr>
          <p:cNvPr id="7" name="Google Shape;324;p47">
            <a:extLst>
              <a:ext uri="{FF2B5EF4-FFF2-40B4-BE49-F238E27FC236}">
                <a16:creationId xmlns:a16="http://schemas.microsoft.com/office/drawing/2014/main" xmlns="" id="{BBF37A71-6470-CC37-9558-58803A10A9FD}"/>
              </a:ext>
            </a:extLst>
          </p:cNvPr>
          <p:cNvGrpSpPr/>
          <p:nvPr/>
        </p:nvGrpSpPr>
        <p:grpSpPr>
          <a:xfrm rot="5400000">
            <a:off x="1893943" y="-1746716"/>
            <a:ext cx="6027004" cy="9179677"/>
            <a:chOff x="5512708" y="-3484524"/>
            <a:chExt cx="6027004" cy="10388464"/>
          </a:xfrm>
        </p:grpSpPr>
        <p:sp>
          <p:nvSpPr>
            <p:cNvPr id="8" name="Google Shape;325;p47">
              <a:extLst>
                <a:ext uri="{FF2B5EF4-FFF2-40B4-BE49-F238E27FC236}">
                  <a16:creationId xmlns:a16="http://schemas.microsoft.com/office/drawing/2014/main" xmlns="" id="{828821AE-39B0-3A8E-32AB-7DEAADF165BC}"/>
                </a:ext>
              </a:extLst>
            </p:cNvPr>
            <p:cNvSpPr/>
            <p:nvPr/>
          </p:nvSpPr>
          <p:spPr>
            <a:xfrm>
              <a:off x="5512708" y="-3484524"/>
              <a:ext cx="1166400" cy="2720400"/>
            </a:xfrm>
            <a:prstGeom prst="round2Diag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26;p47">
              <a:extLst>
                <a:ext uri="{FF2B5EF4-FFF2-40B4-BE49-F238E27FC236}">
                  <a16:creationId xmlns:a16="http://schemas.microsoft.com/office/drawing/2014/main" xmlns="" id="{38CDD4E6-E3A6-DC24-CCE9-0F3D1398D114}"/>
                </a:ext>
              </a:extLst>
            </p:cNvPr>
            <p:cNvSpPr/>
            <p:nvPr/>
          </p:nvSpPr>
          <p:spPr>
            <a:xfrm rot="16200000">
              <a:off x="5271501" y="5863420"/>
              <a:ext cx="1736141" cy="344900"/>
            </a:xfrm>
            <a:prstGeom prst="round2DiagRect">
              <a:avLst>
                <a:gd name="adj1" fmla="val 50000"/>
                <a:gd name="adj2" fmla="val 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328;p47">
              <a:extLst>
                <a:ext uri="{FF2B5EF4-FFF2-40B4-BE49-F238E27FC236}">
                  <a16:creationId xmlns:a16="http://schemas.microsoft.com/office/drawing/2014/main" xmlns="" id="{7DDA450B-3FF9-0252-718A-C900675EEEAC}"/>
                </a:ext>
              </a:extLst>
            </p:cNvPr>
            <p:cNvSpPr/>
            <p:nvPr/>
          </p:nvSpPr>
          <p:spPr>
            <a:xfrm rot="16200000">
              <a:off x="9847753" y="5972997"/>
              <a:ext cx="841800" cy="547800"/>
            </a:xfrm>
            <a:prstGeom prst="round2Diag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329;p47">
              <a:extLst>
                <a:ext uri="{FF2B5EF4-FFF2-40B4-BE49-F238E27FC236}">
                  <a16:creationId xmlns:a16="http://schemas.microsoft.com/office/drawing/2014/main" xmlns="" id="{8D4626C4-D7E6-3FF4-A89B-2A564141C0AB}"/>
                </a:ext>
              </a:extLst>
            </p:cNvPr>
            <p:cNvSpPr/>
            <p:nvPr/>
          </p:nvSpPr>
          <p:spPr>
            <a:xfrm rot="10800000">
              <a:off x="9706164" y="-3009008"/>
              <a:ext cx="1833548" cy="921330"/>
            </a:xfrm>
            <a:prstGeom prst="round2DiagRect">
              <a:avLst>
                <a:gd name="adj1" fmla="val 50000"/>
                <a:gd name="adj2" fmla="val 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Hộp Văn bản 11">
            <a:extLst>
              <a:ext uri="{FF2B5EF4-FFF2-40B4-BE49-F238E27FC236}">
                <a16:creationId xmlns:a16="http://schemas.microsoft.com/office/drawing/2014/main" xmlns="" id="{27FE9D6F-852F-D789-1E46-26ECC9A5A72D}"/>
              </a:ext>
            </a:extLst>
          </p:cNvPr>
          <p:cNvSpPr txBox="1"/>
          <p:nvPr/>
        </p:nvSpPr>
        <p:spPr>
          <a:xfrm>
            <a:off x="401349" y="1923195"/>
            <a:ext cx="3022600" cy="677108"/>
          </a:xfrm>
          <a:prstGeom prst="rect">
            <a:avLst/>
          </a:prstGeom>
          <a:noFill/>
        </p:spPr>
        <p:txBody>
          <a:bodyPr wrap="square" rtlCol="0">
            <a:spAutoFit/>
          </a:bodyPr>
          <a:lstStyle/>
          <a:p>
            <a:pPr algn="ctr"/>
            <a:r>
              <a:rPr lang="vi-VN" dirty="0"/>
              <a:t>Cấu hình </a:t>
            </a:r>
            <a:r>
              <a:rPr lang="vi-VN" dirty="0" smtClean="0"/>
              <a:t>cần </a:t>
            </a:r>
            <a:r>
              <a:rPr lang="vi-VN" dirty="0"/>
              <a:t>liệt </a:t>
            </a:r>
            <a:r>
              <a:rPr lang="vi-VN" dirty="0" smtClean="0"/>
              <a:t>kê</a:t>
            </a:r>
            <a:r>
              <a:rPr lang="en-US" dirty="0" smtClean="0"/>
              <a:t> </a:t>
            </a:r>
            <a:r>
              <a:rPr lang="en-US" dirty="0" err="1" smtClean="0"/>
              <a:t>có</a:t>
            </a:r>
            <a:r>
              <a:rPr lang="en-US" dirty="0" smtClean="0"/>
              <a:t> </a:t>
            </a:r>
            <a:r>
              <a:rPr lang="en-US" dirty="0" err="1" smtClean="0"/>
              <a:t>dạng</a:t>
            </a:r>
            <a:r>
              <a:rPr lang="en-US" dirty="0"/>
              <a:t>:</a:t>
            </a:r>
            <a:endParaRPr lang="vi-VN" dirty="0"/>
          </a:p>
          <a:p>
            <a:pPr algn="ctr"/>
            <a:r>
              <a:rPr lang="vi-VN" sz="2400" b="1" dirty="0">
                <a:solidFill>
                  <a:schemeClr val="bg1">
                    <a:lumMod val="75000"/>
                  </a:schemeClr>
                </a:solidFill>
              </a:rPr>
              <a:t>(X</a:t>
            </a:r>
            <a:r>
              <a:rPr lang="vi-VN" sz="1200" b="1" dirty="0">
                <a:solidFill>
                  <a:schemeClr val="bg1">
                    <a:lumMod val="75000"/>
                  </a:schemeClr>
                </a:solidFill>
              </a:rPr>
              <a:t>1</a:t>
            </a:r>
            <a:r>
              <a:rPr lang="vi-VN" sz="2400" b="1" dirty="0">
                <a:solidFill>
                  <a:schemeClr val="bg1">
                    <a:lumMod val="75000"/>
                  </a:schemeClr>
                </a:solidFill>
              </a:rPr>
              <a:t>, X</a:t>
            </a:r>
            <a:r>
              <a:rPr lang="vi-VN" sz="1200" b="1" dirty="0">
                <a:solidFill>
                  <a:schemeClr val="bg1">
                    <a:lumMod val="75000"/>
                  </a:schemeClr>
                </a:solidFill>
              </a:rPr>
              <a:t>2</a:t>
            </a:r>
            <a:r>
              <a:rPr lang="vi-VN" sz="2400" b="1" dirty="0" smtClean="0">
                <a:solidFill>
                  <a:schemeClr val="bg1">
                    <a:lumMod val="75000"/>
                  </a:schemeClr>
                </a:solidFill>
              </a:rPr>
              <a:t>,</a:t>
            </a:r>
            <a:r>
              <a:rPr lang="en-US" sz="2400" b="1" dirty="0" smtClean="0">
                <a:solidFill>
                  <a:schemeClr val="bg1">
                    <a:lumMod val="75000"/>
                  </a:schemeClr>
                </a:solidFill>
              </a:rPr>
              <a:t> </a:t>
            </a:r>
            <a:r>
              <a:rPr lang="vi-VN" sz="2400" b="1" dirty="0" smtClean="0">
                <a:solidFill>
                  <a:schemeClr val="bg1">
                    <a:lumMod val="75000"/>
                  </a:schemeClr>
                </a:solidFill>
              </a:rPr>
              <a:t>X</a:t>
            </a:r>
            <a:r>
              <a:rPr lang="vi-VN" sz="1200" b="1" dirty="0" smtClean="0">
                <a:solidFill>
                  <a:schemeClr val="bg1">
                    <a:lumMod val="75000"/>
                  </a:schemeClr>
                </a:solidFill>
              </a:rPr>
              <a:t>3</a:t>
            </a:r>
            <a:r>
              <a:rPr lang="vi-VN" sz="2400" b="1" dirty="0" smtClean="0">
                <a:solidFill>
                  <a:schemeClr val="bg1">
                    <a:lumMod val="75000"/>
                  </a:schemeClr>
                </a:solidFill>
              </a:rPr>
              <a:t>..., X</a:t>
            </a:r>
            <a:r>
              <a:rPr lang="en-US" sz="1200" b="1" dirty="0">
                <a:solidFill>
                  <a:schemeClr val="bg1">
                    <a:lumMod val="75000"/>
                  </a:schemeClr>
                </a:solidFill>
              </a:rPr>
              <a:t>n</a:t>
            </a:r>
            <a:r>
              <a:rPr lang="vi-VN" sz="2400" b="1" dirty="0" smtClean="0">
                <a:solidFill>
                  <a:schemeClr val="bg1">
                    <a:lumMod val="75000"/>
                  </a:schemeClr>
                </a:solidFill>
              </a:rPr>
              <a:t>)</a:t>
            </a:r>
            <a:endParaRPr lang="vi-VN" sz="2400" b="1" dirty="0">
              <a:solidFill>
                <a:schemeClr val="bg1">
                  <a:lumMod val="75000"/>
                </a:schemeClr>
              </a:solidFill>
            </a:endParaRPr>
          </a:p>
        </p:txBody>
      </p:sp>
      <p:sp>
        <p:nvSpPr>
          <p:cNvPr id="2" name="TextBox 1"/>
          <p:cNvSpPr txBox="1"/>
          <p:nvPr/>
        </p:nvSpPr>
        <p:spPr>
          <a:xfrm>
            <a:off x="5334000" y="4311666"/>
            <a:ext cx="1556836" cy="307777"/>
          </a:xfrm>
          <a:prstGeom prst="rect">
            <a:avLst/>
          </a:prstGeom>
          <a:noFill/>
        </p:spPr>
        <p:txBody>
          <a:bodyPr wrap="none" rtlCol="0">
            <a:spAutoFit/>
          </a:bodyPr>
          <a:lstStyle/>
          <a:p>
            <a:r>
              <a:rPr lang="en-US" dirty="0" smtClean="0"/>
              <a:t>State-space Tree</a:t>
            </a:r>
            <a:endParaRPr lang="en-US" dirty="0"/>
          </a:p>
        </p:txBody>
      </p:sp>
    </p:spTree>
    <p:extLst>
      <p:ext uri="{BB962C8B-B14F-4D97-AF65-F5344CB8AC3E}">
        <p14:creationId xmlns:p14="http://schemas.microsoft.com/office/powerpoint/2010/main" val="1344224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pic>
        <p:nvPicPr>
          <p:cNvPr id="10" name="Hình ảnh 9">
            <a:extLst>
              <a:ext uri="{FF2B5EF4-FFF2-40B4-BE49-F238E27FC236}">
                <a16:creationId xmlns:a16="http://schemas.microsoft.com/office/drawing/2014/main" xmlns="" id="{BFFCFE64-8370-531F-8A5E-5E9055416125}"/>
              </a:ext>
            </a:extLst>
          </p:cNvPr>
          <p:cNvPicPr>
            <a:picLocks noChangeAspect="1"/>
          </p:cNvPicPr>
          <p:nvPr/>
        </p:nvPicPr>
        <p:blipFill>
          <a:blip r:embed="rId3"/>
          <a:stretch>
            <a:fillRect/>
          </a:stretch>
        </p:blipFill>
        <p:spPr>
          <a:xfrm>
            <a:off x="1229295" y="1509288"/>
            <a:ext cx="6534486" cy="2559182"/>
          </a:xfrm>
          <a:prstGeom prst="rect">
            <a:avLst/>
          </a:prstGeom>
        </p:spPr>
      </p:pic>
      <p:sp>
        <p:nvSpPr>
          <p:cNvPr id="12" name="Tiêu đề 10">
            <a:extLst>
              <a:ext uri="{FF2B5EF4-FFF2-40B4-BE49-F238E27FC236}">
                <a16:creationId xmlns:a16="http://schemas.microsoft.com/office/drawing/2014/main" xmlns="" id="{732FDBFE-F203-3F81-9B23-514EB6B8C61A}"/>
              </a:ext>
            </a:extLst>
          </p:cNvPr>
          <p:cNvSpPr>
            <a:spLocks noGrp="1"/>
          </p:cNvSpPr>
          <p:nvPr>
            <p:ph type="title"/>
          </p:nvPr>
        </p:nvSpPr>
        <p:spPr>
          <a:xfrm>
            <a:off x="1174794" y="529732"/>
            <a:ext cx="2131580" cy="1233892"/>
          </a:xfrm>
        </p:spPr>
        <p:txBody>
          <a:bodyPr/>
          <a:lstStyle/>
          <a:p>
            <a:r>
              <a:rPr lang="vi-VN" sz="2000" b="1" dirty="0">
                <a:solidFill>
                  <a:schemeClr val="accent2">
                    <a:lumMod val="75000"/>
                  </a:schemeClr>
                </a:solidFill>
                <a:latin typeface="+mn-lt"/>
              </a:rPr>
              <a:t>PSEUDOCODE</a:t>
            </a:r>
          </a:p>
        </p:txBody>
      </p:sp>
      <p:grpSp>
        <p:nvGrpSpPr>
          <p:cNvPr id="2" name="Google Shape;308;p45">
            <a:extLst>
              <a:ext uri="{FF2B5EF4-FFF2-40B4-BE49-F238E27FC236}">
                <a16:creationId xmlns:a16="http://schemas.microsoft.com/office/drawing/2014/main" xmlns="" id="{A3867D4A-3A07-EAC1-FA41-17E84EF6B9F0}"/>
              </a:ext>
            </a:extLst>
          </p:cNvPr>
          <p:cNvGrpSpPr/>
          <p:nvPr/>
        </p:nvGrpSpPr>
        <p:grpSpPr>
          <a:xfrm>
            <a:off x="7415288" y="297524"/>
            <a:ext cx="2076900" cy="5082054"/>
            <a:chOff x="7556910" y="-626432"/>
            <a:chExt cx="2076900" cy="5082054"/>
          </a:xfrm>
        </p:grpSpPr>
        <p:sp>
          <p:nvSpPr>
            <p:cNvPr id="3" name="Google Shape;309;p45">
              <a:extLst>
                <a:ext uri="{FF2B5EF4-FFF2-40B4-BE49-F238E27FC236}">
                  <a16:creationId xmlns:a16="http://schemas.microsoft.com/office/drawing/2014/main" xmlns="" id="{8A7F6AA9-94B9-830B-F36B-DDFFBE42B3F4}"/>
                </a:ext>
              </a:extLst>
            </p:cNvPr>
            <p:cNvSpPr/>
            <p:nvPr/>
          </p:nvSpPr>
          <p:spPr>
            <a:xfrm rot="16200000">
              <a:off x="7730544" y="-300649"/>
              <a:ext cx="1466100" cy="814533"/>
            </a:xfrm>
            <a:prstGeom prst="round2Diag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 name="Google Shape;310;p45">
              <a:extLst>
                <a:ext uri="{FF2B5EF4-FFF2-40B4-BE49-F238E27FC236}">
                  <a16:creationId xmlns:a16="http://schemas.microsoft.com/office/drawing/2014/main" xmlns="" id="{F4CDFF0A-2B53-E274-FB34-58C26B8E2806}"/>
                </a:ext>
              </a:extLst>
            </p:cNvPr>
            <p:cNvSpPr/>
            <p:nvPr/>
          </p:nvSpPr>
          <p:spPr>
            <a:xfrm rot="16200000" flipH="1">
              <a:off x="8094213" y="2916025"/>
              <a:ext cx="1002294" cy="2076900"/>
            </a:xfrm>
            <a:prstGeom prst="round2DiagRect">
              <a:avLst>
                <a:gd name="adj1" fmla="val 50000"/>
                <a:gd name="adj2" fmla="val 0"/>
              </a:avLst>
            </a:prstGeom>
            <a:solidFill>
              <a:srgbClr val="92A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16014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47"/>
          <p:cNvSpPr txBox="1">
            <a:spLocks noGrp="1"/>
          </p:cNvSpPr>
          <p:nvPr>
            <p:ph type="title"/>
          </p:nvPr>
        </p:nvSpPr>
        <p:spPr>
          <a:xfrm>
            <a:off x="1149299" y="794950"/>
            <a:ext cx="5126809" cy="1255200"/>
          </a:xfrm>
          <a:prstGeom prst="rect">
            <a:avLst/>
          </a:prstGeom>
        </p:spPr>
        <p:txBody>
          <a:bodyPr spcFirstLastPara="1" wrap="square" lIns="91425" tIns="91425" rIns="91425" bIns="91425" anchor="b" anchorCtr="0">
            <a:noAutofit/>
          </a:bodyPr>
          <a:lstStyle/>
          <a:p>
            <a:pPr marL="0" lvl="0" indent="0" rtl="0">
              <a:spcBef>
                <a:spcPts val="0"/>
              </a:spcBef>
              <a:spcAft>
                <a:spcPts val="0"/>
              </a:spcAft>
              <a:buClr>
                <a:schemeClr val="dk1"/>
              </a:buClr>
              <a:buSzPts val="1100"/>
              <a:buFont typeface="Arial"/>
              <a:buNone/>
            </a:pPr>
            <a:r>
              <a:rPr lang="en-US" sz="3600" dirty="0">
                <a:solidFill>
                  <a:schemeClr val="accent2">
                    <a:lumMod val="75000"/>
                  </a:schemeClr>
                </a:solidFill>
              </a:rPr>
              <a:t>Types of Backtracking Problems</a:t>
            </a:r>
          </a:p>
        </p:txBody>
      </p:sp>
      <p:sp>
        <p:nvSpPr>
          <p:cNvPr id="323" name="Google Shape;323;p47"/>
          <p:cNvSpPr txBox="1">
            <a:spLocks noGrp="1"/>
          </p:cNvSpPr>
          <p:nvPr>
            <p:ph type="subTitle" idx="1"/>
          </p:nvPr>
        </p:nvSpPr>
        <p:spPr>
          <a:xfrm>
            <a:off x="1274806" y="2140062"/>
            <a:ext cx="3787500" cy="2298300"/>
          </a:xfrm>
          <a:prstGeom prst="rect">
            <a:avLst/>
          </a:prstGeom>
        </p:spPr>
        <p:txBody>
          <a:bodyPr spcFirstLastPara="1" wrap="square" lIns="91425" tIns="91425" rIns="91425" bIns="91425" anchor="t" anchorCtr="0">
            <a:noAutofit/>
          </a:bodyPr>
          <a:lstStyle/>
          <a:p>
            <a:pPr marL="0" lvl="0" indent="0" algn="l" rtl="0">
              <a:spcBef>
                <a:spcPts val="0"/>
              </a:spcBef>
              <a:spcAft>
                <a:spcPts val="600"/>
              </a:spcAft>
              <a:buClr>
                <a:schemeClr val="dk1"/>
              </a:buClr>
              <a:buSzPts val="1100"/>
              <a:buFont typeface="Arial"/>
              <a:buNone/>
            </a:pPr>
            <a:endParaRPr lang="en-US" sz="800" dirty="0"/>
          </a:p>
          <a:p>
            <a:pPr marL="457200" lvl="0" indent="-317500" algn="l" rtl="0">
              <a:spcBef>
                <a:spcPts val="0"/>
              </a:spcBef>
              <a:spcAft>
                <a:spcPts val="600"/>
              </a:spcAft>
              <a:buSzPts val="1400"/>
              <a:buFont typeface="Alata"/>
              <a:buChar char="●"/>
            </a:pPr>
            <a:r>
              <a:rPr lang="en-US" dirty="0">
                <a:solidFill>
                  <a:schemeClr val="bg2">
                    <a:lumMod val="25000"/>
                  </a:schemeClr>
                </a:solidFill>
              </a:rPr>
              <a:t>Decision Problems</a:t>
            </a:r>
            <a:r>
              <a:rPr lang="en-US" dirty="0"/>
              <a:t>:</a:t>
            </a:r>
            <a:r>
              <a:rPr lang="vi-VN" dirty="0"/>
              <a:t> Tìm kiếm giải pháp</a:t>
            </a:r>
            <a:r>
              <a:rPr lang="en-US" dirty="0"/>
              <a:t> </a:t>
            </a:r>
            <a:r>
              <a:rPr lang="vi-VN" dirty="0"/>
              <a:t>thỏa yêu cầu bài toán</a:t>
            </a:r>
            <a:r>
              <a:rPr lang="en-US" dirty="0"/>
              <a:t>.</a:t>
            </a:r>
          </a:p>
          <a:p>
            <a:pPr>
              <a:spcAft>
                <a:spcPts val="600"/>
              </a:spcAft>
              <a:buSzPts val="1400"/>
              <a:buFont typeface="Alata"/>
              <a:buChar char="●"/>
            </a:pPr>
            <a:r>
              <a:rPr lang="en-US" dirty="0">
                <a:solidFill>
                  <a:schemeClr val="bg2">
                    <a:lumMod val="25000"/>
                  </a:schemeClr>
                </a:solidFill>
              </a:rPr>
              <a:t>Optimization Problems</a:t>
            </a:r>
            <a:r>
              <a:rPr lang="en-US" dirty="0"/>
              <a:t>: </a:t>
            </a:r>
            <a:r>
              <a:rPr lang="vi-VN" dirty="0"/>
              <a:t> Tìm kiếm giải pháp tốt nhất</a:t>
            </a:r>
            <a:r>
              <a:rPr lang="en-US" dirty="0"/>
              <a:t>.</a:t>
            </a:r>
            <a:endParaRPr dirty="0"/>
          </a:p>
          <a:p>
            <a:pPr marL="457200" lvl="0" indent="-317500" algn="l" rtl="0">
              <a:spcBef>
                <a:spcPts val="0"/>
              </a:spcBef>
              <a:spcAft>
                <a:spcPts val="600"/>
              </a:spcAft>
              <a:buSzPts val="1400"/>
              <a:buFont typeface="Alata"/>
              <a:buChar char="●"/>
            </a:pPr>
            <a:r>
              <a:rPr lang="en-US" dirty="0">
                <a:solidFill>
                  <a:schemeClr val="bg2">
                    <a:lumMod val="25000"/>
                  </a:schemeClr>
                </a:solidFill>
              </a:rPr>
              <a:t>Enumeration Problems</a:t>
            </a:r>
            <a:r>
              <a:rPr lang="en-US" dirty="0"/>
              <a:t>: </a:t>
            </a:r>
            <a:r>
              <a:rPr lang="vi-VN" dirty="0"/>
              <a:t>Tìm tập hợp các giải pháp khả thi thỏa yêu cầu bài toán</a:t>
            </a:r>
            <a:r>
              <a:rPr lang="en-US" dirty="0"/>
              <a:t>.</a:t>
            </a:r>
          </a:p>
        </p:txBody>
      </p:sp>
      <p:grpSp>
        <p:nvGrpSpPr>
          <p:cNvPr id="324" name="Google Shape;324;p47"/>
          <p:cNvGrpSpPr/>
          <p:nvPr/>
        </p:nvGrpSpPr>
        <p:grpSpPr>
          <a:xfrm>
            <a:off x="5963675" y="686712"/>
            <a:ext cx="2720400" cy="4687779"/>
            <a:chOff x="5963675" y="686712"/>
            <a:chExt cx="2720400" cy="4687779"/>
          </a:xfrm>
        </p:grpSpPr>
        <p:sp>
          <p:nvSpPr>
            <p:cNvPr id="325" name="Google Shape;325;p47"/>
            <p:cNvSpPr/>
            <p:nvPr/>
          </p:nvSpPr>
          <p:spPr>
            <a:xfrm rot="5400000">
              <a:off x="6740675" y="3431091"/>
              <a:ext cx="1166400" cy="2720400"/>
            </a:xfrm>
            <a:prstGeom prst="round2Diag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47"/>
            <p:cNvSpPr/>
            <p:nvPr/>
          </p:nvSpPr>
          <p:spPr>
            <a:xfrm>
              <a:off x="6964675" y="3474762"/>
              <a:ext cx="1466100" cy="547800"/>
            </a:xfrm>
            <a:prstGeom prst="round2DiagRect">
              <a:avLst>
                <a:gd name="adj1" fmla="val 50000"/>
                <a:gd name="adj2" fmla="val 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47"/>
            <p:cNvSpPr/>
            <p:nvPr/>
          </p:nvSpPr>
          <p:spPr>
            <a:xfrm rot="-5400000">
              <a:off x="7550725" y="2594412"/>
              <a:ext cx="841800" cy="547800"/>
            </a:xfrm>
            <a:prstGeom prst="round2Diag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 name="Google Shape;328;p47"/>
            <p:cNvSpPr/>
            <p:nvPr/>
          </p:nvSpPr>
          <p:spPr>
            <a:xfrm rot="-5400000">
              <a:off x="7002925" y="1567062"/>
              <a:ext cx="841800" cy="547800"/>
            </a:xfrm>
            <a:prstGeom prst="round2Diag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 name="Google Shape;329;p47"/>
            <p:cNvSpPr/>
            <p:nvPr/>
          </p:nvSpPr>
          <p:spPr>
            <a:xfrm>
              <a:off x="6964675" y="686712"/>
              <a:ext cx="1466100" cy="547800"/>
            </a:xfrm>
            <a:prstGeom prst="round2DiagRect">
              <a:avLst>
                <a:gd name="adj1" fmla="val 50000"/>
                <a:gd name="adj2" fmla="val 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51"/>
          <p:cNvSpPr/>
          <p:nvPr/>
        </p:nvSpPr>
        <p:spPr>
          <a:xfrm rot="-5400000">
            <a:off x="6747771" y="2775400"/>
            <a:ext cx="2175900" cy="1032600"/>
          </a:xfrm>
          <a:prstGeom prst="round2DiagRect">
            <a:avLst>
              <a:gd name="adj1" fmla="val 50000"/>
              <a:gd name="adj2" fmla="val 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51"/>
          <p:cNvSpPr txBox="1">
            <a:spLocks noGrp="1"/>
          </p:cNvSpPr>
          <p:nvPr>
            <p:ph type="title"/>
          </p:nvPr>
        </p:nvSpPr>
        <p:spPr>
          <a:xfrm>
            <a:off x="3145975" y="2745277"/>
            <a:ext cx="3759300" cy="1185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vi-VN" b="1" dirty="0">
                <a:latin typeface="Gothic A1" charset="0"/>
                <a:cs typeface="Gothic A1" charset="0"/>
              </a:rPr>
              <a:t>Một số bài toán kinh điển</a:t>
            </a:r>
            <a:endParaRPr b="1" dirty="0">
              <a:latin typeface="Gothic A1" charset="0"/>
              <a:cs typeface="Gothic A1" charset="0"/>
            </a:endParaRPr>
          </a:p>
        </p:txBody>
      </p:sp>
      <p:sp>
        <p:nvSpPr>
          <p:cNvPr id="451" name="Google Shape;451;p51"/>
          <p:cNvSpPr txBox="1">
            <a:spLocks noGrp="1"/>
          </p:cNvSpPr>
          <p:nvPr>
            <p:ph type="title" idx="2"/>
          </p:nvPr>
        </p:nvSpPr>
        <p:spPr>
          <a:xfrm>
            <a:off x="7240675" y="2692450"/>
            <a:ext cx="1190100" cy="63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452" name="Google Shape;452;p51"/>
          <p:cNvSpPr txBox="1">
            <a:spLocks noGrp="1"/>
          </p:cNvSpPr>
          <p:nvPr>
            <p:ph type="subTitle" idx="1"/>
          </p:nvPr>
        </p:nvSpPr>
        <p:spPr>
          <a:xfrm>
            <a:off x="4267199" y="3878896"/>
            <a:ext cx="2639845" cy="37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dirty="0"/>
              <a:t>N-queens,  Rat in mize</a:t>
            </a:r>
            <a:endParaRPr dirty="0"/>
          </a:p>
        </p:txBody>
      </p:sp>
      <p:grpSp>
        <p:nvGrpSpPr>
          <p:cNvPr id="453" name="Google Shape;453;p51"/>
          <p:cNvGrpSpPr/>
          <p:nvPr/>
        </p:nvGrpSpPr>
        <p:grpSpPr>
          <a:xfrm>
            <a:off x="425075" y="587100"/>
            <a:ext cx="1466100" cy="3969312"/>
            <a:chOff x="425075" y="587100"/>
            <a:chExt cx="1466100" cy="3969312"/>
          </a:xfrm>
        </p:grpSpPr>
        <p:sp>
          <p:nvSpPr>
            <p:cNvPr id="454" name="Google Shape;454;p51"/>
            <p:cNvSpPr/>
            <p:nvPr/>
          </p:nvSpPr>
          <p:spPr>
            <a:xfrm>
              <a:off x="425075" y="587100"/>
              <a:ext cx="1466100" cy="2076900"/>
            </a:xfrm>
            <a:prstGeom prst="round2Diag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51"/>
            <p:cNvSpPr/>
            <p:nvPr/>
          </p:nvSpPr>
          <p:spPr>
            <a:xfrm>
              <a:off x="425075" y="2915412"/>
              <a:ext cx="1466100" cy="547800"/>
            </a:xfrm>
            <a:prstGeom prst="round2DiagRect">
              <a:avLst>
                <a:gd name="adj1" fmla="val 50000"/>
                <a:gd name="adj2" fmla="val 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51"/>
            <p:cNvSpPr/>
            <p:nvPr/>
          </p:nvSpPr>
          <p:spPr>
            <a:xfrm rot="-5400000">
              <a:off x="278075" y="3861612"/>
              <a:ext cx="841800" cy="547800"/>
            </a:xfrm>
            <a:prstGeom prst="round2Diag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Economy Major for College: Financial Management by Slidesgo">
  <a:themeElements>
    <a:clrScheme name="Simple Light">
      <a:dk1>
        <a:srgbClr val="233347"/>
      </a:dk1>
      <a:lt1>
        <a:srgbClr val="92AECE"/>
      </a:lt1>
      <a:dk2>
        <a:srgbClr val="F4F9FF"/>
      </a:dk2>
      <a:lt2>
        <a:srgbClr val="657F9E"/>
      </a:lt2>
      <a:accent1>
        <a:srgbClr val="C38080"/>
      </a:accent1>
      <a:accent2>
        <a:srgbClr val="E7ACAC"/>
      </a:accent2>
      <a:accent3>
        <a:srgbClr val="FFFFFF"/>
      </a:accent3>
      <a:accent4>
        <a:srgbClr val="FFFFFF"/>
      </a:accent4>
      <a:accent5>
        <a:srgbClr val="FFFFFF"/>
      </a:accent5>
      <a:accent6>
        <a:srgbClr val="FFFFFF"/>
      </a:accent6>
      <a:hlink>
        <a:srgbClr val="23334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911</TotalTime>
  <Words>701</Words>
  <Application>Microsoft Office PowerPoint</Application>
  <PresentationFormat>On-screen Show (16:9)</PresentationFormat>
  <Paragraphs>93</Paragraphs>
  <Slides>26</Slides>
  <Notes>26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vt:lpstr>
      <vt:lpstr>Alata</vt:lpstr>
      <vt:lpstr>Wingdings</vt:lpstr>
      <vt:lpstr>Anaheim</vt:lpstr>
      <vt:lpstr>Bebas Neue</vt:lpstr>
      <vt:lpstr>Gothic A1</vt:lpstr>
      <vt:lpstr>Gothic A1 Medium</vt:lpstr>
      <vt:lpstr>Nunito Light</vt:lpstr>
      <vt:lpstr>Economy Major for College: Financial Management by Slidesgo</vt:lpstr>
      <vt:lpstr>COMPLETED SEARCH - BACKTRACKING</vt:lpstr>
      <vt:lpstr>Table of contents</vt:lpstr>
      <vt:lpstr>Giới thiệu</vt:lpstr>
      <vt:lpstr>Thuật toán Backtracking là gì?</vt:lpstr>
      <vt:lpstr>Những dạng bài toán nào thì nên sử dụng thuật toán Backtracking?</vt:lpstr>
      <vt:lpstr>PowerPoint Presentation</vt:lpstr>
      <vt:lpstr>PSEUDOCODE</vt:lpstr>
      <vt:lpstr>Types of Backtracking Problems</vt:lpstr>
      <vt:lpstr>Một số bài toán kinh điển</vt:lpstr>
      <vt:lpstr>N-queens</vt:lpstr>
      <vt:lpstr>PowerPoint Presentation</vt:lpstr>
      <vt:lpstr>Pseudocode</vt:lpstr>
      <vt:lpstr>Rat in mize</vt:lpstr>
      <vt:lpstr>Ý TƯỞNG  1. Khởi tạo: Tạo một ma trận sol với tất cả giá trị là 0. Ma trận này sẽ được sử dụng để lưu trữ lộ trình của chuột.  2.Bắt đầu: Chuột bắt đầu từ ô góc trên cùng bên trái của mê cung (maze[0][0]).  3.Kiểm tra: Kiểm tra xem ô hiện tại có phải là ô đích (maze[N-1][N-1]) không. Nếu đúng, đánh dấu ô này trong ma trận sol và kết thúc thuật toán.  4.Di chuyển: Nếu ô hiện tại không phải là ô đích, thử di chuyển theo hai hướng: sang phải hoặc xuống dưới. Trước khi di chuyển, kiểm tra xem ô tiếp theo có hợp lệ không (nghĩa là nằm trong mê cung và không phải là bức tường).  5.Quay lui: Nếu không thể di chuyển theo cả hai hướng, quay lại ô trước đó và thử một hướng di chuyển khác.  6.Lặp lại: Tiếp tục các bước 3-5 cho đến khi tìm ra lộ trình hoặc đã thử hết tất cả các khả năng</vt:lpstr>
      <vt:lpstr>PowerPoint Presentation</vt:lpstr>
      <vt:lpstr>Thảo luận</vt:lpstr>
      <vt:lpstr>PowerPoint Presentation</vt:lpstr>
      <vt:lpstr>BÀI TẬP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COMPLETED SEARCH - BACKTRACKING</dc:title>
  <cp:lastModifiedBy>Windows User</cp:lastModifiedBy>
  <cp:revision>32</cp:revision>
  <dcterms:modified xsi:type="dcterms:W3CDTF">2023-10-26T16:14:26Z</dcterms:modified>
</cp:coreProperties>
</file>