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71" r:id="rId4"/>
    <p:sldId id="266" r:id="rId5"/>
    <p:sldId id="272" r:id="rId6"/>
    <p:sldId id="273" r:id="rId7"/>
    <p:sldId id="274" r:id="rId8"/>
    <p:sldId id="275" r:id="rId9"/>
    <p:sldId id="280" r:id="rId10"/>
    <p:sldId id="276" r:id="rId11"/>
    <p:sldId id="278" r:id="rId12"/>
    <p:sldId id="277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54" y="2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9A70C-9F1F-45FA-97AB-E931142A51DE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2930C-3BE1-406A-B90B-9E9A7553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5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2930C-3BE1-406A-B90B-9E9A75535F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63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2930C-3BE1-406A-B90B-9E9A75535F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4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2930C-3BE1-406A-B90B-9E9A75535F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28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2930C-3BE1-406A-B90B-9E9A75535F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2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2930C-3BE1-406A-B90B-9E9A75535F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70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2930C-3BE1-406A-B90B-9E9A75535F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40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2930C-3BE1-406A-B90B-9E9A75535F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76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2930C-3BE1-406A-B90B-9E9A75535F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0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2930C-3BE1-406A-B90B-9E9A75535F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22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2930C-3BE1-406A-B90B-9E9A75535F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51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0426"/>
            <a:ext cx="10972800" cy="1470025"/>
          </a:xfrm>
        </p:spPr>
        <p:txBody>
          <a:bodyPr>
            <a:normAutofit/>
          </a:bodyPr>
          <a:lstStyle>
            <a:lvl1pPr>
              <a:defRPr sz="4000" b="1" i="0">
                <a:solidFill>
                  <a:srgbClr val="009999"/>
                </a:solidFill>
                <a:latin typeface="Gill Sans MT"/>
                <a:cs typeface="Gill Sans MT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815911" y="4070351"/>
            <a:ext cx="6560179" cy="1120028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003399"/>
                </a:solidFill>
              </a:defRPr>
            </a:lvl1pPr>
            <a:lvl2pPr marL="339725" indent="0" algn="ctr">
              <a:buNone/>
              <a:defRPr/>
            </a:lvl2pPr>
            <a:lvl3pPr marL="569912" indent="0" algn="ctr">
              <a:buNone/>
              <a:defRPr/>
            </a:lvl3pPr>
            <a:lvl4pPr marL="801688" indent="0" algn="ctr">
              <a:buNone/>
              <a:defRPr/>
            </a:lvl4pPr>
            <a:lvl5pPr marL="1030287" indent="0" algn="ctr">
              <a:buNone/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1329267" y="5512768"/>
            <a:ext cx="9533467" cy="769937"/>
          </a:xfrm>
        </p:spPr>
        <p:txBody>
          <a:bodyPr/>
          <a:lstStyle>
            <a:lvl1pPr marL="0" indent="0" algn="ctr">
              <a:buNone/>
              <a:defRPr sz="2000"/>
            </a:lvl1pPr>
            <a:lvl2pPr marL="339725" indent="0" algn="ctr">
              <a:buNone/>
              <a:defRPr/>
            </a:lvl2pPr>
            <a:lvl3pPr marL="569912" indent="0" algn="ctr">
              <a:buNone/>
              <a:defRPr/>
            </a:lvl3pPr>
            <a:lvl4pPr marL="801688" indent="0" algn="ctr">
              <a:buNone/>
              <a:defRPr/>
            </a:lvl4pPr>
            <a:lvl5pPr marL="1030287" indent="0" algn="ctr">
              <a:buNone/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149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52ED86-F594-9742-8AFA-6BC3051AA65F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3698-3AED-7243-9ACE-C9B7128A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1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 smtClean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72703698-3AED-7243-9ACE-C9B7128A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2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304800" y="1147763"/>
            <a:ext cx="11582400" cy="0"/>
          </a:xfrm>
          <a:prstGeom prst="line">
            <a:avLst/>
          </a:prstGeom>
          <a:noFill/>
          <a:ln w="38100">
            <a:solidFill>
              <a:srgbClr val="F7B50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703698-3AED-7243-9ACE-C9B7128A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9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304800" y="1147763"/>
            <a:ext cx="11582400" cy="0"/>
          </a:xfrm>
          <a:prstGeom prst="line">
            <a:avLst/>
          </a:prstGeom>
          <a:noFill/>
          <a:ln w="38100">
            <a:solidFill>
              <a:srgbClr val="F7B50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115824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52143"/>
            <a:ext cx="5791200" cy="5120640"/>
          </a:xfrm>
        </p:spPr>
        <p:txBody>
          <a:bodyPr/>
          <a:lstStyle>
            <a:lvl1pPr>
              <a:defRPr sz="2400"/>
            </a:lvl1pPr>
            <a:lvl2pPr marL="569913" indent="-230188">
              <a:defRPr sz="2200"/>
            </a:lvl2pPr>
            <a:lvl3pPr marL="800100" indent="-230188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152143"/>
            <a:ext cx="5791200" cy="512064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703698-3AED-7243-9ACE-C9B7128A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5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04800" y="1147763"/>
            <a:ext cx="11582400" cy="0"/>
          </a:xfrm>
          <a:prstGeom prst="line">
            <a:avLst/>
          </a:prstGeom>
          <a:noFill/>
          <a:ln w="38100">
            <a:solidFill>
              <a:srgbClr val="F7B50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1158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5075"/>
            <a:ext cx="5791200" cy="639762"/>
          </a:xfrm>
        </p:spPr>
        <p:txBody>
          <a:bodyPr anchor="b">
            <a:normAutofit/>
          </a:bodyPr>
          <a:lstStyle>
            <a:lvl1pPr marL="0" indent="0">
              <a:spcAft>
                <a:spcPts val="0"/>
              </a:spcAft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94839"/>
            <a:ext cx="5791200" cy="447990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0" y="1155075"/>
            <a:ext cx="5791200" cy="639762"/>
          </a:xfrm>
        </p:spPr>
        <p:txBody>
          <a:bodyPr anchor="b">
            <a:normAutofit/>
          </a:bodyPr>
          <a:lstStyle>
            <a:lvl1pPr marL="0" indent="0">
              <a:spcAft>
                <a:spcPts val="0"/>
              </a:spcAft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1794839"/>
            <a:ext cx="5791200" cy="447990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703698-3AED-7243-9ACE-C9B7128A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4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304800" y="1147763"/>
            <a:ext cx="11582400" cy="0"/>
          </a:xfrm>
          <a:prstGeom prst="line">
            <a:avLst/>
          </a:prstGeom>
          <a:noFill/>
          <a:ln w="38100">
            <a:solidFill>
              <a:srgbClr val="F7B50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703698-3AED-7243-9ACE-C9B7128A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6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703698-3AED-7243-9ACE-C9B7128A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1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34" y="273050"/>
            <a:ext cx="432435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1"/>
            <a:ext cx="7128933" cy="6000832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34" y="1435100"/>
            <a:ext cx="4324351" cy="48387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703698-3AED-7243-9ACE-C9B7128A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2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703698-3AED-7243-9ACE-C9B7128A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ta-masthead-2015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1071"/>
            <a:ext cx="12216384" cy="576884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0"/>
            <a:ext cx="1158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50938"/>
            <a:ext cx="11582400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80285" y="6413501"/>
            <a:ext cx="611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fld id="{72703698-3AED-7243-9ACE-C9B7128A10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003399"/>
          </a:solidFill>
          <a:latin typeface="Gill Sans MT"/>
          <a:ea typeface="ＭＳ Ｐゴシック" charset="0"/>
          <a:cs typeface="Gill Sans MT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Gill Sans MT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Gill Sans MT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Gill Sans MT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Gill Sans MT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Gill Sans MT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Gill Sans MT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Gill Sans MT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Gill Sans MT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lnSpc>
          <a:spcPct val="110000"/>
        </a:lnSpc>
        <a:spcBef>
          <a:spcPct val="0"/>
        </a:spcBef>
        <a:spcAft>
          <a:spcPts val="1000"/>
        </a:spcAft>
        <a:buClr>
          <a:srgbClr val="003399"/>
        </a:buClr>
        <a:buSzPct val="85000"/>
        <a:buFont typeface="Wingdings" charset="0"/>
        <a:buChar char="u"/>
        <a:defRPr sz="28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569913" indent="-230188" algn="l" defTabSz="457200" rtl="0" eaLnBrk="1" fontAlgn="base" hangingPunct="1">
        <a:spcBef>
          <a:spcPct val="0"/>
        </a:spcBef>
        <a:spcAft>
          <a:spcPts val="600"/>
        </a:spcAft>
        <a:buClr>
          <a:srgbClr val="A50021"/>
        </a:buClr>
        <a:buSzPct val="60000"/>
        <a:buFont typeface="Wingdings" charset="0"/>
        <a:buChar char="q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800100" indent="-230188" algn="l" defTabSz="457200" rtl="0" eaLnBrk="1" fontAlgn="base" hangingPunct="1">
        <a:spcBef>
          <a:spcPct val="0"/>
        </a:spcBef>
        <a:spcAft>
          <a:spcPts val="600"/>
        </a:spcAft>
        <a:buClr>
          <a:srgbClr val="009999"/>
        </a:buClr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030288" indent="-228600" algn="l" defTabSz="573088" rtl="0" eaLnBrk="1" fontAlgn="base" hangingPunct="1">
        <a:spcBef>
          <a:spcPct val="0"/>
        </a:spcBef>
        <a:spcAft>
          <a:spcPts val="60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1260475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489" y="1024001"/>
            <a:ext cx="9651023" cy="1541646"/>
          </a:xfrm>
        </p:spPr>
        <p:txBody>
          <a:bodyPr/>
          <a:lstStyle/>
          <a:p>
            <a:r>
              <a:rPr lang="en-US" dirty="0"/>
              <a:t>GMLC 1.4.23</a:t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Adaptive control of inverters to </a:t>
            </a:r>
            <a:r>
              <a:rPr lang="en-US" sz="3200" dirty="0" err="1"/>
              <a:t>restabilize</a:t>
            </a:r>
            <a:r>
              <a:rPr lang="en-US" sz="3200" dirty="0"/>
              <a:t> distribution-network voltage after a cyberattack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5700" y="3604862"/>
            <a:ext cx="4800600" cy="158260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1600" dirty="0"/>
              <a:t>Daniel Arnold			dbarnold@lbl.gov	</a:t>
            </a:r>
          </a:p>
          <a:p>
            <a:pPr algn="l">
              <a:lnSpc>
                <a:spcPct val="100000"/>
              </a:lnSpc>
            </a:pPr>
            <a:r>
              <a:rPr lang="en-US" sz="1600" dirty="0" err="1"/>
              <a:t>Shammya</a:t>
            </a:r>
            <a:r>
              <a:rPr lang="en-US" sz="1600" dirty="0"/>
              <a:t> </a:t>
            </a:r>
            <a:r>
              <a:rPr lang="en-US" sz="1600" dirty="0" err="1"/>
              <a:t>Saha</a:t>
            </a:r>
            <a:r>
              <a:rPr lang="en-US" sz="1600" dirty="0"/>
              <a:t>		shammya.saha@asu.edu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Nathan Tsang       		nathan_tsang@lbl.gov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Sean </a:t>
            </a:r>
            <a:r>
              <a:rPr lang="en-US" sz="1600" dirty="0" err="1"/>
              <a:t>Peisert</a:t>
            </a:r>
            <a:r>
              <a:rPr lang="en-US" sz="1600" dirty="0"/>
              <a:t>			sppeisert@lbl.gov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2088382" y="5564303"/>
            <a:ext cx="8015237" cy="38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Clr>
                <a:srgbClr val="003399"/>
              </a:buClr>
              <a:buSzPct val="85000"/>
              <a:buFont typeface="Wingdings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  <a:lvl2pPr marL="457200" indent="0" algn="ctr" defTabSz="457200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A50021"/>
              </a:buClr>
              <a:buSzPct val="60000"/>
              <a:buFont typeface="Wingdings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914400" indent="0" algn="ctr" defTabSz="457200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009999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371600" indent="0" algn="ctr" defTabSz="573088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1828800" indent="0" algn="ctr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August 15</a:t>
            </a:r>
            <a:r>
              <a:rPr lang="en-US" sz="1800" baseline="30000" dirty="0">
                <a:solidFill>
                  <a:schemeClr val="tx1"/>
                </a:solidFill>
              </a:rPr>
              <a:t>th</a:t>
            </a:r>
            <a:r>
              <a:rPr lang="en-US" sz="1800" dirty="0">
                <a:solidFill>
                  <a:schemeClr val="tx1"/>
                </a:solidFill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54344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nline image 1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itle 1"/>
          <p:cNvSpPr txBox="1">
            <a:spLocks/>
          </p:cNvSpPr>
          <p:nvPr/>
        </p:nvSpPr>
        <p:spPr bwMode="auto">
          <a:xfrm>
            <a:off x="551781" y="1"/>
            <a:ext cx="10561695" cy="1322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003399"/>
                </a:solidFill>
                <a:latin typeface="Gill Sans MT"/>
                <a:ea typeface="ＭＳ Ｐゴシック" charset="0"/>
                <a:cs typeface="Gill Sans MT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9pPr>
          </a:lstStyle>
          <a:p>
            <a:pPr algn="l"/>
            <a:r>
              <a:rPr lang="en-US" dirty="0" smtClean="0"/>
              <a:t>Scenario </a:t>
            </a:r>
            <a:r>
              <a:rPr lang="en-US" dirty="0" smtClean="0"/>
              <a:t>5: </a:t>
            </a:r>
            <a:r>
              <a:rPr lang="en-US" dirty="0" smtClean="0"/>
              <a:t>20% hacked along main lateral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51781" y="1017576"/>
            <a:ext cx="38004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Nodes with compromised inverters: 824, 828, 828m, 830, 834, 836, 840 </a:t>
            </a:r>
          </a:p>
          <a:p>
            <a:r>
              <a:rPr lang="en-US" sz="1200" dirty="0"/>
              <a:t>Percent hacked: 20%</a:t>
            </a:r>
          </a:p>
          <a:p>
            <a:r>
              <a:rPr lang="en-US" sz="1200" dirty="0"/>
              <a:t>Time step of hack: 300</a:t>
            </a:r>
          </a:p>
          <a:p>
            <a:r>
              <a:rPr lang="en-US" sz="1200" dirty="0"/>
              <a:t>Load scaling factor: 1.5</a:t>
            </a:r>
          </a:p>
          <a:p>
            <a:r>
              <a:rPr lang="en-US" sz="1200" dirty="0"/>
              <a:t>Generation scaling factor: 5</a:t>
            </a:r>
          </a:p>
          <a:p>
            <a:r>
              <a:rPr lang="en-US" sz="1200" dirty="0"/>
              <a:t>Slack bus voltage: 1.04</a:t>
            </a:r>
          </a:p>
          <a:p>
            <a:r>
              <a:rPr lang="en-US" sz="1200" dirty="0"/>
              <a:t>Gain: 100</a:t>
            </a:r>
          </a:p>
          <a:p>
            <a:r>
              <a:rPr lang="en-US" sz="1200" dirty="0"/>
              <a:t>Delay: 10 / 60 seconds</a:t>
            </a:r>
          </a:p>
          <a:p>
            <a:r>
              <a:rPr lang="en-US" sz="1200" dirty="0"/>
              <a:t>VBP (uncompromised – initial): 1.01, 1.03, 1.03, 1.05</a:t>
            </a:r>
          </a:p>
          <a:p>
            <a:r>
              <a:rPr lang="en-US" sz="1200" dirty="0"/>
              <a:t>VBP (compromised): 1.01, 1.015, 1.015, 1.02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8014372" y="1017576"/>
            <a:ext cx="4013223" cy="1921626"/>
            <a:chOff x="92732" y="0"/>
            <a:chExt cx="8096250" cy="3876676"/>
          </a:xfrm>
        </p:grpSpPr>
        <p:pic>
          <p:nvPicPr>
            <p:cNvPr id="56" name="Picture 6" descr="Image result for ieee 34 bu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2" y="0"/>
              <a:ext cx="8096250" cy="3876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Oval 56"/>
            <p:cNvSpPr/>
            <p:nvPr/>
          </p:nvSpPr>
          <p:spPr>
            <a:xfrm>
              <a:off x="3589282" y="539749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7782819" y="1908304"/>
              <a:ext cx="81569" cy="81569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316183" y="2852348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310382" y="2635249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589281" y="771763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4044570" y="1916956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4282413" y="1916956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4508107" y="1916956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4035266" y="3523507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4692698" y="3523507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4363982" y="3523507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5740766" y="1908304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7310381" y="1916956"/>
              <a:ext cx="81569" cy="81569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59" y="3141234"/>
            <a:ext cx="4268059" cy="3200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3471" y="860563"/>
            <a:ext cx="3658336" cy="2743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3471" y="3519410"/>
            <a:ext cx="3658336" cy="27432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3941" y="3062210"/>
            <a:ext cx="426805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0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nline image 1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itle 1"/>
          <p:cNvSpPr txBox="1">
            <a:spLocks/>
          </p:cNvSpPr>
          <p:nvPr/>
        </p:nvSpPr>
        <p:spPr bwMode="auto">
          <a:xfrm>
            <a:off x="551781" y="1"/>
            <a:ext cx="10561695" cy="1322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003399"/>
                </a:solidFill>
                <a:latin typeface="Gill Sans MT"/>
                <a:ea typeface="ＭＳ Ｐゴシック" charset="0"/>
                <a:cs typeface="Gill Sans MT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9pPr>
          </a:lstStyle>
          <a:p>
            <a:pPr algn="l"/>
            <a:r>
              <a:rPr lang="en-US" dirty="0" smtClean="0"/>
              <a:t>Scenario </a:t>
            </a:r>
            <a:r>
              <a:rPr lang="en-US" dirty="0" smtClean="0"/>
              <a:t>6: </a:t>
            </a:r>
            <a:r>
              <a:rPr lang="en-US" dirty="0" smtClean="0"/>
              <a:t>50% hacked along main lateral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51781" y="1017576"/>
            <a:ext cx="38004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Nodes with compromised inverters: 824, 828, 828m, 830, 834, 836, 840 </a:t>
            </a:r>
          </a:p>
          <a:p>
            <a:r>
              <a:rPr lang="en-US" sz="1200" dirty="0" smtClean="0"/>
              <a:t>Percent </a:t>
            </a:r>
            <a:r>
              <a:rPr lang="en-US" sz="1200" dirty="0"/>
              <a:t>hacked: 5</a:t>
            </a:r>
            <a:r>
              <a:rPr lang="en-US" sz="1200" dirty="0" smtClean="0"/>
              <a:t>0%</a:t>
            </a:r>
            <a:endParaRPr lang="en-US" sz="1200" dirty="0"/>
          </a:p>
          <a:p>
            <a:r>
              <a:rPr lang="en-US" sz="1200" dirty="0"/>
              <a:t>Time step of hack: 300</a:t>
            </a:r>
          </a:p>
          <a:p>
            <a:r>
              <a:rPr lang="en-US" sz="1200" dirty="0"/>
              <a:t>Load scaling factor: 1.5</a:t>
            </a:r>
          </a:p>
          <a:p>
            <a:r>
              <a:rPr lang="en-US" sz="1200" dirty="0"/>
              <a:t>Generation scaling factor: 5</a:t>
            </a:r>
          </a:p>
          <a:p>
            <a:r>
              <a:rPr lang="en-US" sz="1200" dirty="0"/>
              <a:t>Slack bus voltage: 1.04</a:t>
            </a:r>
          </a:p>
          <a:p>
            <a:r>
              <a:rPr lang="en-US" sz="1200" dirty="0"/>
              <a:t>Gain: 100</a:t>
            </a:r>
          </a:p>
          <a:p>
            <a:r>
              <a:rPr lang="en-US" sz="1200" dirty="0"/>
              <a:t>Delay: 10 / 60 seconds</a:t>
            </a:r>
          </a:p>
          <a:p>
            <a:r>
              <a:rPr lang="en-US" sz="1200" dirty="0"/>
              <a:t>VBP (uncompromised – initial): 1.01, 1.03, 1.03, 1.05</a:t>
            </a:r>
          </a:p>
          <a:p>
            <a:r>
              <a:rPr lang="en-US" sz="1200" dirty="0"/>
              <a:t>VBP (compromised): 1.01, 1.015, 1.015, 1.02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223" y="875519"/>
            <a:ext cx="3658336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555" y="3120190"/>
            <a:ext cx="4268058" cy="3200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6223" y="3587878"/>
            <a:ext cx="3658336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15" y="3141234"/>
            <a:ext cx="4268058" cy="320040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014372" y="1017576"/>
            <a:ext cx="4013223" cy="1921626"/>
            <a:chOff x="92732" y="0"/>
            <a:chExt cx="8096250" cy="3876676"/>
          </a:xfrm>
        </p:grpSpPr>
        <p:pic>
          <p:nvPicPr>
            <p:cNvPr id="25" name="Picture 6" descr="Image result for ieee 34 bus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2" y="0"/>
              <a:ext cx="8096250" cy="3876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Oval 25"/>
            <p:cNvSpPr/>
            <p:nvPr/>
          </p:nvSpPr>
          <p:spPr>
            <a:xfrm>
              <a:off x="3589282" y="539749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7782819" y="1908304"/>
              <a:ext cx="81569" cy="81569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316183" y="2852348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310382" y="2635249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589281" y="771763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4044570" y="1916956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4282413" y="1916956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4508107" y="1916956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4035266" y="3523507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692698" y="3523507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4363982" y="3523507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5740766" y="1908304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310381" y="1916956"/>
              <a:ext cx="81569" cy="81569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23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nline image 1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itle 1"/>
          <p:cNvSpPr txBox="1">
            <a:spLocks/>
          </p:cNvSpPr>
          <p:nvPr/>
        </p:nvSpPr>
        <p:spPr bwMode="auto">
          <a:xfrm>
            <a:off x="551781" y="1"/>
            <a:ext cx="10561695" cy="1322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003399"/>
                </a:solidFill>
                <a:latin typeface="Gill Sans MT"/>
                <a:ea typeface="ＭＳ Ｐゴシック" charset="0"/>
                <a:cs typeface="Gill Sans MT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9pPr>
          </a:lstStyle>
          <a:p>
            <a:pPr algn="l"/>
            <a:r>
              <a:rPr lang="en-US" dirty="0" smtClean="0"/>
              <a:t>Scenario </a:t>
            </a:r>
            <a:r>
              <a:rPr lang="en-US" dirty="0" smtClean="0"/>
              <a:t>7: </a:t>
            </a:r>
            <a:r>
              <a:rPr lang="en-US" dirty="0" smtClean="0"/>
              <a:t>100% hacked at terminal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51781" y="1017576"/>
            <a:ext cx="38004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Nodes with compromised inverters: 836, 838, 838m, 840 </a:t>
            </a:r>
            <a:r>
              <a:rPr lang="en-US" sz="1200" dirty="0" smtClean="0"/>
              <a:t>Percent </a:t>
            </a:r>
            <a:r>
              <a:rPr lang="en-US" sz="1200" dirty="0"/>
              <a:t>hacked: </a:t>
            </a:r>
            <a:r>
              <a:rPr lang="en-US" sz="1200" dirty="0" smtClean="0"/>
              <a:t>100%</a:t>
            </a:r>
            <a:endParaRPr lang="en-US" sz="1200" dirty="0"/>
          </a:p>
          <a:p>
            <a:r>
              <a:rPr lang="en-US" sz="1200" dirty="0"/>
              <a:t>Time step of hack: 300</a:t>
            </a:r>
          </a:p>
          <a:p>
            <a:r>
              <a:rPr lang="en-US" sz="1200" dirty="0"/>
              <a:t>Load scaling factor: 1.5</a:t>
            </a:r>
          </a:p>
          <a:p>
            <a:r>
              <a:rPr lang="en-US" sz="1200" dirty="0"/>
              <a:t>Generation scaling factor: 5</a:t>
            </a:r>
          </a:p>
          <a:p>
            <a:r>
              <a:rPr lang="en-US" sz="1200" dirty="0"/>
              <a:t>Slack bus voltage: 1.04</a:t>
            </a:r>
          </a:p>
          <a:p>
            <a:r>
              <a:rPr lang="en-US" sz="1200" dirty="0"/>
              <a:t>Gain: 100</a:t>
            </a:r>
          </a:p>
          <a:p>
            <a:r>
              <a:rPr lang="en-US" sz="1200" dirty="0"/>
              <a:t>Delay: 10 / 60 seconds</a:t>
            </a:r>
          </a:p>
          <a:p>
            <a:r>
              <a:rPr lang="en-US" sz="1200" dirty="0"/>
              <a:t>VBP (uncompromised – initial): 1.01, 1.03, 1.03, 1.05</a:t>
            </a:r>
          </a:p>
          <a:p>
            <a:r>
              <a:rPr lang="en-US" sz="1200" dirty="0"/>
              <a:t>VBP (compromised): 1.01, 1.015, 1.015, 1.02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8014372" y="1017576"/>
            <a:ext cx="4013223" cy="1921626"/>
            <a:chOff x="92732" y="0"/>
            <a:chExt cx="8096250" cy="3876676"/>
          </a:xfrm>
        </p:grpSpPr>
        <p:pic>
          <p:nvPicPr>
            <p:cNvPr id="56" name="Picture 6" descr="Image result for ieee 34 bu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2" y="0"/>
              <a:ext cx="8096250" cy="3876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Oval 56"/>
            <p:cNvSpPr/>
            <p:nvPr/>
          </p:nvSpPr>
          <p:spPr>
            <a:xfrm>
              <a:off x="3589282" y="539749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7782819" y="1908304"/>
              <a:ext cx="81569" cy="81569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316183" y="2852348"/>
              <a:ext cx="81569" cy="81569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310382" y="2635249"/>
              <a:ext cx="81569" cy="81569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589281" y="771763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4044570" y="1916956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4282413" y="1916956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4508107" y="1916956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4035266" y="3523507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4692698" y="3523507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4363982" y="3523507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5740766" y="1908304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7310381" y="1916956"/>
              <a:ext cx="81569" cy="81569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59" y="3171248"/>
            <a:ext cx="4268058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2120" y="3120190"/>
            <a:ext cx="4268058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9212" y="882801"/>
            <a:ext cx="3658336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9361" y="3577390"/>
            <a:ext cx="365833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nline image 1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itle 1"/>
          <p:cNvSpPr txBox="1">
            <a:spLocks/>
          </p:cNvSpPr>
          <p:nvPr/>
        </p:nvSpPr>
        <p:spPr bwMode="auto">
          <a:xfrm>
            <a:off x="551781" y="1"/>
            <a:ext cx="10561695" cy="1322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003399"/>
                </a:solidFill>
                <a:latin typeface="Gill Sans MT"/>
                <a:ea typeface="ＭＳ Ｐゴシック" charset="0"/>
                <a:cs typeface="Gill Sans MT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9pPr>
          </a:lstStyle>
          <a:p>
            <a:pPr algn="l"/>
            <a:r>
              <a:rPr lang="en-US" dirty="0" smtClean="0"/>
              <a:t>Scenario </a:t>
            </a:r>
            <a:r>
              <a:rPr lang="en-US" dirty="0" smtClean="0"/>
              <a:t>8: </a:t>
            </a:r>
            <a:r>
              <a:rPr lang="en-US" dirty="0" smtClean="0"/>
              <a:t>100% hacked (7 random nodes)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51781" y="1017576"/>
            <a:ext cx="38004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Nodes with compromised inverters: 822, </a:t>
            </a:r>
            <a:r>
              <a:rPr lang="en-US" sz="1200" dirty="0" smtClean="0"/>
              <a:t>824</a:t>
            </a:r>
            <a:r>
              <a:rPr lang="en-US" sz="1200" dirty="0"/>
              <a:t>, </a:t>
            </a:r>
            <a:r>
              <a:rPr lang="en-US" sz="1200" dirty="0" smtClean="0"/>
              <a:t>826m</a:t>
            </a:r>
            <a:r>
              <a:rPr lang="en-US" sz="1200" dirty="0"/>
              <a:t>, </a:t>
            </a:r>
            <a:r>
              <a:rPr lang="en-US" sz="1200" dirty="0" smtClean="0"/>
              <a:t>830</a:t>
            </a:r>
            <a:r>
              <a:rPr lang="en-US" sz="1200" dirty="0"/>
              <a:t>, 834, 836, </a:t>
            </a:r>
            <a:r>
              <a:rPr lang="en-US" sz="1200" dirty="0" smtClean="0"/>
              <a:t>838m</a:t>
            </a:r>
          </a:p>
          <a:p>
            <a:r>
              <a:rPr lang="en-US" sz="1200" dirty="0" smtClean="0"/>
              <a:t>Percent </a:t>
            </a:r>
            <a:r>
              <a:rPr lang="en-US" sz="1200" dirty="0"/>
              <a:t>hacked: </a:t>
            </a:r>
            <a:r>
              <a:rPr lang="en-US" sz="1200" dirty="0" smtClean="0"/>
              <a:t>100%</a:t>
            </a:r>
            <a:endParaRPr lang="en-US" sz="1200" dirty="0"/>
          </a:p>
          <a:p>
            <a:r>
              <a:rPr lang="en-US" sz="1200" dirty="0"/>
              <a:t>Time step of hack: 300</a:t>
            </a:r>
          </a:p>
          <a:p>
            <a:r>
              <a:rPr lang="en-US" sz="1200" dirty="0"/>
              <a:t>Load scaling factor: 1.5</a:t>
            </a:r>
          </a:p>
          <a:p>
            <a:r>
              <a:rPr lang="en-US" sz="1200" dirty="0"/>
              <a:t>Generation scaling factor: 5</a:t>
            </a:r>
          </a:p>
          <a:p>
            <a:r>
              <a:rPr lang="en-US" sz="1200" dirty="0"/>
              <a:t>Slack bus voltage: 1.04</a:t>
            </a:r>
          </a:p>
          <a:p>
            <a:r>
              <a:rPr lang="en-US" sz="1200" dirty="0"/>
              <a:t>Gain: 100</a:t>
            </a:r>
          </a:p>
          <a:p>
            <a:r>
              <a:rPr lang="en-US" sz="1200" dirty="0"/>
              <a:t>Delay: 10 / 60 seconds</a:t>
            </a:r>
          </a:p>
          <a:p>
            <a:r>
              <a:rPr lang="en-US" sz="1200" dirty="0"/>
              <a:t>VBP (uncompromised – initial): 1.01, 1.03, 1.03, 1.05</a:t>
            </a:r>
          </a:p>
          <a:p>
            <a:r>
              <a:rPr lang="en-US" sz="1200" dirty="0"/>
              <a:t>VBP (compromised): 1.01, 1.015, 1.015, 1.02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8014372" y="1017576"/>
            <a:ext cx="4013223" cy="1921626"/>
            <a:chOff x="92732" y="0"/>
            <a:chExt cx="8096250" cy="3876676"/>
          </a:xfrm>
        </p:grpSpPr>
        <p:pic>
          <p:nvPicPr>
            <p:cNvPr id="56" name="Picture 6" descr="Image result for ieee 34 bu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2" y="0"/>
              <a:ext cx="8096250" cy="3876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Oval 56"/>
            <p:cNvSpPr/>
            <p:nvPr/>
          </p:nvSpPr>
          <p:spPr>
            <a:xfrm>
              <a:off x="3589282" y="539749"/>
              <a:ext cx="81569" cy="81569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7782819" y="1908304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316183" y="2852348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310382" y="2635249"/>
              <a:ext cx="81569" cy="81569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589281" y="771763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4044570" y="1916956"/>
              <a:ext cx="81569" cy="81569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4282413" y="1916956"/>
              <a:ext cx="81569" cy="81569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4508107" y="1916956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4035266" y="3523507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4692698" y="3523507"/>
              <a:ext cx="81569" cy="81569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4363982" y="3523507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5740766" y="1908304"/>
              <a:ext cx="81569" cy="81569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7310381" y="1916956"/>
              <a:ext cx="81569" cy="81569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285" y="890638"/>
            <a:ext cx="3658336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540" y="3505200"/>
            <a:ext cx="3658336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7337" y="3101548"/>
            <a:ext cx="4268059" cy="320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004" y="3141234"/>
            <a:ext cx="426805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780" y="1269507"/>
            <a:ext cx="6400800" cy="4893549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Simulation flow diagram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Cyberattack modeling</a:t>
            </a:r>
            <a:endParaRPr lang="en-US" dirty="0"/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Results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51781" y="1"/>
            <a:ext cx="6287015" cy="1322989"/>
          </a:xfrm>
        </p:spPr>
        <p:txBody>
          <a:bodyPr/>
          <a:lstStyle/>
          <a:p>
            <a:pPr algn="l"/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781" y="1"/>
            <a:ext cx="6287015" cy="1322989"/>
          </a:xfrm>
        </p:spPr>
        <p:txBody>
          <a:bodyPr/>
          <a:lstStyle/>
          <a:p>
            <a:pPr algn="l"/>
            <a:r>
              <a:rPr lang="en-US" dirty="0" smtClean="0"/>
              <a:t>Simulation flow diagram</a:t>
            </a:r>
            <a:endParaRPr lang="en-US" dirty="0"/>
          </a:p>
        </p:txBody>
      </p:sp>
      <p:sp>
        <p:nvSpPr>
          <p:cNvPr id="4" name="AutoShape 2" descr="Inline image 1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28616" y="3258803"/>
            <a:ext cx="208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instability observer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660238" y="1967544"/>
            <a:ext cx="3879850" cy="1272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920589" y="2335396"/>
            <a:ext cx="800100" cy="536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47589" y="2418944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HPF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58854" y="2335396"/>
            <a:ext cx="800100" cy="536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74754" y="2411324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x²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524089" y="2335396"/>
            <a:ext cx="800100" cy="536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673314" y="2418944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LPF</a:t>
            </a:r>
          </a:p>
        </p:txBody>
      </p:sp>
      <p:cxnSp>
        <p:nvCxnSpPr>
          <p:cNvPr id="33" name="Straight Arrow Connector 32"/>
          <p:cNvCxnSpPr>
            <a:stCxn id="26" idx="3"/>
            <a:endCxn id="29" idx="1"/>
          </p:cNvCxnSpPr>
          <p:nvPr/>
        </p:nvCxnSpPr>
        <p:spPr>
          <a:xfrm>
            <a:off x="5058955" y="2603611"/>
            <a:ext cx="465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6" idx="1"/>
          </p:cNvCxnSpPr>
          <p:nvPr/>
        </p:nvCxnSpPr>
        <p:spPr>
          <a:xfrm>
            <a:off x="3741328" y="2603611"/>
            <a:ext cx="517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546438" y="2603611"/>
            <a:ext cx="766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7322878" y="1967544"/>
            <a:ext cx="2389567" cy="1272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297857" y="3239875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adaptive controller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61015" y="2560770"/>
            <a:ext cx="581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psi</a:t>
            </a:r>
            <a:r>
              <a:rPr lang="en-US" sz="1600" baseline="-25000" dirty="0"/>
              <a:t>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54825" y="2560770"/>
            <a:ext cx="581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ep</a:t>
            </a:r>
            <a:r>
              <a:rPr lang="en-US" sz="1600" baseline="-25000" dirty="0"/>
              <a:t>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50890" y="2575686"/>
            <a:ext cx="92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filtVolt</a:t>
            </a:r>
            <a:r>
              <a:rPr lang="en-US" sz="1600" baseline="-25000" dirty="0"/>
              <a:t>k</a:t>
            </a:r>
            <a:endParaRPr lang="en-US" sz="16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070607" y="1775258"/>
            <a:ext cx="0" cy="560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580195" y="1775258"/>
            <a:ext cx="0" cy="560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42009" y="1465905"/>
            <a:ext cx="517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</a:t>
            </a:r>
            <a:r>
              <a:rPr lang="en-US" sz="1600" baseline="-25000" dirty="0"/>
              <a:t>k-1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321433" y="1484317"/>
            <a:ext cx="633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psi</a:t>
            </a:r>
            <a:r>
              <a:rPr lang="en-US" sz="1600" baseline="-25000" dirty="0"/>
              <a:t>k-1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5389946" y="1452993"/>
            <a:ext cx="633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ep</a:t>
            </a:r>
            <a:r>
              <a:rPr lang="en-US" sz="1600" baseline="-25000" dirty="0"/>
              <a:t>k-1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5855885" y="1452994"/>
            <a:ext cx="927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filtVolt</a:t>
            </a:r>
            <a:r>
              <a:rPr lang="en-US" sz="1600" baseline="-25000" dirty="0"/>
              <a:t>k-1</a:t>
            </a:r>
            <a:endParaRPr lang="en-US" sz="16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667758" y="1762553"/>
            <a:ext cx="0" cy="560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165044" y="1762553"/>
            <a:ext cx="0" cy="560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59608" y="2449720"/>
            <a:ext cx="854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evaluate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01665" y="1452537"/>
            <a:ext cx="1015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threshold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944579" y="1762097"/>
            <a:ext cx="0" cy="560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559608" y="2335395"/>
            <a:ext cx="800100" cy="536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746544" y="2335394"/>
            <a:ext cx="800100" cy="536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6" idx="3"/>
          </p:cNvCxnSpPr>
          <p:nvPr/>
        </p:nvCxnSpPr>
        <p:spPr>
          <a:xfrm>
            <a:off x="8359708" y="2603610"/>
            <a:ext cx="3868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712445" y="2580565"/>
            <a:ext cx="4991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788459" y="2532195"/>
            <a:ext cx="423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</a:t>
            </a:r>
            <a:r>
              <a:rPr lang="en-US" sz="1600" baseline="-25000" dirty="0"/>
              <a:t>k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8556839" y="1446521"/>
            <a:ext cx="519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</a:t>
            </a:r>
            <a:r>
              <a:rPr lang="en-US" sz="1600" baseline="-25000" dirty="0"/>
              <a:t>k-d</a:t>
            </a:r>
            <a:endParaRPr lang="en-US" sz="16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8842593" y="1762097"/>
            <a:ext cx="0" cy="560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924348" y="1459230"/>
            <a:ext cx="519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</a:t>
            </a:r>
            <a:r>
              <a:rPr lang="en-US" sz="1600" baseline="-25000" dirty="0"/>
              <a:t>k-d</a:t>
            </a:r>
            <a:endParaRPr lang="en-US" sz="16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9143427" y="1765281"/>
            <a:ext cx="0" cy="560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304557" y="1459230"/>
            <a:ext cx="519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</a:t>
            </a:r>
            <a:r>
              <a:rPr lang="en-US" sz="1600" baseline="-25000" dirty="0"/>
              <a:t>k</a:t>
            </a:r>
            <a:endParaRPr lang="en-US" sz="1600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9468464" y="1765281"/>
            <a:ext cx="0" cy="560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729083" y="2319275"/>
                <a:ext cx="854075" cy="657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083" y="2319275"/>
                <a:ext cx="854075" cy="6574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ounded Rectangle 67"/>
          <p:cNvSpPr/>
          <p:nvPr/>
        </p:nvSpPr>
        <p:spPr>
          <a:xfrm>
            <a:off x="8147197" y="4214100"/>
            <a:ext cx="1682974" cy="1272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928701" y="5486431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Volt-VAR; Volt-Watt</a:t>
            </a: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3"/>
          <a:srcRect l="50914" t="10038" r="9520" b="37704"/>
          <a:stretch/>
        </p:blipFill>
        <p:spPr>
          <a:xfrm>
            <a:off x="8310630" y="4320399"/>
            <a:ext cx="1347788" cy="1059532"/>
          </a:xfrm>
          <a:prstGeom prst="rect">
            <a:avLst/>
          </a:prstGeom>
        </p:spPr>
      </p:pic>
      <p:cxnSp>
        <p:nvCxnSpPr>
          <p:cNvPr id="71" name="Straight Arrow Connector 70"/>
          <p:cNvCxnSpPr/>
          <p:nvPr/>
        </p:nvCxnSpPr>
        <p:spPr>
          <a:xfrm flipH="1">
            <a:off x="9827383" y="4869768"/>
            <a:ext cx="3841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065294" y="2613867"/>
            <a:ext cx="59494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689290" y="2418944"/>
            <a:ext cx="56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k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10211549" y="2580368"/>
            <a:ext cx="0" cy="2289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4277633" y="4214100"/>
            <a:ext cx="2479579" cy="1272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7628757" y="4886381"/>
            <a:ext cx="5184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793044" y="5472696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Inverter model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471526" y="4724630"/>
            <a:ext cx="854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evaluate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483375" y="4620986"/>
            <a:ext cx="800100" cy="536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770290" y="4620986"/>
            <a:ext cx="800100" cy="536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19515" y="4704534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LPF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85468" y="3744262"/>
            <a:ext cx="521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</a:t>
            </a:r>
            <a:r>
              <a:rPr lang="en-US" sz="1600" baseline="-25000" dirty="0"/>
              <a:t>k-d</a:t>
            </a:r>
            <a:endParaRPr lang="en-US" sz="1600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4904547" y="4043027"/>
            <a:ext cx="0" cy="560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5283475" y="4869712"/>
            <a:ext cx="4831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204149" y="3745504"/>
            <a:ext cx="521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</a:t>
            </a:r>
            <a:r>
              <a:rPr lang="en-US" sz="1600" baseline="-25000" dirty="0"/>
              <a:t>k-1</a:t>
            </a:r>
            <a:endParaRPr lang="en-US" sz="1600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6423228" y="4049951"/>
            <a:ext cx="0" cy="560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011748" y="4050647"/>
            <a:ext cx="0" cy="560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620540" y="4845382"/>
            <a:ext cx="604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VBP</a:t>
            </a:r>
            <a:r>
              <a:rPr lang="en-US" sz="1600" baseline="-25000" dirty="0"/>
              <a:t>k</a:t>
            </a:r>
            <a:endParaRPr lang="en-US" sz="1600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3635038" y="4724629"/>
            <a:ext cx="64294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3626363" y="5105431"/>
            <a:ext cx="64294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822831" y="4661301"/>
            <a:ext cx="381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k</a:t>
            </a:r>
            <a:endParaRPr lang="en-US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3822831" y="5056065"/>
            <a:ext cx="381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  <a:r>
              <a:rPr lang="en-US" sz="1600" baseline="-25000" dirty="0"/>
              <a:t>k</a:t>
            </a:r>
            <a:endParaRPr lang="en-US" sz="1600" dirty="0"/>
          </a:p>
        </p:txBody>
      </p:sp>
      <p:sp>
        <p:nvSpPr>
          <p:cNvPr id="93" name="Rounded Rectangle 92"/>
          <p:cNvSpPr/>
          <p:nvPr/>
        </p:nvSpPr>
        <p:spPr>
          <a:xfrm>
            <a:off x="2448533" y="4214100"/>
            <a:ext cx="1178177" cy="1272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615847" y="4620986"/>
            <a:ext cx="800100" cy="536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2412099" y="5483280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power flow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350457" y="3757536"/>
            <a:ext cx="753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loads</a:t>
            </a:r>
            <a:r>
              <a:rPr lang="en-US" sz="1600" baseline="-25000" dirty="0"/>
              <a:t>k</a:t>
            </a:r>
            <a:endParaRPr lang="en-US" sz="16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2766194" y="4049951"/>
            <a:ext cx="0" cy="560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905477" y="3757536"/>
            <a:ext cx="3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Z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032775" y="4049951"/>
            <a:ext cx="0" cy="560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150353" y="3757536"/>
            <a:ext cx="544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V0</a:t>
            </a:r>
            <a:r>
              <a:rPr lang="en-US" sz="1600" baseline="-25000" dirty="0"/>
              <a:t>k</a:t>
            </a:r>
            <a:endParaRPr lang="en-US" sz="16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3317248" y="4049951"/>
            <a:ext cx="0" cy="560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609667" y="4720774"/>
            <a:ext cx="854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evaluate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2065294" y="4872820"/>
            <a:ext cx="3743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540811" y="4636992"/>
            <a:ext cx="56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k+1</a:t>
            </a:r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7321420" y="4620985"/>
            <a:ext cx="307777" cy="578632"/>
            <a:chOff x="7342469" y="4286880"/>
            <a:chExt cx="307777" cy="578632"/>
          </a:xfrm>
        </p:grpSpPr>
        <p:sp>
          <p:nvSpPr>
            <p:cNvPr id="106" name="Rectangle 105"/>
            <p:cNvSpPr/>
            <p:nvPr/>
          </p:nvSpPr>
          <p:spPr>
            <a:xfrm>
              <a:off x="7385838" y="4297719"/>
              <a:ext cx="264408" cy="536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 rot="16200000">
              <a:off x="7207042" y="4422307"/>
              <a:ext cx="578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delay</a:t>
              </a:r>
            </a:p>
          </p:txBody>
        </p:sp>
      </p:grpSp>
      <p:cxnSp>
        <p:nvCxnSpPr>
          <p:cNvPr id="108" name="Straight Connector 107"/>
          <p:cNvCxnSpPr>
            <a:endCxn id="104" idx="0"/>
          </p:cNvCxnSpPr>
          <p:nvPr/>
        </p:nvCxnSpPr>
        <p:spPr>
          <a:xfrm flipH="1">
            <a:off x="1822982" y="2757496"/>
            <a:ext cx="10859" cy="18794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6758907" y="4886381"/>
            <a:ext cx="6024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5842895" y="3757536"/>
                <a:ext cx="5418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400" baseline="-25000" dirty="0">
                    <a:latin typeface="Calibri (Body)"/>
                  </a:rPr>
                  <a:t>k-1</a:t>
                </a:r>
                <a:endParaRPr lang="en-US" sz="1400" dirty="0">
                  <a:latin typeface="Calibri (Body)"/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895" y="3757536"/>
                <a:ext cx="541823" cy="33855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5381623" y="4778348"/>
                <a:ext cx="5172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400" baseline="-25000" dirty="0">
                    <a:latin typeface="Calibri (Body)"/>
                  </a:rPr>
                  <a:t>k</a:t>
                </a:r>
                <a:endParaRPr lang="en-US" sz="1400" dirty="0">
                  <a:latin typeface="Calibri (Body)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623" y="4778348"/>
                <a:ext cx="517289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/>
          <p:cNvSpPr txBox="1"/>
          <p:nvPr/>
        </p:nvSpPr>
        <p:spPr>
          <a:xfrm>
            <a:off x="6726035" y="4840541"/>
            <a:ext cx="71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VBP</a:t>
            </a:r>
            <a:r>
              <a:rPr lang="en-US" sz="1600" baseline="-25000" dirty="0"/>
              <a:t>k-d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8359709" y="4975226"/>
            <a:ext cx="412817" cy="141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269721" y="4383850"/>
            <a:ext cx="412817" cy="141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3" name="Straight Arrow Connector 112"/>
          <p:cNvCxnSpPr/>
          <p:nvPr/>
        </p:nvCxnSpPr>
        <p:spPr>
          <a:xfrm flipH="1">
            <a:off x="8336082" y="5116902"/>
            <a:ext cx="29701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9368880" y="4520111"/>
            <a:ext cx="28953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90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nline image 1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Title 1"/>
          <p:cNvSpPr txBox="1">
            <a:spLocks/>
          </p:cNvSpPr>
          <p:nvPr/>
        </p:nvSpPr>
        <p:spPr bwMode="auto">
          <a:xfrm>
            <a:off x="551781" y="1"/>
            <a:ext cx="6287015" cy="1322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003399"/>
                </a:solidFill>
                <a:latin typeface="Gill Sans MT"/>
                <a:ea typeface="ＭＳ Ｐゴシック" charset="0"/>
                <a:cs typeface="Gill Sans MT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9pPr>
          </a:lstStyle>
          <a:p>
            <a:pPr algn="l"/>
            <a:r>
              <a:rPr lang="en-US" dirty="0" smtClean="0"/>
              <a:t>Cyberattack modeling</a:t>
            </a:r>
            <a:endParaRPr lang="en-US" dirty="0"/>
          </a:p>
        </p:txBody>
      </p:sp>
      <p:sp>
        <p:nvSpPr>
          <p:cNvPr id="217" name="Rounded Rectangle 216"/>
          <p:cNvSpPr/>
          <p:nvPr/>
        </p:nvSpPr>
        <p:spPr>
          <a:xfrm>
            <a:off x="3384146" y="3186196"/>
            <a:ext cx="1526421" cy="6134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3496801" y="3296604"/>
            <a:ext cx="136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cyberattack</a:t>
            </a:r>
            <a:endParaRPr lang="en-US" b="1" dirty="0"/>
          </a:p>
        </p:txBody>
      </p:sp>
      <p:sp>
        <p:nvSpPr>
          <p:cNvPr id="219" name="Rounded Rectangle 218"/>
          <p:cNvSpPr/>
          <p:nvPr/>
        </p:nvSpPr>
        <p:spPr>
          <a:xfrm>
            <a:off x="5837322" y="3534220"/>
            <a:ext cx="2389567" cy="1272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ounded Rectangle 219"/>
          <p:cNvSpPr/>
          <p:nvPr/>
        </p:nvSpPr>
        <p:spPr>
          <a:xfrm>
            <a:off x="5846050" y="2187169"/>
            <a:ext cx="2389567" cy="1272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/>
          <p:cNvSpPr txBox="1"/>
          <p:nvPr/>
        </p:nvSpPr>
        <p:spPr>
          <a:xfrm>
            <a:off x="6163877" y="444060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  <a:r>
              <a:rPr lang="en-US" b="1" dirty="0" smtClean="0"/>
              <a:t>acked inverters</a:t>
            </a:r>
            <a:endParaRPr lang="en-US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6000702" y="3107962"/>
            <a:ext cx="223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</a:t>
            </a:r>
            <a:r>
              <a:rPr lang="en-US" b="1" dirty="0" smtClean="0"/>
              <a:t>ot-hacked inverters</a:t>
            </a:r>
            <a:endParaRPr lang="en-US" b="1" dirty="0"/>
          </a:p>
        </p:txBody>
      </p:sp>
      <p:cxnSp>
        <p:nvCxnSpPr>
          <p:cNvPr id="223" name="Straight Connector 222"/>
          <p:cNvCxnSpPr/>
          <p:nvPr/>
        </p:nvCxnSpPr>
        <p:spPr>
          <a:xfrm>
            <a:off x="6295242" y="3027307"/>
            <a:ext cx="1419864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>
            <a:off x="7225336" y="2470094"/>
            <a:ext cx="423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6622207" y="2470094"/>
            <a:ext cx="603130" cy="55721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7333467" y="2403419"/>
            <a:ext cx="31496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H="1">
            <a:off x="6232691" y="2970157"/>
            <a:ext cx="32696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259841" y="4359947"/>
            <a:ext cx="1419864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7166763" y="3802734"/>
            <a:ext cx="4127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6815407" y="3802734"/>
            <a:ext cx="351355" cy="55721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7228713" y="3618068"/>
            <a:ext cx="39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Berlin Sans FB" panose="020E0602020502020306" pitchFamily="34" charset="0"/>
              </a:rPr>
              <a:t>X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6504986" y="4175282"/>
            <a:ext cx="39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Berlin Sans FB" panose="020E0602020502020306" pitchFamily="34" charset="0"/>
              </a:rPr>
              <a:t>X</a:t>
            </a:r>
          </a:p>
        </p:txBody>
      </p:sp>
      <p:sp>
        <p:nvSpPr>
          <p:cNvPr id="233" name="Rounded Rectangle 232"/>
          <p:cNvSpPr/>
          <p:nvPr/>
        </p:nvSpPr>
        <p:spPr>
          <a:xfrm>
            <a:off x="676332" y="2856063"/>
            <a:ext cx="2218772" cy="1272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/>
          <p:cNvSpPr txBox="1"/>
          <p:nvPr/>
        </p:nvSpPr>
        <p:spPr>
          <a:xfrm>
            <a:off x="906965" y="3766072"/>
            <a:ext cx="189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usiness as usual</a:t>
            </a:r>
            <a:endParaRPr lang="en-US" b="1" dirty="0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978544" y="3696201"/>
            <a:ext cx="1419864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>
            <a:off x="1908638" y="3138988"/>
            <a:ext cx="423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H="1">
            <a:off x="1305509" y="3138988"/>
            <a:ext cx="603130" cy="55721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2016769" y="3072313"/>
            <a:ext cx="31496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H="1">
            <a:off x="915993" y="3639051"/>
            <a:ext cx="32696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1022521" y="3251899"/>
            <a:ext cx="590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8621023" y="2710600"/>
            <a:ext cx="493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242" name="TextBox 241"/>
          <p:cNvSpPr txBox="1"/>
          <p:nvPr/>
        </p:nvSpPr>
        <p:spPr>
          <a:xfrm>
            <a:off x="8647321" y="3681910"/>
            <a:ext cx="556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5016643" y="2817666"/>
            <a:ext cx="661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α</a:t>
            </a:r>
            <a:endParaRPr lang="en-US" sz="2000" dirty="0"/>
          </a:p>
        </p:txBody>
      </p:sp>
      <p:sp>
        <p:nvSpPr>
          <p:cNvPr id="244" name="TextBox 243"/>
          <p:cNvSpPr txBox="1"/>
          <p:nvPr/>
        </p:nvSpPr>
        <p:spPr>
          <a:xfrm>
            <a:off x="4876087" y="3902967"/>
            <a:ext cx="661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l-GR" sz="2000" dirty="0" smtClean="0"/>
              <a:t>α</a:t>
            </a:r>
            <a:endParaRPr lang="en-US" sz="2000" dirty="0"/>
          </a:p>
        </p:txBody>
      </p:sp>
      <p:cxnSp>
        <p:nvCxnSpPr>
          <p:cNvPr id="245" name="Straight Arrow Connector 244"/>
          <p:cNvCxnSpPr>
            <a:stCxn id="217" idx="3"/>
            <a:endCxn id="220" idx="1"/>
          </p:cNvCxnSpPr>
          <p:nvPr/>
        </p:nvCxnSpPr>
        <p:spPr>
          <a:xfrm flipV="1">
            <a:off x="4910567" y="2823237"/>
            <a:ext cx="935483" cy="669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17" idx="3"/>
            <a:endCxn id="219" idx="1"/>
          </p:cNvCxnSpPr>
          <p:nvPr/>
        </p:nvCxnSpPr>
        <p:spPr>
          <a:xfrm>
            <a:off x="4910567" y="3492931"/>
            <a:ext cx="926755" cy="67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251" idx="3"/>
            <a:endCxn id="240" idx="1"/>
          </p:cNvCxnSpPr>
          <p:nvPr/>
        </p:nvCxnSpPr>
        <p:spPr>
          <a:xfrm>
            <a:off x="10574702" y="3481270"/>
            <a:ext cx="447819" cy="1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220" idx="3"/>
            <a:endCxn id="250" idx="1"/>
          </p:cNvCxnSpPr>
          <p:nvPr/>
        </p:nvCxnSpPr>
        <p:spPr>
          <a:xfrm>
            <a:off x="8235617" y="2823237"/>
            <a:ext cx="812664" cy="669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219" idx="3"/>
            <a:endCxn id="250" idx="1"/>
          </p:cNvCxnSpPr>
          <p:nvPr/>
        </p:nvCxnSpPr>
        <p:spPr>
          <a:xfrm flipV="1">
            <a:off x="8226889" y="3492931"/>
            <a:ext cx="821392" cy="67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ounded Rectangle 249"/>
          <p:cNvSpPr/>
          <p:nvPr/>
        </p:nvSpPr>
        <p:spPr>
          <a:xfrm>
            <a:off x="9048281" y="3186196"/>
            <a:ext cx="1526421" cy="6134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9209512" y="3296604"/>
            <a:ext cx="136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ower flow</a:t>
            </a:r>
            <a:endParaRPr lang="en-US" b="1" dirty="0"/>
          </a:p>
        </p:txBody>
      </p:sp>
      <p:cxnSp>
        <p:nvCxnSpPr>
          <p:cNvPr id="252" name="Straight Arrow Connector 251"/>
          <p:cNvCxnSpPr>
            <a:stCxn id="233" idx="3"/>
            <a:endCxn id="217" idx="1"/>
          </p:cNvCxnSpPr>
          <p:nvPr/>
        </p:nvCxnSpPr>
        <p:spPr>
          <a:xfrm>
            <a:off x="2895104" y="3492131"/>
            <a:ext cx="489042" cy="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7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nline image 1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572946" y="1562615"/>
            <a:ext cx="8096250" cy="3876676"/>
            <a:chOff x="92732" y="0"/>
            <a:chExt cx="8096243" cy="3876676"/>
          </a:xfrm>
        </p:grpSpPr>
        <p:pic>
          <p:nvPicPr>
            <p:cNvPr id="44" name="Picture 6" descr="Image result for ieee 34 bu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2" y="0"/>
              <a:ext cx="8096243" cy="3876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3589279" y="539750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7782812" y="1908305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7316177" y="2852348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310376" y="2635250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589278" y="771763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2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4044567" y="1916957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3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4282410" y="1916957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5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4508104" y="1916957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4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4035264" y="3523507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6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4692696" y="3523507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7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4363979" y="3523508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8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5740762" y="1908305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9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7310376" y="1916957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188930" y="1834651"/>
              <a:ext cx="3239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192871" y="2770022"/>
              <a:ext cx="3239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86296" y="2552924"/>
              <a:ext cx="3239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61648" y="1825326"/>
              <a:ext cx="3163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13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2205" y="1340901"/>
            <a:ext cx="26843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Not compromised</a:t>
            </a:r>
          </a:p>
          <a:p>
            <a:pPr algn="r"/>
            <a:r>
              <a:rPr lang="en-US" sz="1400" dirty="0" smtClean="0"/>
              <a:t>Compromised*</a:t>
            </a:r>
            <a:endParaRPr lang="en-US" sz="1400" dirty="0"/>
          </a:p>
          <a:p>
            <a:pPr algn="r"/>
            <a:endParaRPr lang="en-US" sz="1400" dirty="0"/>
          </a:p>
          <a:p>
            <a:r>
              <a:rPr lang="en-US" sz="1000" dirty="0"/>
              <a:t>*meaning </a:t>
            </a:r>
            <a:r>
              <a:rPr lang="en-US" sz="1000" dirty="0" smtClean="0"/>
              <a:t>1-100% </a:t>
            </a:r>
            <a:r>
              <a:rPr lang="en-US" sz="1000" dirty="0"/>
              <a:t>of inverters are compromised</a:t>
            </a:r>
          </a:p>
        </p:txBody>
      </p:sp>
      <p:sp>
        <p:nvSpPr>
          <p:cNvPr id="63" name="Oval 62"/>
          <p:cNvSpPr/>
          <p:nvPr/>
        </p:nvSpPr>
        <p:spPr>
          <a:xfrm>
            <a:off x="3421859" y="1447212"/>
            <a:ext cx="81569" cy="81569"/>
          </a:xfrm>
          <a:prstGeom prst="ellipse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64" name="Oval 63"/>
          <p:cNvSpPr/>
          <p:nvPr/>
        </p:nvSpPr>
        <p:spPr>
          <a:xfrm>
            <a:off x="3421858" y="1674616"/>
            <a:ext cx="81569" cy="81569"/>
          </a:xfrm>
          <a:prstGeom prst="ellipse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66" name="Title 1"/>
          <p:cNvSpPr txBox="1">
            <a:spLocks/>
          </p:cNvSpPr>
          <p:nvPr/>
        </p:nvSpPr>
        <p:spPr bwMode="auto">
          <a:xfrm>
            <a:off x="551781" y="1"/>
            <a:ext cx="6287015" cy="1322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003399"/>
                </a:solidFill>
                <a:latin typeface="Gill Sans MT"/>
                <a:ea typeface="ＭＳ Ｐゴシック" charset="0"/>
                <a:cs typeface="Gill Sans MT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9pPr>
          </a:lstStyle>
          <a:p>
            <a:pPr algn="l"/>
            <a:r>
              <a:rPr lang="en-US" dirty="0" smtClean="0"/>
              <a:t>IEEE 34 bus feeder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9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nline image 1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itle 1"/>
          <p:cNvSpPr txBox="1">
            <a:spLocks/>
          </p:cNvSpPr>
          <p:nvPr/>
        </p:nvSpPr>
        <p:spPr bwMode="auto">
          <a:xfrm>
            <a:off x="551782" y="1"/>
            <a:ext cx="8920932" cy="1322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003399"/>
                </a:solidFill>
                <a:latin typeface="Gill Sans MT"/>
                <a:ea typeface="ＭＳ Ｐゴシック" charset="0"/>
                <a:cs typeface="Gill Sans MT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9pPr>
          </a:lstStyle>
          <a:p>
            <a:pPr algn="l"/>
            <a:r>
              <a:rPr lang="en-US" dirty="0" smtClean="0"/>
              <a:t>Scenario 1: no hack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51781" y="1017576"/>
            <a:ext cx="5096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Nodes with compromised inverters: </a:t>
            </a:r>
          </a:p>
          <a:p>
            <a:r>
              <a:rPr lang="en-US" sz="1200" dirty="0"/>
              <a:t>Percent hacked: </a:t>
            </a:r>
            <a:r>
              <a:rPr lang="en-US" sz="1200" dirty="0" smtClean="0"/>
              <a:t>0%</a:t>
            </a:r>
          </a:p>
          <a:p>
            <a:r>
              <a:rPr lang="en-US" sz="1200" dirty="0" smtClean="0"/>
              <a:t>Time step of hack: </a:t>
            </a:r>
            <a:r>
              <a:rPr lang="en-US" sz="1200" dirty="0" smtClean="0"/>
              <a:t> n/a</a:t>
            </a:r>
            <a:endParaRPr lang="en-US" sz="1200" dirty="0" smtClean="0"/>
          </a:p>
          <a:p>
            <a:r>
              <a:rPr lang="en-US" sz="1200" dirty="0" smtClean="0"/>
              <a:t>Load scaling factor: 1.5</a:t>
            </a:r>
          </a:p>
          <a:p>
            <a:r>
              <a:rPr lang="en-US" sz="1200" dirty="0" smtClean="0"/>
              <a:t>Generation scaling factor: 5</a:t>
            </a:r>
          </a:p>
          <a:p>
            <a:r>
              <a:rPr lang="en-US" sz="1200" dirty="0" smtClean="0"/>
              <a:t>Slack bus voltage: 1.04</a:t>
            </a:r>
          </a:p>
          <a:p>
            <a:r>
              <a:rPr lang="en-US" sz="1200" dirty="0" smtClean="0"/>
              <a:t>Gain: 100</a:t>
            </a:r>
          </a:p>
          <a:p>
            <a:r>
              <a:rPr lang="en-US" sz="1200" dirty="0" smtClean="0"/>
              <a:t>Delay: 10 / 60 seconds</a:t>
            </a:r>
          </a:p>
          <a:p>
            <a:r>
              <a:rPr lang="en-US" sz="1200" dirty="0" smtClean="0"/>
              <a:t>VBP (uncompromised – initial): 1.01, 1.03, 1.03, 1.05</a:t>
            </a:r>
          </a:p>
          <a:p>
            <a:r>
              <a:rPr lang="en-US" sz="1200" dirty="0" smtClean="0"/>
              <a:t>VBP (compromised): 1.01, 1.015, 1.015, 1.02</a:t>
            </a:r>
            <a:endParaRPr lang="en-US" sz="1200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788" y="863583"/>
            <a:ext cx="3658336" cy="27432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605" y="3517212"/>
            <a:ext cx="3658336" cy="27432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941" y="3127547"/>
            <a:ext cx="4268059" cy="32004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529" y="3127547"/>
            <a:ext cx="4268059" cy="3200400"/>
          </a:xfrm>
          <a:prstGeom prst="rect">
            <a:avLst/>
          </a:prstGeom>
        </p:spPr>
      </p:pic>
      <p:grpSp>
        <p:nvGrpSpPr>
          <p:cNvPr id="69" name="Group 68"/>
          <p:cNvGrpSpPr/>
          <p:nvPr/>
        </p:nvGrpSpPr>
        <p:grpSpPr>
          <a:xfrm>
            <a:off x="8021668" y="1034942"/>
            <a:ext cx="4013223" cy="1921626"/>
            <a:chOff x="92732" y="0"/>
            <a:chExt cx="8096250" cy="3876676"/>
          </a:xfrm>
        </p:grpSpPr>
        <p:pic>
          <p:nvPicPr>
            <p:cNvPr id="70" name="Picture 6" descr="Image result for ieee 34 bus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2" y="0"/>
              <a:ext cx="8096250" cy="3876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Oval 70"/>
            <p:cNvSpPr/>
            <p:nvPr/>
          </p:nvSpPr>
          <p:spPr>
            <a:xfrm>
              <a:off x="3589282" y="539749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7782819" y="1908304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7316183" y="2852348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310382" y="2635249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589281" y="771763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4044570" y="1916956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4282413" y="1916956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4508107" y="1916956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4035266" y="3523507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4692698" y="3523507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4363982" y="3523507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5740766" y="1908304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7310381" y="1916956"/>
              <a:ext cx="81569" cy="81569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429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nline image 1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itle 1"/>
          <p:cNvSpPr txBox="1">
            <a:spLocks/>
          </p:cNvSpPr>
          <p:nvPr/>
        </p:nvSpPr>
        <p:spPr bwMode="auto">
          <a:xfrm>
            <a:off x="551782" y="1"/>
            <a:ext cx="8920932" cy="1322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003399"/>
                </a:solidFill>
                <a:latin typeface="Gill Sans MT"/>
                <a:ea typeface="ＭＳ Ｐゴシック" charset="0"/>
                <a:cs typeface="Gill Sans MT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9pPr>
          </a:lstStyle>
          <a:p>
            <a:pPr algn="l"/>
            <a:r>
              <a:rPr lang="en-US" dirty="0" smtClean="0"/>
              <a:t>Scenario 2: 10% hacked at each node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51781" y="1017576"/>
            <a:ext cx="38004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Nodes with compromised inverters: 822, 822m, 824, 826, 826m, 828, 828m, 830, 834, 836, 838, 838m, 840 </a:t>
            </a:r>
          </a:p>
          <a:p>
            <a:r>
              <a:rPr lang="en-US" sz="1200" dirty="0"/>
              <a:t>Percent hacked: 10%</a:t>
            </a:r>
          </a:p>
          <a:p>
            <a:r>
              <a:rPr lang="en-US" sz="1200" dirty="0"/>
              <a:t>Time step of hack: 300</a:t>
            </a:r>
          </a:p>
          <a:p>
            <a:r>
              <a:rPr lang="en-US" sz="1200" dirty="0"/>
              <a:t>Load scaling factor: 1.5</a:t>
            </a:r>
          </a:p>
          <a:p>
            <a:r>
              <a:rPr lang="en-US" sz="1200" dirty="0"/>
              <a:t>Generation scaling factor: 5</a:t>
            </a:r>
          </a:p>
          <a:p>
            <a:r>
              <a:rPr lang="en-US" sz="1200" dirty="0"/>
              <a:t>Slack bus voltage: 1.04</a:t>
            </a:r>
          </a:p>
          <a:p>
            <a:r>
              <a:rPr lang="en-US" sz="1200" dirty="0"/>
              <a:t>Gain: 100</a:t>
            </a:r>
          </a:p>
          <a:p>
            <a:r>
              <a:rPr lang="en-US" sz="1200" dirty="0"/>
              <a:t>Delay: 10 / 60 seconds</a:t>
            </a:r>
          </a:p>
          <a:p>
            <a:r>
              <a:rPr lang="en-US" sz="1200" dirty="0"/>
              <a:t>VBP (uncompromised – initial): 1.01, 1.03, 1.03, 1.05</a:t>
            </a:r>
          </a:p>
          <a:p>
            <a:r>
              <a:rPr lang="en-US" sz="1200" dirty="0"/>
              <a:t>VBP (compromised): 1.01, 1.015, 1.015, 1.02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8014372" y="1017576"/>
            <a:ext cx="4013223" cy="1921626"/>
            <a:chOff x="92732" y="0"/>
            <a:chExt cx="8096250" cy="3876676"/>
          </a:xfrm>
        </p:grpSpPr>
        <p:pic>
          <p:nvPicPr>
            <p:cNvPr id="56" name="Picture 6" descr="Image result for ieee 34 bu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2" y="0"/>
              <a:ext cx="8096250" cy="3876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Oval 56"/>
            <p:cNvSpPr/>
            <p:nvPr/>
          </p:nvSpPr>
          <p:spPr>
            <a:xfrm>
              <a:off x="3589282" y="539749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7782819" y="1908304"/>
              <a:ext cx="81569" cy="81569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316183" y="2852348"/>
              <a:ext cx="81569" cy="81569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310382" y="2635249"/>
              <a:ext cx="81569" cy="81569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589281" y="771763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4044570" y="1916956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4282413" y="1916956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4508107" y="1916956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4035266" y="3523507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4692698" y="3523507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4363982" y="3523507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5740766" y="1908304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7310381" y="1916956"/>
              <a:ext cx="81569" cy="81569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pic>
        <p:nvPicPr>
          <p:cNvPr id="75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14" y="3127547"/>
            <a:ext cx="4268058" cy="32004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124" y="3141234"/>
            <a:ext cx="4268058" cy="32004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161" y="3519410"/>
            <a:ext cx="3658335" cy="27432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5650" y="850522"/>
            <a:ext cx="365833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5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nline image 1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itle 1"/>
          <p:cNvSpPr txBox="1">
            <a:spLocks/>
          </p:cNvSpPr>
          <p:nvPr/>
        </p:nvSpPr>
        <p:spPr bwMode="auto">
          <a:xfrm>
            <a:off x="551782" y="1"/>
            <a:ext cx="8920932" cy="1322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003399"/>
                </a:solidFill>
                <a:latin typeface="Gill Sans MT"/>
                <a:ea typeface="ＭＳ Ｐゴシック" charset="0"/>
                <a:cs typeface="Gill Sans MT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9pPr>
          </a:lstStyle>
          <a:p>
            <a:pPr algn="l"/>
            <a:r>
              <a:rPr lang="en-US" dirty="0" smtClean="0"/>
              <a:t>Scenario 3: 50% hacked at each node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51781" y="1017576"/>
            <a:ext cx="38004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Nodes with compromised inverters: 822, 822m, 824, 826, 826m, 828, 828m, 830, 834, 836, 838, 838m, 840 </a:t>
            </a:r>
          </a:p>
          <a:p>
            <a:r>
              <a:rPr lang="en-US" sz="1200" dirty="0"/>
              <a:t>Percent hacked: 50%</a:t>
            </a:r>
          </a:p>
          <a:p>
            <a:r>
              <a:rPr lang="en-US" sz="1200" dirty="0"/>
              <a:t>Time step of hack: 300</a:t>
            </a:r>
          </a:p>
          <a:p>
            <a:r>
              <a:rPr lang="en-US" sz="1200" dirty="0"/>
              <a:t>Load scaling factor: 1.5</a:t>
            </a:r>
          </a:p>
          <a:p>
            <a:r>
              <a:rPr lang="en-US" sz="1200" dirty="0"/>
              <a:t>Generation scaling factor: 5</a:t>
            </a:r>
          </a:p>
          <a:p>
            <a:r>
              <a:rPr lang="en-US" sz="1200" dirty="0"/>
              <a:t>Slack bus voltage: 1.04</a:t>
            </a:r>
          </a:p>
          <a:p>
            <a:r>
              <a:rPr lang="en-US" sz="1200" dirty="0"/>
              <a:t>Gain: 100</a:t>
            </a:r>
          </a:p>
          <a:p>
            <a:r>
              <a:rPr lang="en-US" sz="1200" dirty="0"/>
              <a:t>Delay: 10 / 60 seconds</a:t>
            </a:r>
          </a:p>
          <a:p>
            <a:r>
              <a:rPr lang="en-US" sz="1200" dirty="0"/>
              <a:t>VBP (uncompromised – initial): 1.01, 1.03, 1.03, 1.05</a:t>
            </a:r>
          </a:p>
          <a:p>
            <a:r>
              <a:rPr lang="en-US" sz="1200" dirty="0"/>
              <a:t>VBP (compromised): 1.01, 1.015, 1.015, 1.02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8014372" y="1017576"/>
            <a:ext cx="4013223" cy="1921626"/>
            <a:chOff x="92732" y="0"/>
            <a:chExt cx="8096250" cy="3876676"/>
          </a:xfrm>
        </p:grpSpPr>
        <p:pic>
          <p:nvPicPr>
            <p:cNvPr id="56" name="Picture 6" descr="Image result for ieee 34 bu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2" y="0"/>
              <a:ext cx="8096250" cy="3876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Oval 56"/>
            <p:cNvSpPr/>
            <p:nvPr/>
          </p:nvSpPr>
          <p:spPr>
            <a:xfrm>
              <a:off x="3589282" y="539749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7782819" y="1908304"/>
              <a:ext cx="81569" cy="81569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316183" y="2852348"/>
              <a:ext cx="81569" cy="81569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310382" y="2635249"/>
              <a:ext cx="81569" cy="81569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589281" y="771763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4044570" y="1916956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4282413" y="1916956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4508107" y="1916956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4035266" y="3523507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4692698" y="3523507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4363982" y="3523507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5740766" y="1908304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7310381" y="1916956"/>
              <a:ext cx="81569" cy="81569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59" y="3141234"/>
            <a:ext cx="4268058" cy="3200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3890" y="850522"/>
            <a:ext cx="3658335" cy="2743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582" y="3519410"/>
            <a:ext cx="3658335" cy="2743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4120" y="3106256"/>
            <a:ext cx="426805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8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nline image 1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itle 1"/>
          <p:cNvSpPr txBox="1">
            <a:spLocks/>
          </p:cNvSpPr>
          <p:nvPr/>
        </p:nvSpPr>
        <p:spPr bwMode="auto">
          <a:xfrm>
            <a:off x="551782" y="1"/>
            <a:ext cx="8920932" cy="1322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003399"/>
                </a:solidFill>
                <a:latin typeface="Gill Sans MT"/>
                <a:ea typeface="ＭＳ Ｐゴシック" charset="0"/>
                <a:cs typeface="Gill Sans MT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Gill Sans MT" charset="0"/>
                <a:ea typeface="ＭＳ Ｐゴシック" charset="0"/>
              </a:defRPr>
            </a:lvl9pPr>
          </a:lstStyle>
          <a:p>
            <a:pPr algn="l"/>
            <a:r>
              <a:rPr lang="en-US" dirty="0" smtClean="0"/>
              <a:t>Scenario </a:t>
            </a:r>
            <a:r>
              <a:rPr lang="en-US" dirty="0" smtClean="0"/>
              <a:t>4: </a:t>
            </a:r>
            <a:r>
              <a:rPr lang="en-US" dirty="0" smtClean="0"/>
              <a:t>50% hacked at each node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51781" y="1017576"/>
            <a:ext cx="38004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Nodes with compromised inverters: 822, 822m, 824, 826, 826m, 828, 828m, 830, 834, 836, 838, 838m, 840 </a:t>
            </a:r>
          </a:p>
          <a:p>
            <a:r>
              <a:rPr lang="en-US" sz="1200" dirty="0"/>
              <a:t>Percent hacked: 50%</a:t>
            </a:r>
          </a:p>
          <a:p>
            <a:r>
              <a:rPr lang="en-US" sz="1200" dirty="0"/>
              <a:t>Time step of hack: 300</a:t>
            </a:r>
          </a:p>
          <a:p>
            <a:r>
              <a:rPr lang="en-US" sz="1200" dirty="0"/>
              <a:t>Load scaling factor: 1.5</a:t>
            </a:r>
          </a:p>
          <a:p>
            <a:r>
              <a:rPr lang="en-US" sz="1200" dirty="0"/>
              <a:t>Generation scaling factor: </a:t>
            </a:r>
            <a:r>
              <a:rPr lang="en-US" sz="1200" dirty="0" smtClean="0">
                <a:solidFill>
                  <a:srgbClr val="FF0000"/>
                </a:solidFill>
              </a:rPr>
              <a:t>6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/>
              <a:t>Slack bus voltage: </a:t>
            </a:r>
            <a:r>
              <a:rPr lang="en-US" sz="1200" dirty="0" smtClean="0">
                <a:solidFill>
                  <a:srgbClr val="FF0000"/>
                </a:solidFill>
              </a:rPr>
              <a:t>1.02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/>
              <a:t>Gain: 100</a:t>
            </a:r>
          </a:p>
          <a:p>
            <a:r>
              <a:rPr lang="en-US" sz="1200" dirty="0"/>
              <a:t>Delay: 10 / 60 seconds</a:t>
            </a:r>
          </a:p>
          <a:p>
            <a:r>
              <a:rPr lang="en-US" sz="1200" dirty="0"/>
              <a:t>VBP (uncompromised – initial): 1.01, 1.03, 1.03, 1.05</a:t>
            </a:r>
          </a:p>
          <a:p>
            <a:r>
              <a:rPr lang="en-US" sz="1200" dirty="0"/>
              <a:t>VBP (compromised): 1.01, 1.015, 1.015, 1.02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8014372" y="1017576"/>
            <a:ext cx="4013223" cy="1921626"/>
            <a:chOff x="92732" y="0"/>
            <a:chExt cx="8096250" cy="3876676"/>
          </a:xfrm>
        </p:grpSpPr>
        <p:pic>
          <p:nvPicPr>
            <p:cNvPr id="56" name="Picture 6" descr="Image result for ieee 34 bu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2" y="0"/>
              <a:ext cx="8096250" cy="3876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Oval 56"/>
            <p:cNvSpPr/>
            <p:nvPr/>
          </p:nvSpPr>
          <p:spPr>
            <a:xfrm>
              <a:off x="3589282" y="539749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7782819" y="1908304"/>
              <a:ext cx="81569" cy="81569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316183" y="2852348"/>
              <a:ext cx="81569" cy="81569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310382" y="2635249"/>
              <a:ext cx="81569" cy="81569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589281" y="771763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4044570" y="1916956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4282413" y="1916956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4508107" y="1916956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4035266" y="3523507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4692698" y="3523507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4363982" y="3523507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5740766" y="1908304"/>
              <a:ext cx="81569" cy="81569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7310381" y="1916956"/>
              <a:ext cx="81569" cy="81569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175" y="893052"/>
            <a:ext cx="3658335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175" y="3549308"/>
            <a:ext cx="3658335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1764" y="3099500"/>
            <a:ext cx="4268058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" y="3099500"/>
            <a:ext cx="426805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0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ltage Event Detection_emma rev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Voltage Event Detection_emma rev.thmx</Template>
  <TotalTime>1088</TotalTime>
  <Words>825</Words>
  <Application>Microsoft Office PowerPoint</Application>
  <PresentationFormat>Widescreen</PresentationFormat>
  <Paragraphs>178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Arial</vt:lpstr>
      <vt:lpstr>Berlin Sans FB</vt:lpstr>
      <vt:lpstr>Calibri</vt:lpstr>
      <vt:lpstr>Calibri (Body)</vt:lpstr>
      <vt:lpstr>Cambria Math</vt:lpstr>
      <vt:lpstr>Gill Sans MT</vt:lpstr>
      <vt:lpstr>Wingdings</vt:lpstr>
      <vt:lpstr>Voltage Event Detection_emma rev</vt:lpstr>
      <vt:lpstr>GMLC 1.4.23  Adaptive control of inverters to restabilize distribution-network voltage after a cyberattack</vt:lpstr>
      <vt:lpstr>Overview</vt:lpstr>
      <vt:lpstr>Simulation flow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Lawrence Berkeley National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Tsang</dc:creator>
  <cp:lastModifiedBy>Tsang, Nathan</cp:lastModifiedBy>
  <cp:revision>94</cp:revision>
  <dcterms:created xsi:type="dcterms:W3CDTF">2017-09-28T19:06:53Z</dcterms:created>
  <dcterms:modified xsi:type="dcterms:W3CDTF">2018-08-15T20:50:52Z</dcterms:modified>
</cp:coreProperties>
</file>