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  <p:sldId id="270" r:id="rId15"/>
    <p:sldId id="271" r:id="rId16"/>
    <p:sldId id="272" r:id="rId17"/>
    <p:sldId id="273" r:id="rId18"/>
    <p:sldId id="276" r:id="rId19"/>
    <p:sldId id="277" r:id="rId20"/>
    <p:sldId id="282" r:id="rId21"/>
    <p:sldId id="278" r:id="rId22"/>
    <p:sldId id="280" r:id="rId23"/>
    <p:sldId id="281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38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91168-1224-4682-BE47-72D4F0C6E2D7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0AB31-95F1-4238-9B5A-396C4331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9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U(s), so every state we have one Bellman equation -&gt; n equation with n unknown, we could solve it but first have to get rid of max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0AB31-95F1-4238-9B5A-396C43317C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 from value iteration algorithm, we could estimate the best policy, mapping each state to an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0AB31-95F1-4238-9B5A-396C43317C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37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0AB31-95F1-4238-9B5A-396C43317C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8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>
            <a:normAutofit/>
          </a:bodyPr>
          <a:lstStyle>
            <a:lvl1pPr>
              <a:defRPr sz="4000" b="1" i="0">
                <a:solidFill>
                  <a:srgbClr val="009999"/>
                </a:solidFill>
                <a:latin typeface="Gill Sans MT"/>
                <a:cs typeface="Gill Sans MT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11933" y="4070351"/>
            <a:ext cx="4920134" cy="1120028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003399"/>
                </a:solidFill>
              </a:defRPr>
            </a:lvl1pPr>
            <a:lvl2pPr marL="339725" indent="0" algn="ctr">
              <a:buNone/>
              <a:defRPr/>
            </a:lvl2pPr>
            <a:lvl3pPr marL="569912" indent="0" algn="ctr">
              <a:buNone/>
              <a:defRPr/>
            </a:lvl3pPr>
            <a:lvl4pPr marL="801688" indent="0" algn="ctr">
              <a:buNone/>
              <a:defRPr/>
            </a:lvl4pPr>
            <a:lvl5pPr marL="1030287" indent="0" algn="ctr">
              <a:buNone/>
              <a:defRPr/>
            </a:lvl5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996950" y="5512767"/>
            <a:ext cx="7150100" cy="769937"/>
          </a:xfrm>
        </p:spPr>
        <p:txBody>
          <a:bodyPr/>
          <a:lstStyle>
            <a:lvl1pPr marL="0" indent="0" algn="ctr">
              <a:buNone/>
              <a:defRPr sz="2000"/>
            </a:lvl1pPr>
            <a:lvl2pPr marL="339725" indent="0" algn="ctr">
              <a:buNone/>
              <a:defRPr/>
            </a:lvl2pPr>
            <a:lvl3pPr marL="569912" indent="0" algn="ctr">
              <a:buNone/>
              <a:defRPr/>
            </a:lvl3pPr>
            <a:lvl4pPr marL="801688" indent="0" algn="ctr">
              <a:buNone/>
              <a:defRPr/>
            </a:lvl4pPr>
            <a:lvl5pPr marL="1030287" indent="0" algn="ctr">
              <a:buNone/>
              <a:defRPr/>
            </a:lvl5pPr>
          </a:lstStyle>
          <a:p>
            <a:pPr lvl="0"/>
            <a:r>
              <a:rPr lang="x-non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49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52ED86-F594-9742-8AFA-6BC3051AA65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1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2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228600" y="1147763"/>
            <a:ext cx="8686800" cy="0"/>
          </a:xfrm>
          <a:prstGeom prst="line">
            <a:avLst/>
          </a:prstGeom>
          <a:noFill/>
          <a:ln w="38100">
            <a:solidFill>
              <a:srgbClr val="F7B50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9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228600" y="1147763"/>
            <a:ext cx="8686800" cy="0"/>
          </a:xfrm>
          <a:prstGeom prst="line">
            <a:avLst/>
          </a:prstGeom>
          <a:noFill/>
          <a:ln w="38100">
            <a:solidFill>
              <a:srgbClr val="F7B50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52143"/>
            <a:ext cx="4343400" cy="5120640"/>
          </a:xfrm>
        </p:spPr>
        <p:txBody>
          <a:bodyPr/>
          <a:lstStyle>
            <a:lvl1pPr>
              <a:defRPr sz="2400"/>
            </a:lvl1pPr>
            <a:lvl2pPr marL="569913" indent="-230188">
              <a:defRPr sz="2200"/>
            </a:lvl2pPr>
            <a:lvl3pPr marL="800100" indent="-230188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52143"/>
            <a:ext cx="4343400" cy="512064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5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28600" y="1147763"/>
            <a:ext cx="8686800" cy="0"/>
          </a:xfrm>
          <a:prstGeom prst="line">
            <a:avLst/>
          </a:prstGeom>
          <a:noFill/>
          <a:ln w="38100">
            <a:solidFill>
              <a:srgbClr val="F7B50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55075"/>
            <a:ext cx="4343400" cy="639762"/>
          </a:xfrm>
        </p:spPr>
        <p:txBody>
          <a:bodyPr anchor="b">
            <a:normAutofit/>
          </a:bodyPr>
          <a:lstStyle>
            <a:lvl1pPr marL="0" indent="0">
              <a:spcAft>
                <a:spcPts val="0"/>
              </a:spcAft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94838"/>
            <a:ext cx="4343400" cy="447990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55075"/>
            <a:ext cx="4343400" cy="639762"/>
          </a:xfrm>
        </p:spPr>
        <p:txBody>
          <a:bodyPr anchor="b">
            <a:normAutofit/>
          </a:bodyPr>
          <a:lstStyle>
            <a:lvl1pPr marL="0" indent="0">
              <a:spcAft>
                <a:spcPts val="0"/>
              </a:spcAft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94838"/>
            <a:ext cx="4343400" cy="447990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1147763"/>
            <a:ext cx="8686800" cy="0"/>
          </a:xfrm>
          <a:prstGeom prst="line">
            <a:avLst/>
          </a:prstGeom>
          <a:noFill/>
          <a:ln w="38100">
            <a:solidFill>
              <a:srgbClr val="F7B50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1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273050"/>
            <a:ext cx="324326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346700" cy="6000832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250" y="1435100"/>
            <a:ext cx="3243263" cy="48387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ta-masthead-2015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1071"/>
            <a:ext cx="9162288" cy="576884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50938"/>
            <a:ext cx="86868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5213" y="6413500"/>
            <a:ext cx="458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003399"/>
          </a:solidFill>
          <a:latin typeface="Gill Sans MT"/>
          <a:ea typeface="ＭＳ Ｐゴシック" charset="0"/>
          <a:cs typeface="Gill Sans MT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Gill Sans MT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Gill Sans MT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Gill Sans MT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Gill Sans MT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Gill Sans MT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Gill Sans MT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Gill Sans MT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Gill Sans MT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lnSpc>
          <a:spcPct val="110000"/>
        </a:lnSpc>
        <a:spcBef>
          <a:spcPct val="0"/>
        </a:spcBef>
        <a:spcAft>
          <a:spcPts val="1000"/>
        </a:spcAft>
        <a:buClr>
          <a:srgbClr val="003399"/>
        </a:buClr>
        <a:buSzPct val="85000"/>
        <a:buFont typeface="Wingdings" charset="0"/>
        <a:buChar char="u"/>
        <a:defRPr sz="28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569913" indent="-230188" algn="l" defTabSz="457200" rtl="0" eaLnBrk="1" fontAlgn="base" hangingPunct="1">
        <a:spcBef>
          <a:spcPct val="0"/>
        </a:spcBef>
        <a:spcAft>
          <a:spcPts val="600"/>
        </a:spcAft>
        <a:buClr>
          <a:srgbClr val="A50021"/>
        </a:buClr>
        <a:buSzPct val="60000"/>
        <a:buFont typeface="Wingdings" charset="0"/>
        <a:buChar char="q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800100" indent="-230188" algn="l" defTabSz="457200" rtl="0" eaLnBrk="1" fontAlgn="base" hangingPunct="1">
        <a:spcBef>
          <a:spcPct val="0"/>
        </a:spcBef>
        <a:spcAft>
          <a:spcPts val="600"/>
        </a:spcAft>
        <a:buClr>
          <a:srgbClr val="009999"/>
        </a:buClr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030288" indent="-228600" algn="l" defTabSz="573088" rtl="0" eaLnBrk="1" fontAlgn="base" hangingPunct="1">
        <a:spcBef>
          <a:spcPct val="0"/>
        </a:spcBef>
        <a:spcAft>
          <a:spcPts val="60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1260475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80162"/>
          </a:xfrm>
        </p:spPr>
        <p:txBody>
          <a:bodyPr/>
          <a:lstStyle/>
          <a:p>
            <a:r>
              <a:rPr lang="en-US" dirty="0"/>
              <a:t>And the first view on CIGAR Stability Models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AF42C8-86F8-40F3-B6B1-B5290D7E375A}"/>
              </a:ext>
            </a:extLst>
          </p:cNvPr>
          <p:cNvSpPr txBox="1">
            <a:spLocks/>
          </p:cNvSpPr>
          <p:nvPr/>
        </p:nvSpPr>
        <p:spPr bwMode="auto">
          <a:xfrm>
            <a:off x="1371600" y="5253626"/>
            <a:ext cx="6400800" cy="66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>
                <a:srgbClr val="003399"/>
              </a:buClr>
              <a:buSzPct val="85000"/>
              <a:buFont typeface="Wingdings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A50021"/>
              </a:buClr>
              <a:buSzPct val="60000"/>
              <a:buFont typeface="Wingdings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009999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573088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Sy-Toan Ngo</a:t>
            </a:r>
          </a:p>
          <a:p>
            <a:r>
              <a:rPr lang="en-US" sz="1600" dirty="0" err="1"/>
              <a:t>Juin</a:t>
            </a:r>
            <a:r>
              <a:rPr lang="en-US" sz="1600" dirty="0"/>
              <a:t> 23th, 2018</a:t>
            </a:r>
          </a:p>
        </p:txBody>
      </p:sp>
    </p:spTree>
    <p:extLst>
      <p:ext uri="{BB962C8B-B14F-4D97-AF65-F5344CB8AC3E}">
        <p14:creationId xmlns:p14="http://schemas.microsoft.com/office/powerpoint/2010/main" val="54344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2AA3-18F2-435A-9581-750B6F298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045"/>
            <a:ext cx="8812060" cy="1309714"/>
          </a:xfrm>
        </p:spPr>
        <p:txBody>
          <a:bodyPr/>
          <a:lstStyle/>
          <a:p>
            <a:pPr algn="l"/>
            <a:r>
              <a:rPr lang="en-US" dirty="0"/>
              <a:t>Model-free RL – Passive &amp; Active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98824D12-47FD-40F6-ADC9-728655A706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0" y="1317561"/>
                <a:ext cx="9144000" cy="2678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defTabSz="4572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003399"/>
                  </a:buClr>
                  <a:buSzPct val="85000"/>
                  <a:buFont typeface="Wingdings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4572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A50021"/>
                  </a:buClr>
                  <a:buSzPct val="60000"/>
                  <a:buFont typeface="Wingdings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9144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009999"/>
                  </a:buClr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371600" indent="0" algn="ctr" defTabSz="573088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18288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Passive learning: given policy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estimate utility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– Monte Carlo for prediction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Active learning: estimate optimal policy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also – Monte Carlo for control</a:t>
                </a:r>
              </a:p>
            </p:txBody>
          </p:sp>
        </mc:Choice>
        <mc:Fallback xmlns="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98824D12-47FD-40F6-ADC9-728655A70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317561"/>
                <a:ext cx="9144000" cy="2678241"/>
              </a:xfrm>
              <a:prstGeom prst="rect">
                <a:avLst/>
              </a:prstGeom>
              <a:blipFill>
                <a:blip r:embed="rId2"/>
                <a:stretch>
                  <a:fillRect l="-867" t="-3872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4">
            <a:extLst>
              <a:ext uri="{FF2B5EF4-FFF2-40B4-BE49-F238E27FC236}">
                <a16:creationId xmlns:a16="http://schemas.microsoft.com/office/drawing/2014/main" id="{E1CA3FBD-B2DA-45C2-92C7-A98363C3E7A1}"/>
              </a:ext>
            </a:extLst>
          </p:cNvPr>
          <p:cNvSpPr txBox="1">
            <a:spLocks/>
          </p:cNvSpPr>
          <p:nvPr/>
        </p:nvSpPr>
        <p:spPr bwMode="auto">
          <a:xfrm>
            <a:off x="0" y="3264031"/>
            <a:ext cx="3313134" cy="50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3399"/>
                </a:solidFill>
                <a:latin typeface="Gill Sans MT"/>
                <a:ea typeface="ＭＳ Ｐゴシック" charset="0"/>
                <a:cs typeface="Gill Sans MT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9pPr>
          </a:lstStyle>
          <a:p>
            <a:r>
              <a:rPr lang="en-US" sz="2400"/>
              <a:t>Monte Carlo Method</a:t>
            </a:r>
            <a:endParaRPr lang="en-US" sz="2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DEC5AF9-5962-48BF-BC4E-BF03DC16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91" y="3770335"/>
            <a:ext cx="8765087" cy="1800617"/>
          </a:xfrm>
        </p:spPr>
        <p:txBody>
          <a:bodyPr/>
          <a:lstStyle/>
          <a:p>
            <a:pPr algn="l"/>
            <a:r>
              <a:rPr lang="en-US" i="1" dirty="0"/>
              <a:t>Induce a bit of randomness to solve the problem that might be deterministic in principle.</a:t>
            </a:r>
          </a:p>
        </p:txBody>
      </p:sp>
    </p:spTree>
    <p:extLst>
      <p:ext uri="{BB962C8B-B14F-4D97-AF65-F5344CB8AC3E}">
        <p14:creationId xmlns:p14="http://schemas.microsoft.com/office/powerpoint/2010/main" val="278583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C1E253-6D66-49A6-B988-BE79AF311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01"/>
            <a:ext cx="7146098" cy="506304"/>
          </a:xfrm>
        </p:spPr>
        <p:txBody>
          <a:bodyPr/>
          <a:lstStyle/>
          <a:p>
            <a:pPr algn="l"/>
            <a:r>
              <a:rPr lang="en-US" sz="2400" dirty="0"/>
              <a:t>Monte Carlo for Prediction – Passive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7F7C65B3-F611-487B-AD5A-C016F271AC9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0" y="827590"/>
                <a:ext cx="9144000" cy="2328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defTabSz="4572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003399"/>
                  </a:buClr>
                  <a:buSzPct val="85000"/>
                  <a:buFont typeface="Wingdings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4572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A50021"/>
                  </a:buClr>
                  <a:buSzPct val="60000"/>
                  <a:buFont typeface="Wingdings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9144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009999"/>
                  </a:buClr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371600" indent="0" algn="ctr" defTabSz="573088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18288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Set of possible states: 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}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The initial 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terminal 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Set of actions: A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}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policy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</a:p>
              <a:p>
                <a:pPr algn="l"/>
                <a:endParaRPr lang="en-US" strike="sngStrike" dirty="0"/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7F7C65B3-F611-487B-AD5A-C016F271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827590"/>
                <a:ext cx="9144000" cy="2328969"/>
              </a:xfrm>
              <a:prstGeom prst="rect">
                <a:avLst/>
              </a:prstGeom>
              <a:blipFill>
                <a:blip r:embed="rId2"/>
                <a:stretch>
                  <a:fillRect l="-867" t="-4450" b="-4450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7CA0DD05-50F5-46C1-9488-2D9F0B7F7B2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2400" y="3308959"/>
                <a:ext cx="9144000" cy="1964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defTabSz="4572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003399"/>
                  </a:buClr>
                  <a:buSzPct val="85000"/>
                  <a:buFont typeface="Wingdings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4572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A50021"/>
                  </a:buClr>
                  <a:buSzPct val="60000"/>
                  <a:buFont typeface="Wingdings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9144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009999"/>
                  </a:buClr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371600" indent="0" algn="ctr" defTabSz="573088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18288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dirty="0"/>
                  <a:t>First-visit MC: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/>
                  <a:t> average returns following the first visit to s</a:t>
                </a:r>
              </a:p>
              <a:p>
                <a:pPr algn="l"/>
                <a:r>
                  <a:rPr lang="en-US" sz="2400" dirty="0"/>
                  <a:t>Every-visit MC: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/>
                  <a:t> average returns following all the visit to 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Do many episodes and the utility values will converge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7CA0DD05-50F5-46C1-9488-2D9F0B7F7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308959"/>
                <a:ext cx="9144000" cy="1964499"/>
              </a:xfrm>
              <a:prstGeom prst="rect">
                <a:avLst/>
              </a:prstGeom>
              <a:blipFill>
                <a:blip r:embed="rId3"/>
                <a:stretch>
                  <a:fillRect l="-1333" t="-4348" b="-58385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48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C1E253-6D66-49A6-B988-BE79AF311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01"/>
            <a:ext cx="7146098" cy="506304"/>
          </a:xfrm>
        </p:spPr>
        <p:txBody>
          <a:bodyPr/>
          <a:lstStyle/>
          <a:p>
            <a:pPr algn="l"/>
            <a:r>
              <a:rPr lang="en-US" sz="2400" dirty="0"/>
              <a:t>Monte Carlo for Prediction – Passive Learning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F7C65B3-F611-487B-AD5A-C016F271AC91}"/>
              </a:ext>
            </a:extLst>
          </p:cNvPr>
          <p:cNvSpPr txBox="1">
            <a:spLocks/>
          </p:cNvSpPr>
          <p:nvPr/>
        </p:nvSpPr>
        <p:spPr bwMode="auto">
          <a:xfrm>
            <a:off x="0" y="827590"/>
            <a:ext cx="9144000" cy="232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>
                <a:srgbClr val="003399"/>
              </a:buClr>
              <a:buSzPct val="85000"/>
              <a:buFont typeface="Wingdings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A50021"/>
              </a:buClr>
              <a:buSzPct val="60000"/>
              <a:buFont typeface="Wingdings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009999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573088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sz="2400" strike="sngStrike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D898ECE-DB67-4EF3-8A99-5A93993CEB9B}"/>
              </a:ext>
            </a:extLst>
          </p:cNvPr>
          <p:cNvSpPr txBox="1">
            <a:spLocks/>
          </p:cNvSpPr>
          <p:nvPr/>
        </p:nvSpPr>
        <p:spPr bwMode="auto">
          <a:xfrm>
            <a:off x="258871" y="2075145"/>
            <a:ext cx="9144000" cy="196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>
                <a:srgbClr val="003399"/>
              </a:buClr>
              <a:buSzPct val="85000"/>
              <a:buFont typeface="Wingdings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A50021"/>
              </a:buClr>
              <a:buSzPct val="60000"/>
              <a:buFont typeface="Wingdings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009999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573088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Until now, we could estimate the utility value under a policy.</a:t>
            </a:r>
          </a:p>
          <a:p>
            <a:pPr algn="l"/>
            <a:r>
              <a:rPr lang="en-US" dirty="0"/>
              <a:t>Can we do it better? Yes -&gt;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282499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C1E253-6D66-49A6-B988-BE79AF311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01"/>
            <a:ext cx="7146098" cy="506304"/>
          </a:xfrm>
        </p:spPr>
        <p:txBody>
          <a:bodyPr/>
          <a:lstStyle/>
          <a:p>
            <a:pPr algn="l"/>
            <a:r>
              <a:rPr lang="en-US" sz="2400" dirty="0"/>
              <a:t>Monte Carlo Control – Active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7F7C65B3-F611-487B-AD5A-C016F271AC9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0" y="827590"/>
                <a:ext cx="9144000" cy="2328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defTabSz="4572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003399"/>
                  </a:buClr>
                  <a:buSzPct val="85000"/>
                  <a:buFont typeface="Wingdings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4572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A50021"/>
                  </a:buClr>
                  <a:buSzPct val="60000"/>
                  <a:buFont typeface="Wingdings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9144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009999"/>
                  </a:buClr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371600" indent="0" algn="ctr" defTabSz="573088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18288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dirty="0"/>
                  <a:t>Policy iteration algorithm</a:t>
                </a:r>
              </a:p>
              <a:p>
                <a:pPr algn="l"/>
                <a:r>
                  <a:rPr lang="en-US" sz="2400" dirty="0"/>
                  <a:t>We do the same iteration as in MDP: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Policy evaluation: evaluate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under policy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(as in passive learning)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Policy improvement: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choosing action that returns best utility value.</a:t>
                </a:r>
              </a:p>
              <a:p>
                <a:pPr algn="l"/>
                <a:endParaRPr lang="en-US" sz="2400" dirty="0"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2400" b="0" dirty="0">
                    <a:ea typeface="Cambria Math" panose="02040503050406030204" pitchFamily="18" charset="0"/>
                  </a:rPr>
                  <a:t>Why choosing greedy policy work? With many episodes, utilities will eventually converge to the true values. </a:t>
                </a:r>
              </a:p>
              <a:p>
                <a:pPr algn="l"/>
                <a:endParaRPr lang="en-US" sz="2400" dirty="0"/>
              </a:p>
              <a:p>
                <a:pPr algn="l"/>
                <a:endParaRPr lang="en-US" sz="2400" dirty="0"/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7F7C65B3-F611-487B-AD5A-C016F271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827590"/>
                <a:ext cx="9144000" cy="2328969"/>
              </a:xfrm>
              <a:prstGeom prst="rect">
                <a:avLst/>
              </a:prstGeom>
              <a:blipFill>
                <a:blip r:embed="rId2"/>
                <a:stretch>
                  <a:fillRect l="-1000" t="-3665" b="-55236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10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C1E253-6D66-49A6-B988-BE79AF311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01"/>
            <a:ext cx="7146098" cy="506304"/>
          </a:xfrm>
        </p:spPr>
        <p:txBody>
          <a:bodyPr/>
          <a:lstStyle/>
          <a:p>
            <a:pPr algn="l"/>
            <a:r>
              <a:rPr lang="en-US" sz="2400" dirty="0"/>
              <a:t>Q-function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7F7C65B3-F611-487B-AD5A-C016F271AC9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0" y="827590"/>
                <a:ext cx="9144000" cy="2328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defTabSz="4572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003399"/>
                  </a:buClr>
                  <a:buSzPct val="85000"/>
                  <a:buFont typeface="Wingdings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4572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A50021"/>
                  </a:buClr>
                  <a:buSzPct val="60000"/>
                  <a:buFont typeface="Wingdings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9144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009999"/>
                  </a:buClr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371600" indent="0" algn="ctr" defTabSz="573088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18288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dirty="0">
                    <a:ea typeface="Cambria Math" panose="02040503050406030204" pitchFamily="18" charset="0"/>
                  </a:rPr>
                  <a:t>Now we define a new function, Q which is: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[{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}]</m:t>
                      </m:r>
                    </m:oMath>
                  </m:oMathPara>
                </a14:m>
                <a:endParaRPr lang="en-US" sz="2400" dirty="0"/>
              </a:p>
              <a:p>
                <a:pPr algn="l"/>
                <a:r>
                  <a:rPr lang="en-US" sz="2400" dirty="0">
                    <a:ea typeface="Cambria Math" panose="02040503050406030204" pitchFamily="18" charset="0"/>
                  </a:rPr>
                  <a:t>Now we estimate the utility under an action, not only the utility for a state. </a:t>
                </a:r>
              </a:p>
              <a:p>
                <a:pPr algn="l"/>
                <a:r>
                  <a:rPr lang="en-US" sz="2400" b="0" dirty="0">
                    <a:ea typeface="Cambria Math" panose="02040503050406030204" pitchFamily="18" charset="0"/>
                  </a:rPr>
                  <a:t>We run policy evaluation and policy improvement to get the optimal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value.</a:t>
                </a:r>
              </a:p>
              <a:p>
                <a:pPr algn="l"/>
                <a:endParaRPr lang="en-US" sz="2400" dirty="0"/>
              </a:p>
              <a:p>
                <a:pPr algn="l"/>
                <a:endParaRPr lang="en-US" sz="2400" dirty="0"/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7F7C65B3-F611-487B-AD5A-C016F271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827590"/>
                <a:ext cx="9144000" cy="2328969"/>
              </a:xfrm>
              <a:prstGeom prst="rect">
                <a:avLst/>
              </a:prstGeom>
              <a:blipFill>
                <a:blip r:embed="rId2"/>
                <a:stretch>
                  <a:fillRect l="-1000" t="-3665" b="-26702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21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C1E253-6D66-49A6-B988-BE79AF311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00"/>
            <a:ext cx="8542750" cy="888347"/>
          </a:xfrm>
        </p:spPr>
        <p:txBody>
          <a:bodyPr/>
          <a:lstStyle/>
          <a:p>
            <a:pPr algn="l"/>
            <a:r>
              <a:rPr lang="en-US" sz="2400" dirty="0"/>
              <a:t>Monte Carlo Method – is it still not good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DF8F41E5-013D-4D31-8F15-22E60781958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0" y="827590"/>
                <a:ext cx="9144000" cy="4740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defTabSz="4572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003399"/>
                  </a:buClr>
                  <a:buSzPct val="85000"/>
                  <a:buFont typeface="Wingdings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4572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A50021"/>
                  </a:buClr>
                  <a:buSzPct val="60000"/>
                  <a:buFont typeface="Wingdings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9144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009999"/>
                  </a:buClr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371600" indent="0" algn="ctr" defTabSz="573088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18288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dirty="0"/>
                  <a:t>Pros:</a:t>
                </a:r>
              </a:p>
              <a:p>
                <a:pPr algn="l"/>
                <a:r>
                  <a:rPr lang="en-US" sz="2400" dirty="0"/>
                  <a:t>	Estimate policy without transition model, utility value for states.</a:t>
                </a:r>
              </a:p>
              <a:p>
                <a:pPr algn="l"/>
                <a:r>
                  <a:rPr lang="en-US" sz="2400" dirty="0"/>
                  <a:t>Cons:</a:t>
                </a:r>
              </a:p>
              <a:p>
                <a:pPr algn="l"/>
                <a:r>
                  <a:rPr lang="en-US" sz="2400" dirty="0"/>
                  <a:t>	Have to wait until the end of episode to evaluate actions. </a:t>
                </a:r>
              </a:p>
              <a:p>
                <a:pPr algn="l"/>
                <a:r>
                  <a:rPr lang="en-US" sz="2400" dirty="0"/>
                  <a:t>	</a:t>
                </a:r>
                <a:r>
                  <a:rPr lang="en-US" sz="1800" dirty="0"/>
                  <a:t>(Think about a really long episode, what if there is no termination state?)</a:t>
                </a:r>
              </a:p>
              <a:p>
                <a:pPr algn="l"/>
                <a:endParaRPr lang="en-US" sz="2400" dirty="0"/>
              </a:p>
              <a:p>
                <a:pPr algn="l"/>
                <a:r>
                  <a:rPr lang="en-US" sz="2400" dirty="0"/>
                  <a:t>New algorithm: </a:t>
                </a:r>
                <a:r>
                  <a:rPr lang="en-US" sz="2400" b="1" dirty="0"/>
                  <a:t>Temporal Differencing (TD) Learning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sz="2400" b="1" dirty="0"/>
                  <a:t> Learn on the fly (update utility every step)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sz="2400" b="1" dirty="0"/>
                  <a:t> The foundation of Q-Learning and Deep RL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DF8F41E5-013D-4D31-8F15-22E607819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827590"/>
                <a:ext cx="9144000" cy="4740229"/>
              </a:xfrm>
              <a:prstGeom prst="rect">
                <a:avLst/>
              </a:prstGeom>
              <a:blipFill>
                <a:blip r:embed="rId2"/>
                <a:stretch>
                  <a:fillRect l="-1000" t="-1802" r="-333" b="-1158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5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C1E253-6D66-49A6-B988-BE79AF311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00"/>
            <a:ext cx="8542750" cy="888347"/>
          </a:xfrm>
        </p:spPr>
        <p:txBody>
          <a:bodyPr/>
          <a:lstStyle/>
          <a:p>
            <a:pPr algn="l"/>
            <a:r>
              <a:rPr lang="en-US" sz="2400" dirty="0"/>
              <a:t>Temporal Differencing Learning – Passive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7F7C65B3-F611-487B-AD5A-C016F271AC9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6263" y="827590"/>
                <a:ext cx="9144000" cy="4740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defTabSz="4572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003399"/>
                  </a:buClr>
                  <a:buSzPct val="85000"/>
                  <a:buFont typeface="Wingdings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4572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A50021"/>
                  </a:buClr>
                  <a:buSzPct val="60000"/>
                  <a:buFont typeface="Wingdings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9144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009999"/>
                  </a:buClr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371600" indent="0" algn="ctr" defTabSz="573088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18288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dirty="0"/>
                  <a:t>General update rule of TD:</a:t>
                </a:r>
              </a:p>
              <a:p>
                <a:pPr algn="l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𝑁𝑒𝑤𝐸𝑠𝑡𝑖𝑚𝑎𝑡𝑒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↼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𝑂𝑙𝑑𝐸𝑠𝑡𝑖𝑚𝑎𝑡𝑒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𝑠𝑡𝑒𝑝𝑆𝑖𝑧𝑒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𝑇𝑎𝑟𝑔𝑒𝑡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𝑂𝑙𝑑𝐸𝑠𝑡𝑖𝑚𝑎𝑡𝑒</m:t>
                        </m:r>
                      </m:e>
                    </m:d>
                  </m:oMath>
                </a14:m>
                <a:endParaRPr lang="en-US" sz="2000" dirty="0"/>
              </a:p>
              <a:p>
                <a:pPr algn="l"/>
                <a:r>
                  <a:rPr lang="en-US" sz="2000" dirty="0"/>
                  <a:t>In MC: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𝑇𝑎𝑟𝑔𝑒𝑡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algn="l"/>
                <a:r>
                  <a:rPr lang="en-US" sz="2400" dirty="0"/>
                  <a:t>We use </a:t>
                </a:r>
                <a:r>
                  <a:rPr lang="en-US" sz="2400" b="1" dirty="0" err="1"/>
                  <a:t>boostrap</a:t>
                </a:r>
                <a:r>
                  <a:rPr lang="en-US" sz="2400" dirty="0"/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𝑇𝑎𝑟𝑔𝑒𝑡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algn="l"/>
                <a:r>
                  <a:rPr lang="en-US" sz="2400" dirty="0"/>
                  <a:t>Then we have: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↼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algn="l"/>
                <a:r>
                  <a:rPr lang="en-US" sz="2400" dirty="0"/>
                  <a:t>This works because eventually the agent will come to a terminal state.</a:t>
                </a:r>
              </a:p>
              <a:p>
                <a:pPr algn="l"/>
                <a:endParaRPr lang="en-US" sz="2400" dirty="0"/>
              </a:p>
              <a:p>
                <a:pPr algn="l"/>
                <a:endParaRPr lang="en-US" sz="2400" dirty="0"/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7F7C65B3-F611-487B-AD5A-C016F271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263" y="827590"/>
                <a:ext cx="9144000" cy="4740229"/>
              </a:xfrm>
              <a:prstGeom prst="rect">
                <a:avLst/>
              </a:prstGeom>
              <a:blipFill>
                <a:blip r:embed="rId2"/>
                <a:stretch>
                  <a:fillRect l="-1067" t="-1802" b="-6950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95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C1E253-6D66-49A6-B988-BE79AF311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00"/>
            <a:ext cx="8542750" cy="888347"/>
          </a:xfrm>
        </p:spPr>
        <p:txBody>
          <a:bodyPr/>
          <a:lstStyle/>
          <a:p>
            <a:pPr algn="l"/>
            <a:r>
              <a:rPr lang="en-US" sz="2400" dirty="0"/>
              <a:t>Temporal Differencing Learning – Active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7F7C65B3-F611-487B-AD5A-C016F271AC9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0" y="670142"/>
                <a:ext cx="9137736" cy="3989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defTabSz="4572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003399"/>
                  </a:buClr>
                  <a:buSzPct val="85000"/>
                  <a:buFont typeface="Wingdings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4572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A50021"/>
                  </a:buClr>
                  <a:buSzPct val="60000"/>
                  <a:buFont typeface="Wingdings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9144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009999"/>
                  </a:buClr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371600" indent="0" algn="ctr" defTabSz="573088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18288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dirty="0">
                    <a:solidFill>
                      <a:srgbClr val="0070C0"/>
                    </a:solidFill>
                  </a:rPr>
                  <a:t>SARSA: TD for control</a:t>
                </a:r>
              </a:p>
              <a:p>
                <a:pPr algn="l"/>
                <a:r>
                  <a:rPr lang="en-US" sz="2400" dirty="0"/>
                  <a:t>We are doing the same update rule, but this time is for Q value: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↼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algn="l"/>
                <a:r>
                  <a:rPr lang="en-US" sz="2400" dirty="0"/>
                  <a:t>For this estimation we need: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-&gt; SARSA</a:t>
                </a:r>
              </a:p>
              <a:p>
                <a:pPr algn="l"/>
                <a:r>
                  <a:rPr lang="en-US" sz="2400" dirty="0"/>
                  <a:t>Algorithm:</a:t>
                </a:r>
              </a:p>
              <a:p>
                <a:pPr algn="l"/>
                <a:r>
                  <a:rPr lang="en-US" sz="2400" dirty="0"/>
                  <a:t>	</a:t>
                </a:r>
                <a:r>
                  <a:rPr lang="en-US" sz="2000" dirty="0"/>
                  <a:t>Initial policy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000" dirty="0"/>
              </a:p>
              <a:p>
                <a:pPr marL="914400" lvl="1" indent="-457200" algn="l">
                  <a:buFont typeface="+mj-lt"/>
                  <a:buAutoNum type="arabicPeriod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914400" lvl="1" indent="-457200" algn="l">
                  <a:buFont typeface="+mj-lt"/>
                  <a:buAutoNum type="arabicPeriod"/>
                </a:pPr>
                <a:r>
                  <a:rPr lang="en-US" sz="2000" dirty="0"/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marL="914400" lvl="1" indent="-457200" algn="l">
                  <a:buFont typeface="+mj-lt"/>
                  <a:buAutoNum type="arabicPeriod"/>
                </a:pPr>
                <a:r>
                  <a:rPr lang="en-US" sz="2000" dirty="0"/>
                  <a:t>Update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914400" lvl="1" indent="-457200" algn="l">
                  <a:buFont typeface="+mj-lt"/>
                  <a:buAutoNum type="arabicPeriod"/>
                </a:pPr>
                <a:r>
                  <a:rPr lang="en-US" sz="2000" dirty="0"/>
                  <a:t>Update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000" dirty="0"/>
                  <a:t>with greedy Q</a:t>
                </a:r>
              </a:p>
              <a:p>
                <a:pPr lvl="1" algn="l"/>
                <a:r>
                  <a:rPr lang="en-US" sz="1200" dirty="0">
                    <a:solidFill>
                      <a:srgbClr val="FF0000"/>
                    </a:solidFill>
                  </a:rPr>
                  <a:t>We could induce a bit of exploration by using e-greedy policy on step 4</a:t>
                </a:r>
              </a:p>
              <a:p>
                <a:pPr algn="l"/>
                <a:endParaRPr lang="en-US" sz="2400" dirty="0"/>
              </a:p>
              <a:p>
                <a:pPr algn="l"/>
                <a:endParaRPr lang="en-US" sz="2400" dirty="0"/>
              </a:p>
              <a:p>
                <a:pPr algn="l"/>
                <a:endParaRPr lang="en-US" sz="2400" dirty="0"/>
              </a:p>
            </p:txBody>
          </p:sp>
        </mc:Choice>
        <mc:Fallback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7F7C65B3-F611-487B-AD5A-C016F271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670142"/>
                <a:ext cx="9137736" cy="3989540"/>
              </a:xfrm>
              <a:prstGeom prst="rect">
                <a:avLst/>
              </a:prstGeom>
              <a:blipFill>
                <a:blip r:embed="rId2"/>
                <a:stretch>
                  <a:fillRect l="-1001" t="-2141" b="-2614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532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C1E253-6D66-49A6-B988-BE79AF311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00"/>
            <a:ext cx="8542750" cy="888347"/>
          </a:xfrm>
        </p:spPr>
        <p:txBody>
          <a:bodyPr/>
          <a:lstStyle/>
          <a:p>
            <a:pPr algn="l"/>
            <a:r>
              <a:rPr lang="en-US" sz="2400" dirty="0"/>
              <a:t>Temporal Differencing Learning – Active Learning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F7C65B3-F611-487B-AD5A-C016F271AC91}"/>
              </a:ext>
            </a:extLst>
          </p:cNvPr>
          <p:cNvSpPr txBox="1">
            <a:spLocks/>
          </p:cNvSpPr>
          <p:nvPr/>
        </p:nvSpPr>
        <p:spPr bwMode="auto">
          <a:xfrm>
            <a:off x="0" y="670142"/>
            <a:ext cx="9137736" cy="234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>
                <a:srgbClr val="003399"/>
              </a:buClr>
              <a:buSzPct val="85000"/>
              <a:buFont typeface="Wingdings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A50021"/>
              </a:buClr>
              <a:buSzPct val="60000"/>
              <a:buFont typeface="Wingdings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009999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573088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rgbClr val="0070C0"/>
                </a:solidFill>
              </a:rPr>
              <a:t>Q-learning: off-policy control</a:t>
            </a:r>
          </a:p>
          <a:p>
            <a:pPr algn="l"/>
            <a:r>
              <a:rPr lang="en-US" sz="2400" dirty="0"/>
              <a:t>In SARSA, we use an initial policy then update Q value and the policy on the fly, this is called on-policy control. </a:t>
            </a:r>
          </a:p>
          <a:p>
            <a:pPr algn="l"/>
            <a:r>
              <a:rPr lang="en-US" sz="2400" dirty="0"/>
              <a:t>In off-policy control, we update Q value but it does not depend on the policy. </a:t>
            </a:r>
          </a:p>
          <a:p>
            <a:pPr algn="l"/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3D0F64F9-E8EF-4B18-897E-CD307A0D6D7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" y="3029209"/>
                <a:ext cx="8889303" cy="1098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defTabSz="4572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003399"/>
                  </a:buClr>
                  <a:buSzPct val="85000"/>
                  <a:buFont typeface="Wingdings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4572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A50021"/>
                  </a:buClr>
                  <a:buSzPct val="60000"/>
                  <a:buFont typeface="Wingdings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9144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009999"/>
                  </a:buClr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371600" indent="0" algn="ctr" defTabSz="573088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18288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↼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l"/>
                <a:endParaRPr lang="en-US" sz="2000" dirty="0"/>
              </a:p>
              <a:p>
                <a:pPr algn="l"/>
                <a:endParaRPr lang="en-US" sz="2400" dirty="0"/>
              </a:p>
            </p:txBody>
          </p:sp>
        </mc:Choice>
        <mc:Fallback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3D0F64F9-E8EF-4B18-897E-CD307A0D6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" y="3029209"/>
                <a:ext cx="8889303" cy="109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8EFFF068-8EFD-49B6-B501-2FDDD2DD31C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" y="3906030"/>
                <a:ext cx="8889303" cy="1098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defTabSz="4572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003399"/>
                  </a:buClr>
                  <a:buSzPct val="85000"/>
                  <a:buFont typeface="Wingdings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4572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A50021"/>
                  </a:buClr>
                  <a:buSzPct val="60000"/>
                  <a:buFont typeface="Wingdings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9144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009999"/>
                  </a:buClr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371600" indent="0" algn="ctr" defTabSz="573088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18288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𝑇𝑎𝑟𝑔𝑒𝑡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l"/>
                <a:endParaRPr lang="en-US" sz="2400" dirty="0"/>
              </a:p>
            </p:txBody>
          </p:sp>
        </mc:Choice>
        <mc:Fallback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8EFFF068-8EFD-49B6-B501-2FDDD2DD3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" y="3906030"/>
                <a:ext cx="8889303" cy="1098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7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89CF-37E5-42D7-8362-D63519894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7590773" cy="851770"/>
          </a:xfrm>
        </p:spPr>
        <p:txBody>
          <a:bodyPr/>
          <a:lstStyle/>
          <a:p>
            <a:r>
              <a:rPr lang="en-US" dirty="0"/>
              <a:t>Is standard TD is good enough?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94957-C727-42D9-9DC1-8627482B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311" y="851771"/>
            <a:ext cx="9075107" cy="1277654"/>
          </a:xfrm>
        </p:spPr>
        <p:txBody>
          <a:bodyPr/>
          <a:lstStyle/>
          <a:p>
            <a:pPr algn="l"/>
            <a:r>
              <a:rPr lang="en-US" dirty="0"/>
              <a:t>We have to keep a table of q-values (Tabular Q-learning), for each state we have a Q-value for each action.</a:t>
            </a:r>
          </a:p>
          <a:p>
            <a:pPr algn="l"/>
            <a:r>
              <a:rPr lang="en-US" dirty="0"/>
              <a:t>Is there a way of generalize the Q-value for states and actions? </a:t>
            </a:r>
          </a:p>
          <a:p>
            <a:pPr algn="l"/>
            <a:r>
              <a:rPr lang="en-US" dirty="0"/>
              <a:t>-&gt; Using a function approximation</a:t>
            </a:r>
          </a:p>
          <a:p>
            <a:pPr algn="l"/>
            <a:r>
              <a:rPr lang="en-US" dirty="0"/>
              <a:t>-&gt; Deep reinforcement learning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2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2AA3-18F2-435A-9581-750B6F298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045"/>
            <a:ext cx="6562846" cy="809545"/>
          </a:xfrm>
        </p:spPr>
        <p:txBody>
          <a:bodyPr/>
          <a:lstStyle/>
          <a:p>
            <a:pPr algn="l"/>
            <a:r>
              <a:rPr lang="en-US" dirty="0"/>
              <a:t>Markov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55F3154-4BAA-4AA1-BF9A-8405E7220F6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827590"/>
                <a:ext cx="9144000" cy="4288420"/>
              </a:xfrm>
            </p:spPr>
            <p:txBody>
              <a:bodyPr/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Set of possible states: 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}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The initial 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Transition model: T(s, s’)</a:t>
                </a:r>
              </a:p>
              <a:p>
                <a:pPr algn="l"/>
                <a:r>
                  <a:rPr lang="en-US" dirty="0"/>
                  <a:t>Given present, future state is only dependent on the current state, not the past.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55F3154-4BAA-4AA1-BF9A-8405E7220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827590"/>
                <a:ext cx="9144000" cy="4288420"/>
              </a:xfrm>
              <a:blipFill>
                <a:blip r:embed="rId2"/>
                <a:stretch>
                  <a:fillRect l="-1333" t="-2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38AF67B-7124-495D-B64F-C4407927D18B}"/>
              </a:ext>
            </a:extLst>
          </p:cNvPr>
          <p:cNvSpPr txBox="1"/>
          <p:nvPr/>
        </p:nvSpPr>
        <p:spPr>
          <a:xfrm>
            <a:off x="1067764" y="5568745"/>
            <a:ext cx="7008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can think of </a:t>
            </a:r>
            <a:r>
              <a:rPr lang="en-US" b="1" dirty="0"/>
              <a:t>transition model </a:t>
            </a:r>
            <a:r>
              <a:rPr lang="en-US" dirty="0"/>
              <a:t>as the impact from environment on the agent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33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89CF-37E5-42D7-8362-D63519894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6513534" cy="749185"/>
          </a:xfrm>
        </p:spPr>
        <p:txBody>
          <a:bodyPr/>
          <a:lstStyle/>
          <a:p>
            <a:r>
              <a:rPr lang="en-US" dirty="0"/>
              <a:t>Action – Critic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71DFC0-D29D-4C6E-BF52-836B43679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EF9DA-9848-4E22-92E3-9C363A7F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66" y="749186"/>
            <a:ext cx="7434198" cy="53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9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89CF-37E5-42D7-8362-D63519894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5098093" cy="908136"/>
          </a:xfrm>
        </p:spPr>
        <p:txBody>
          <a:bodyPr/>
          <a:lstStyle/>
          <a:p>
            <a:r>
              <a:rPr lang="en-US" sz="3200" dirty="0"/>
              <a:t>Approximate Q-learning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7FDF598-B6ED-4BDA-8F80-AC62F6639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67081-4E3B-488B-B782-D62386240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765"/>
            <a:ext cx="9144000" cy="45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2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1B2ABF-0136-43CE-A2F4-773DA597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801"/>
            <a:ext cx="9144000" cy="44875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AFDF50C-CA54-4F29-9BBD-A7A7A31D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5098093" cy="908136"/>
          </a:xfrm>
        </p:spPr>
        <p:txBody>
          <a:bodyPr/>
          <a:lstStyle/>
          <a:p>
            <a:r>
              <a:rPr lang="en-US" sz="3200" dirty="0"/>
              <a:t>Approximate Q-learning</a:t>
            </a:r>
          </a:p>
        </p:txBody>
      </p:sp>
    </p:spTree>
    <p:extLst>
      <p:ext uri="{BB962C8B-B14F-4D97-AF65-F5344CB8AC3E}">
        <p14:creationId xmlns:p14="http://schemas.microsoft.com/office/powerpoint/2010/main" val="2691997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AFDF50C-CA54-4F29-9BBD-A7A7A31D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5098093" cy="908136"/>
          </a:xfrm>
        </p:spPr>
        <p:txBody>
          <a:bodyPr/>
          <a:lstStyle/>
          <a:p>
            <a:r>
              <a:rPr lang="en-US" sz="3200" dirty="0"/>
              <a:t>Deep Q Network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2853B7-89CE-4EE4-8297-C00E738F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09" y="851770"/>
            <a:ext cx="6575649" cy="528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9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AFDF50C-CA54-4F29-9BBD-A7A7A31D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5098093" cy="908136"/>
          </a:xfrm>
        </p:spPr>
        <p:txBody>
          <a:bodyPr/>
          <a:lstStyle/>
          <a:p>
            <a:r>
              <a:rPr lang="en-US" sz="3200" dirty="0"/>
              <a:t>CIGAR Stability Model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A986F80-6D25-44E4-88F5-800E77EF5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311" y="851770"/>
            <a:ext cx="9075107" cy="3544865"/>
          </a:xfrm>
        </p:spPr>
        <p:txBody>
          <a:bodyPr/>
          <a:lstStyle/>
          <a:p>
            <a:pPr algn="l"/>
            <a:r>
              <a:rPr lang="en-US" dirty="0"/>
              <a:t>Action space </a:t>
            </a:r>
          </a:p>
          <a:p>
            <a:pPr algn="l"/>
            <a:r>
              <a:rPr lang="en-US" dirty="0"/>
              <a:t>State space</a:t>
            </a:r>
          </a:p>
          <a:p>
            <a:pPr algn="l"/>
            <a:r>
              <a:rPr lang="en-US" dirty="0"/>
              <a:t>Reward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4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2AA3-18F2-435A-9581-750B6F298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045"/>
            <a:ext cx="6562846" cy="809545"/>
          </a:xfrm>
        </p:spPr>
        <p:txBody>
          <a:bodyPr/>
          <a:lstStyle/>
          <a:p>
            <a:pPr algn="l"/>
            <a:r>
              <a:rPr lang="en-US" dirty="0"/>
              <a:t>Markov Decision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55F3154-4BAA-4AA1-BF9A-8405E7220F6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827590"/>
                <a:ext cx="9144000" cy="2939969"/>
              </a:xfrm>
            </p:spPr>
            <p:txBody>
              <a:bodyPr/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Set of possible states: 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}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The initial 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terminal 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FF0000"/>
                    </a:solidFill>
                  </a:rPr>
                  <a:t>Set of actions: A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}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Transition model: T(s, a, s’)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FF0000"/>
                    </a:solidFill>
                  </a:rPr>
                  <a:t>Reward function: R(s)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55F3154-4BAA-4AA1-BF9A-8405E7220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827590"/>
                <a:ext cx="9144000" cy="2939969"/>
              </a:xfrm>
              <a:blipFill>
                <a:blip r:embed="rId2"/>
                <a:stretch>
                  <a:fillRect l="-867" t="-3527" b="-3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E7BB677-F763-4C86-9F17-0B8C4BE702C5}"/>
              </a:ext>
            </a:extLst>
          </p:cNvPr>
          <p:cNvSpPr txBox="1"/>
          <p:nvPr/>
        </p:nvSpPr>
        <p:spPr>
          <a:xfrm>
            <a:off x="0" y="3855692"/>
            <a:ext cx="8877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 model returns the probability of reaching state </a:t>
            </a:r>
            <a:r>
              <a:rPr lang="en-US" b="1" dirty="0"/>
              <a:t>s’</a:t>
            </a:r>
            <a:r>
              <a:rPr lang="en-US" dirty="0"/>
              <a:t> from </a:t>
            </a:r>
            <a:r>
              <a:rPr lang="en-US" b="1" dirty="0"/>
              <a:t>s</a:t>
            </a:r>
            <a:r>
              <a:rPr lang="en-US" dirty="0"/>
              <a:t> under if the action </a:t>
            </a:r>
            <a:r>
              <a:rPr lang="en-US" b="1" dirty="0"/>
              <a:t>a</a:t>
            </a:r>
            <a:r>
              <a:rPr lang="en-US" dirty="0"/>
              <a:t> is executed.</a:t>
            </a:r>
          </a:p>
          <a:p>
            <a:r>
              <a:rPr lang="en-US" dirty="0"/>
              <a:t>-&gt; even thought the agent wants to go to state </a:t>
            </a:r>
            <a:r>
              <a:rPr lang="en-US" b="1" dirty="0"/>
              <a:t>s’ </a:t>
            </a:r>
            <a:r>
              <a:rPr lang="en-US" dirty="0"/>
              <a:t>from </a:t>
            </a:r>
            <a:r>
              <a:rPr lang="en-US" b="1" dirty="0"/>
              <a:t>s</a:t>
            </a:r>
            <a:r>
              <a:rPr lang="en-US" dirty="0"/>
              <a:t> with action </a:t>
            </a:r>
            <a:r>
              <a:rPr lang="en-US" b="1" dirty="0"/>
              <a:t>a</a:t>
            </a:r>
            <a:r>
              <a:rPr lang="en-US" dirty="0"/>
              <a:t>, however it may get distracted.</a:t>
            </a:r>
          </a:p>
          <a:p>
            <a:r>
              <a:rPr lang="en-US" dirty="0"/>
              <a:t>For example, a cleaning machine wants to go from A to B, but a cat just appears and makes it go to C.</a:t>
            </a:r>
          </a:p>
          <a:p>
            <a:r>
              <a:rPr lang="en-US" b="1" dirty="0"/>
              <a:t>In Markov Decision Process, we assume that we know the transition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2AA3-18F2-435A-9581-750B6F298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045"/>
            <a:ext cx="6562846" cy="809545"/>
          </a:xfrm>
        </p:spPr>
        <p:txBody>
          <a:bodyPr/>
          <a:lstStyle/>
          <a:p>
            <a:pPr algn="l"/>
            <a:r>
              <a:rPr lang="en-US" dirty="0"/>
              <a:t>Markov Decision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55F3154-4BAA-4AA1-BF9A-8405E7220F6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827590"/>
                <a:ext cx="9144000" cy="2558005"/>
              </a:xfrm>
            </p:spPr>
            <p:txBody>
              <a:bodyPr/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Problem: the agent has to maximize the Reward. How?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have to learn it’s internal policy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at a state s, what is the probability distribution of action to make the agent has the highest reward.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55F3154-4BAA-4AA1-BF9A-8405E7220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827590"/>
                <a:ext cx="9144000" cy="2558005"/>
              </a:xfrm>
              <a:blipFill>
                <a:blip r:embed="rId2"/>
                <a:stretch>
                  <a:fillRect l="-867" t="-4057" r="-533" b="-3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C736DC-4B81-4ABF-8CAE-A12DA182136C}"/>
                  </a:ext>
                </a:extLst>
              </p:cNvPr>
              <p:cNvSpPr txBox="1"/>
              <p:nvPr/>
            </p:nvSpPr>
            <p:spPr>
              <a:xfrm>
                <a:off x="133109" y="3463771"/>
                <a:ext cx="8877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Optimal policy of all policies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which returns the highest reward.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C736DC-4B81-4ABF-8CAE-A12DA1821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09" y="3463771"/>
                <a:ext cx="8877782" cy="369332"/>
              </a:xfrm>
              <a:prstGeom prst="rect">
                <a:avLst/>
              </a:prstGeom>
              <a:blipFill>
                <a:blip r:embed="rId3"/>
                <a:stretch>
                  <a:fillRect l="-6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6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2AA3-18F2-435A-9581-750B6F298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045"/>
            <a:ext cx="6562846" cy="809545"/>
          </a:xfrm>
        </p:spPr>
        <p:txBody>
          <a:bodyPr/>
          <a:lstStyle/>
          <a:p>
            <a:pPr algn="l"/>
            <a:r>
              <a:rPr lang="en-US" dirty="0"/>
              <a:t>Markov Decision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55F3154-4BAA-4AA1-BF9A-8405E7220F6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827591"/>
                <a:ext cx="9144000" cy="3368232"/>
              </a:xfrm>
            </p:spPr>
            <p:txBody>
              <a:bodyPr/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How to decide which policy is the best?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measure the utility of a state sequence by:</a:t>
                </a: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000" dirty="0"/>
                  <a:t> is the discount factor.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By running many episodes, we have:</a:t>
                </a: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Bellman equation: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′)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55F3154-4BAA-4AA1-BF9A-8405E7220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827591"/>
                <a:ext cx="9144000" cy="3368232"/>
              </a:xfrm>
              <a:blipFill>
                <a:blip r:embed="rId3"/>
                <a:stretch>
                  <a:fillRect l="-600" t="-2536" b="-2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4C736DC-4B81-4ABF-8CAE-A12DA182136C}"/>
              </a:ext>
            </a:extLst>
          </p:cNvPr>
          <p:cNvSpPr txBox="1"/>
          <p:nvPr/>
        </p:nvSpPr>
        <p:spPr>
          <a:xfrm>
            <a:off x="133109" y="4011157"/>
            <a:ext cx="887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could calculate the maximum utility at each state and which action is going to achieve the highest utility.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C6A460C4-25AF-4D9F-8098-93AC071C0EB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0" y="4657488"/>
                <a:ext cx="9144000" cy="3368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defTabSz="4572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003399"/>
                  </a:buClr>
                  <a:buSzPct val="85000"/>
                  <a:buFont typeface="Wingdings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4572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A50021"/>
                  </a:buClr>
                  <a:buSzPct val="60000"/>
                  <a:buFont typeface="Wingdings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9144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009999"/>
                  </a:buClr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371600" indent="0" algn="ctr" defTabSz="573088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18288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′)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C6A460C4-25AF-4D9F-8098-93AC071C0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657488"/>
                <a:ext cx="9144000" cy="3368232"/>
              </a:xfrm>
              <a:prstGeom prst="rect">
                <a:avLst/>
              </a:prstGeom>
              <a:blipFill>
                <a:blip r:embed="rId4"/>
                <a:stretch>
                  <a:fillRect l="-600" t="-17360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69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2AA3-18F2-435A-9581-750B6F298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045"/>
            <a:ext cx="6562846" cy="809545"/>
          </a:xfrm>
        </p:spPr>
        <p:txBody>
          <a:bodyPr/>
          <a:lstStyle/>
          <a:p>
            <a:pPr algn="l"/>
            <a:r>
              <a:rPr lang="en-US" dirty="0"/>
              <a:t>Markov Decision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F3154-4BAA-4AA1-BF9A-8405E7220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27591"/>
            <a:ext cx="9144000" cy="2911428"/>
          </a:xfrm>
        </p:spPr>
        <p:txBody>
          <a:bodyPr/>
          <a:lstStyle/>
          <a:p>
            <a:pPr algn="l"/>
            <a:r>
              <a:rPr lang="en-US" sz="2400" dirty="0"/>
              <a:t>Value iteration algorithm – estimate utility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Initial state with random value (usually 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Update utility with Bellman equation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Run many episode, eventually utilities reach to an equilibrium, where utility of a state does not change much between 2 running time. </a:t>
            </a:r>
          </a:p>
        </p:txBody>
      </p:sp>
    </p:spTree>
    <p:extLst>
      <p:ext uri="{BB962C8B-B14F-4D97-AF65-F5344CB8AC3E}">
        <p14:creationId xmlns:p14="http://schemas.microsoft.com/office/powerpoint/2010/main" val="266176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2AA3-18F2-435A-9581-750B6F298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045"/>
            <a:ext cx="6562846" cy="809545"/>
          </a:xfrm>
        </p:spPr>
        <p:txBody>
          <a:bodyPr/>
          <a:lstStyle/>
          <a:p>
            <a:pPr algn="l"/>
            <a:r>
              <a:rPr lang="en-US" dirty="0"/>
              <a:t>Markov Decision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55F3154-4BAA-4AA1-BF9A-8405E7220F6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827591"/>
                <a:ext cx="9144000" cy="2911428"/>
              </a:xfrm>
            </p:spPr>
            <p:txBody>
              <a:bodyPr/>
              <a:lstStyle/>
              <a:p>
                <a:pPr algn="l"/>
                <a:r>
                  <a:rPr lang="en-US" sz="2400" dirty="0"/>
                  <a:t>Policy iteration algorithm - estimate policy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 policy with random action for each state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Calculate utility with the current policy: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do not need to have the best action right now, this is just to estimate the utility value with our current policy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policy with the estimated utility value: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′)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Run many episode, eventually we reach an </a:t>
                </a:r>
                <a:r>
                  <a:rPr lang="en-US" sz="2400" dirty="0" err="1"/>
                  <a:t>equilibirium</a:t>
                </a:r>
                <a:r>
                  <a:rPr lang="en-US" sz="2400" dirty="0"/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55F3154-4BAA-4AA1-BF9A-8405E7220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827591"/>
                <a:ext cx="9144000" cy="2911428"/>
              </a:xfrm>
              <a:blipFill>
                <a:blip r:embed="rId2"/>
                <a:stretch>
                  <a:fillRect l="-1000" t="-2935" r="-267" b="-46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72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2AA3-18F2-435A-9581-750B6F298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045"/>
            <a:ext cx="8761956" cy="809545"/>
          </a:xfrm>
        </p:spPr>
        <p:txBody>
          <a:bodyPr/>
          <a:lstStyle/>
          <a:p>
            <a:pPr algn="l"/>
            <a:r>
              <a:rPr lang="en-US" dirty="0"/>
              <a:t>MDP – Why is it not good enough?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F3154-4BAA-4AA1-BF9A-8405E7220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27590"/>
            <a:ext cx="9144000" cy="417655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We have to have a </a:t>
            </a:r>
            <a:r>
              <a:rPr lang="en-US" sz="2400" b="1" dirty="0"/>
              <a:t>transition model </a:t>
            </a:r>
            <a:r>
              <a:rPr lang="en-US" sz="2400" dirty="0"/>
              <a:t>– which give us the stochastic of the environment. However, in many real situations, we do not have this.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We call MDP is model-based reinforcement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Move on, we need to develop a new method, without assuming a transition model, which called model-free reinforcement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(transition-model-free RL)</a:t>
            </a:r>
          </a:p>
          <a:p>
            <a:pPr algn="l"/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41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2AA3-18F2-435A-9581-750B6F298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045"/>
            <a:ext cx="8761956" cy="809545"/>
          </a:xfrm>
        </p:spPr>
        <p:txBody>
          <a:bodyPr/>
          <a:lstStyle/>
          <a:p>
            <a:pPr algn="l"/>
            <a:r>
              <a:rPr lang="en-US" dirty="0"/>
              <a:t>Model-free RL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716A810E-3B6D-4DF3-9143-20E34FAAC32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0" y="827590"/>
                <a:ext cx="9144000" cy="2939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defTabSz="4572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003399"/>
                  </a:buClr>
                  <a:buSzPct val="85000"/>
                  <a:buFont typeface="Wingdings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4572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A50021"/>
                  </a:buClr>
                  <a:buSzPct val="60000"/>
                  <a:buFont typeface="Wingdings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9144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Clr>
                    <a:srgbClr val="009999"/>
                  </a:buClr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371600" indent="0" algn="ctr" defTabSz="573088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1828800" indent="0" algn="ctr" defTabSz="457200" rtl="0" eaLnBrk="1" fontAlgn="base" hangingPunct="1">
                  <a:spcBef>
                    <a:spcPct val="0"/>
                  </a:spcBef>
                  <a:spcAft>
                    <a:spcPts val="600"/>
                  </a:spcAft>
                  <a:buFont typeface="Arial" charset="0"/>
                  <a:buNone/>
                  <a:defRPr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Set of possible states: 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}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The initial 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terminal 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Set of actions: A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}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trike="sngStrike" dirty="0"/>
                  <a:t>Transition model: T(s, a, s’)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Reward function: R(s)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How about a policy?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716A810E-3B6D-4DF3-9143-20E34FAAC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827590"/>
                <a:ext cx="9144000" cy="2939969"/>
              </a:xfrm>
              <a:prstGeom prst="rect">
                <a:avLst/>
              </a:prstGeom>
              <a:blipFill>
                <a:blip r:embed="rId3"/>
                <a:stretch>
                  <a:fillRect l="-867" t="-3527" b="-23444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642212"/>
      </p:ext>
    </p:extLst>
  </p:cSld>
  <p:clrMapOvr>
    <a:masterClrMapping/>
  </p:clrMapOvr>
</p:sld>
</file>

<file path=ppt/theme/theme1.xml><?xml version="1.0" encoding="utf-8"?>
<a:theme xmlns:a="http://schemas.openxmlformats.org/drawingml/2006/main" name="Voltage Event Detection_emma rev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Voltage Event Detection_emma rev.thmx</Template>
  <TotalTime>1028</TotalTime>
  <Words>1248</Words>
  <Application>Microsoft Office PowerPoint</Application>
  <PresentationFormat>On-screen Show (4:3)</PresentationFormat>
  <Paragraphs>149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ＭＳ Ｐゴシック</vt:lpstr>
      <vt:lpstr>Arial</vt:lpstr>
      <vt:lpstr>Calibri</vt:lpstr>
      <vt:lpstr>Cambria Math</vt:lpstr>
      <vt:lpstr>Gill Sans MT</vt:lpstr>
      <vt:lpstr>Wingdings</vt:lpstr>
      <vt:lpstr>Voltage Event Detection_emma rev</vt:lpstr>
      <vt:lpstr>Introduction to Reinforcement Learning</vt:lpstr>
      <vt:lpstr>Markov property</vt:lpstr>
      <vt:lpstr>Markov Decision Process</vt:lpstr>
      <vt:lpstr>Markov Decision Process</vt:lpstr>
      <vt:lpstr>Markov Decision Process</vt:lpstr>
      <vt:lpstr>Markov Decision Process</vt:lpstr>
      <vt:lpstr>Markov Decision Process</vt:lpstr>
      <vt:lpstr>MDP – Why is it not good enough?</vt:lpstr>
      <vt:lpstr>Model-free RL </vt:lpstr>
      <vt:lpstr>Model-free RL – Passive &amp; Active Learning </vt:lpstr>
      <vt:lpstr>Monte Carlo for Prediction – Passive Learning</vt:lpstr>
      <vt:lpstr>Monte Carlo for Prediction – Passive Learning</vt:lpstr>
      <vt:lpstr>Monte Carlo Control – Active Learning</vt:lpstr>
      <vt:lpstr>Q-function</vt:lpstr>
      <vt:lpstr>Monte Carlo Method – is it still not good enough?</vt:lpstr>
      <vt:lpstr>Temporal Differencing Learning – Passive Learning </vt:lpstr>
      <vt:lpstr>Temporal Differencing Learning – Active Learning</vt:lpstr>
      <vt:lpstr>Temporal Differencing Learning – Active Learning</vt:lpstr>
      <vt:lpstr>Is standard TD is good enough?</vt:lpstr>
      <vt:lpstr>Action – Critic Methods</vt:lpstr>
      <vt:lpstr>Approximate Q-learning</vt:lpstr>
      <vt:lpstr>Approximate Q-learning</vt:lpstr>
      <vt:lpstr>Deep Q Network</vt:lpstr>
      <vt:lpstr>CIGAR Stability Model</vt:lpstr>
    </vt:vector>
  </TitlesOfParts>
  <Company>Lawrence Berkeley National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Ciaran Roberts</dc:creator>
  <cp:lastModifiedBy>Toan Ngo</cp:lastModifiedBy>
  <cp:revision>39</cp:revision>
  <dcterms:created xsi:type="dcterms:W3CDTF">2017-09-28T19:06:53Z</dcterms:created>
  <dcterms:modified xsi:type="dcterms:W3CDTF">2018-06-27T23:10:47Z</dcterms:modified>
</cp:coreProperties>
</file>