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4" r:id="rId3"/>
  </p:sldMasterIdLst>
  <p:notesMasterIdLst>
    <p:notesMasterId r:id="rId20"/>
  </p:notesMasterIdLst>
  <p:sldIdLst>
    <p:sldId id="256" r:id="rId4"/>
    <p:sldId id="258" r:id="rId5"/>
    <p:sldId id="257" r:id="rId6"/>
    <p:sldId id="291" r:id="rId7"/>
    <p:sldId id="274" r:id="rId8"/>
    <p:sldId id="278" r:id="rId9"/>
    <p:sldId id="294" r:id="rId10"/>
    <p:sldId id="275" r:id="rId11"/>
    <p:sldId id="279" r:id="rId12"/>
    <p:sldId id="293" r:id="rId13"/>
    <p:sldId id="296" r:id="rId14"/>
    <p:sldId id="297" r:id="rId15"/>
    <p:sldId id="280" r:id="rId16"/>
    <p:sldId id="276" r:id="rId17"/>
    <p:sldId id="265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D31"/>
    <a:srgbClr val="EC6833"/>
    <a:srgbClr val="020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5"/>
    <p:restoredTop sz="96006"/>
  </p:normalViewPr>
  <p:slideViewPr>
    <p:cSldViewPr snapToGrid="0" snapToObjects="1">
      <p:cViewPr varScale="1">
        <p:scale>
          <a:sx n="110" d="100"/>
          <a:sy n="110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6FE4E-77C9-194A-8AB5-7DA0F02FB1F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3355A-E44A-BD40-8439-E87F5BAEC04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" y="6350"/>
            <a:ext cx="12179300" cy="68453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415735" y="1163974"/>
            <a:ext cx="7788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5400" b="0" i="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英特尔创新大师杯</a:t>
            </a:r>
            <a:endParaRPr kumimoji="1" lang="en-US" altLang="zh-CN" sz="5400" b="0" i="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 algn="l"/>
            <a:r>
              <a:rPr kumimoji="1" lang="zh-CN" altLang="en-US" sz="5400" b="0" i="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深度学习挑战赛</a:t>
            </a:r>
            <a:endParaRPr kumimoji="1" lang="zh-CN" altLang="en-US" sz="5400" b="0" i="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85763" y="3018313"/>
            <a:ext cx="35381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>
                <a:gradFill>
                  <a:gsLst>
                    <a:gs pos="68000">
                      <a:schemeClr val="bg1"/>
                    </a:gs>
                    <a:gs pos="25000">
                      <a:srgbClr val="EA8D31"/>
                    </a:gs>
                  </a:gsLst>
                  <a:lin ang="0" scaled="1"/>
                </a:gradFill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决赛答辩</a:t>
            </a:r>
            <a:endParaRPr kumimoji="1" lang="zh-CN" altLang="en-US" sz="6600" dirty="0">
              <a:gradFill>
                <a:gsLst>
                  <a:gs pos="68000">
                    <a:schemeClr val="bg1"/>
                  </a:gs>
                  <a:gs pos="25000">
                    <a:srgbClr val="EA8D31"/>
                  </a:gs>
                </a:gsLst>
                <a:lin ang="0" scaled="1"/>
              </a:gradFill>
              <a:latin typeface="Alibaba PuHuiTi H" pitchFamily="18" charset="-122"/>
              <a:ea typeface="Alibaba PuHuiTi H" pitchFamily="18" charset="-122"/>
              <a:cs typeface="Alibaba PuHuiTi H" pitchFamily="18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16410" y="116252"/>
            <a:ext cx="2445849" cy="6420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48260" y="66430"/>
            <a:ext cx="3479800" cy="863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" y="6350"/>
            <a:ext cx="12179300" cy="68453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415735" y="1163974"/>
            <a:ext cx="7788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5400" b="0" i="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英特尔创新大师杯</a:t>
            </a:r>
            <a:endParaRPr kumimoji="1" lang="en-US" altLang="zh-CN" sz="5400" b="0" i="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 algn="l"/>
            <a:r>
              <a:rPr kumimoji="1" lang="zh-CN" altLang="en-US" sz="5400" b="0" i="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深度学习挑战赛</a:t>
            </a:r>
            <a:endParaRPr kumimoji="1" lang="zh-CN" altLang="en-US" sz="5400" b="0" i="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85763" y="3018313"/>
            <a:ext cx="35381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>
                <a:gradFill>
                  <a:gsLst>
                    <a:gs pos="68000">
                      <a:schemeClr val="bg1"/>
                    </a:gs>
                    <a:gs pos="25000">
                      <a:srgbClr val="EA8D31"/>
                    </a:gs>
                  </a:gsLst>
                  <a:lin ang="0" scaled="1"/>
                </a:gradFill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决赛答辩</a:t>
            </a:r>
            <a:endParaRPr kumimoji="1" lang="zh-CN" altLang="en-US" sz="6600" dirty="0">
              <a:gradFill>
                <a:gsLst>
                  <a:gs pos="68000">
                    <a:schemeClr val="bg1"/>
                  </a:gs>
                  <a:gs pos="25000">
                    <a:srgbClr val="EA8D31"/>
                  </a:gs>
                </a:gsLst>
                <a:lin ang="0" scaled="1"/>
              </a:gradFill>
              <a:latin typeface="Alibaba PuHuiTi H" pitchFamily="18" charset="-122"/>
              <a:ea typeface="Alibaba PuHuiTi H" pitchFamily="18" charset="-122"/>
              <a:cs typeface="Alibaba PuHuiTi H" pitchFamily="18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16410" y="116252"/>
            <a:ext cx="2445849" cy="6420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48260" y="66430"/>
            <a:ext cx="3479800" cy="863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rgbClr val="020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图片包含 背景图案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3" t="2374" r="3637" b="66875"/>
          <a:stretch>
            <a:fillRect/>
          </a:stretch>
        </p:blipFill>
        <p:spPr>
          <a:xfrm>
            <a:off x="1" y="0"/>
            <a:ext cx="12173136" cy="6857999"/>
          </a:xfrm>
          <a:prstGeom prst="rect">
            <a:avLst/>
          </a:prstGeom>
        </p:spPr>
      </p:pic>
      <p:pic>
        <p:nvPicPr>
          <p:cNvPr id="7" name="图片 6" descr="徽标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4" t="8633" r="4868" b="30542"/>
          <a:stretch>
            <a:fillRect/>
          </a:stretch>
        </p:blipFill>
        <p:spPr>
          <a:xfrm rot="16200000">
            <a:off x="3455963" y="85579"/>
            <a:ext cx="5983458" cy="668684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48260" y="66430"/>
            <a:ext cx="3479800" cy="863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16410" y="116252"/>
            <a:ext cx="2445849" cy="64203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020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片包含 背景图案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3" t="2374" r="3637" b="66875"/>
          <a:stretch>
            <a:fillRect/>
          </a:stretch>
        </p:blipFill>
        <p:spPr>
          <a:xfrm>
            <a:off x="1" y="0"/>
            <a:ext cx="12173136" cy="6857999"/>
          </a:xfrm>
          <a:prstGeom prst="rect">
            <a:avLst/>
          </a:prstGeom>
        </p:spPr>
      </p:pic>
      <p:pic>
        <p:nvPicPr>
          <p:cNvPr id="8" name="图片 7" descr="徽标&#10;&#10;描述已自动生成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5" t="8633" r="2540" b="32184"/>
          <a:stretch>
            <a:fillRect/>
          </a:stretch>
        </p:blipFill>
        <p:spPr>
          <a:xfrm rot="16200000">
            <a:off x="867479" y="2622426"/>
            <a:ext cx="2559700" cy="2633166"/>
          </a:xfrm>
          <a:prstGeom prst="rect">
            <a:avLst/>
          </a:prstGeom>
        </p:spPr>
      </p:pic>
      <p:pic>
        <p:nvPicPr>
          <p:cNvPr id="12" name="图片 11" descr="徽标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5" t="8633" r="2540" b="32184"/>
          <a:stretch>
            <a:fillRect/>
          </a:stretch>
        </p:blipFill>
        <p:spPr>
          <a:xfrm rot="16200000">
            <a:off x="3499926" y="2622426"/>
            <a:ext cx="2559700" cy="2633166"/>
          </a:xfrm>
          <a:prstGeom prst="rect">
            <a:avLst/>
          </a:prstGeom>
        </p:spPr>
      </p:pic>
      <p:pic>
        <p:nvPicPr>
          <p:cNvPr id="16" name="图片 15" descr="徽标&#10;&#10;描述已自动生成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5" t="8633" r="2540" b="32184"/>
          <a:stretch>
            <a:fillRect/>
          </a:stretch>
        </p:blipFill>
        <p:spPr>
          <a:xfrm rot="16200000">
            <a:off x="6132373" y="2622426"/>
            <a:ext cx="2559700" cy="2633166"/>
          </a:xfrm>
          <a:prstGeom prst="rect">
            <a:avLst/>
          </a:prstGeom>
        </p:spPr>
      </p:pic>
      <p:pic>
        <p:nvPicPr>
          <p:cNvPr id="20" name="图片 19" descr="徽标&#10;&#10;描述已自动生成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5" t="8633" r="2540" b="32184"/>
          <a:stretch>
            <a:fillRect/>
          </a:stretch>
        </p:blipFill>
        <p:spPr>
          <a:xfrm rot="16200000">
            <a:off x="8764821" y="2622426"/>
            <a:ext cx="2559700" cy="263316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48260" y="66430"/>
            <a:ext cx="3479800" cy="8636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16410" y="116252"/>
            <a:ext cx="2445849" cy="642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020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8260" y="66430"/>
            <a:ext cx="3479800" cy="863600"/>
          </a:xfrm>
          <a:prstGeom prst="rect">
            <a:avLst/>
          </a:prstGeom>
          <a:noFill/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16410" y="116252"/>
            <a:ext cx="2445849" cy="642035"/>
          </a:xfrm>
          <a:prstGeom prst="rect">
            <a:avLst/>
          </a:prstGeom>
          <a:solidFill>
            <a:srgbClr val="020911"/>
          </a:solidFill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rgbClr val="020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图片包含 背景图案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3" t="2374" r="3637" b="66875"/>
          <a:stretch>
            <a:fillRect/>
          </a:stretch>
        </p:blipFill>
        <p:spPr>
          <a:xfrm>
            <a:off x="1" y="0"/>
            <a:ext cx="12173136" cy="6857999"/>
          </a:xfrm>
          <a:prstGeom prst="rect">
            <a:avLst/>
          </a:prstGeom>
        </p:spPr>
      </p:pic>
      <p:pic>
        <p:nvPicPr>
          <p:cNvPr id="7" name="图片 6" descr="徽标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4" t="8633" r="4868" b="30542"/>
          <a:stretch>
            <a:fillRect/>
          </a:stretch>
        </p:blipFill>
        <p:spPr>
          <a:xfrm rot="16200000">
            <a:off x="3455963" y="85579"/>
            <a:ext cx="5983458" cy="668684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48260" y="66430"/>
            <a:ext cx="3479800" cy="863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16410" y="116252"/>
            <a:ext cx="2445849" cy="64203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背景图案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3" t="2374" r="3637" b="66875"/>
          <a:stretch>
            <a:fillRect/>
          </a:stretch>
        </p:blipFill>
        <p:spPr>
          <a:xfrm>
            <a:off x="1" y="0"/>
            <a:ext cx="12173136" cy="6857999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8892" y="-1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8260" y="66430"/>
            <a:ext cx="3479800" cy="863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16410" y="116252"/>
            <a:ext cx="2445849" cy="642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" y="6350"/>
            <a:ext cx="12179300" cy="6845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16410" y="116252"/>
            <a:ext cx="2445849" cy="6420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48260" y="66430"/>
            <a:ext cx="3479800" cy="863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020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片包含 背景图案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3" t="2374" r="3637" b="66875"/>
          <a:stretch>
            <a:fillRect/>
          </a:stretch>
        </p:blipFill>
        <p:spPr>
          <a:xfrm>
            <a:off x="1" y="0"/>
            <a:ext cx="12173136" cy="6857999"/>
          </a:xfrm>
          <a:prstGeom prst="rect">
            <a:avLst/>
          </a:prstGeom>
        </p:spPr>
      </p:pic>
      <p:pic>
        <p:nvPicPr>
          <p:cNvPr id="8" name="图片 7" descr="徽标&#10;&#10;描述已自动生成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5" t="8633" r="2540" b="32184"/>
          <a:stretch>
            <a:fillRect/>
          </a:stretch>
        </p:blipFill>
        <p:spPr>
          <a:xfrm rot="16200000">
            <a:off x="867479" y="2622426"/>
            <a:ext cx="2559700" cy="2633166"/>
          </a:xfrm>
          <a:prstGeom prst="rect">
            <a:avLst/>
          </a:prstGeom>
        </p:spPr>
      </p:pic>
      <p:pic>
        <p:nvPicPr>
          <p:cNvPr id="12" name="图片 11" descr="徽标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5" t="8633" r="2540" b="32184"/>
          <a:stretch>
            <a:fillRect/>
          </a:stretch>
        </p:blipFill>
        <p:spPr>
          <a:xfrm rot="16200000">
            <a:off x="3499926" y="2622426"/>
            <a:ext cx="2559700" cy="2633166"/>
          </a:xfrm>
          <a:prstGeom prst="rect">
            <a:avLst/>
          </a:prstGeom>
        </p:spPr>
      </p:pic>
      <p:pic>
        <p:nvPicPr>
          <p:cNvPr id="16" name="图片 15" descr="徽标&#10;&#10;描述已自动生成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5" t="8633" r="2540" b="32184"/>
          <a:stretch>
            <a:fillRect/>
          </a:stretch>
        </p:blipFill>
        <p:spPr>
          <a:xfrm rot="16200000">
            <a:off x="6132373" y="2622426"/>
            <a:ext cx="2559700" cy="2633166"/>
          </a:xfrm>
          <a:prstGeom prst="rect">
            <a:avLst/>
          </a:prstGeom>
        </p:spPr>
      </p:pic>
      <p:pic>
        <p:nvPicPr>
          <p:cNvPr id="20" name="图片 19" descr="徽标&#10;&#10;描述已自动生成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5" t="8633" r="2540" b="32184"/>
          <a:stretch>
            <a:fillRect/>
          </a:stretch>
        </p:blipFill>
        <p:spPr>
          <a:xfrm rot="16200000">
            <a:off x="8764821" y="2622426"/>
            <a:ext cx="2559700" cy="263316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48260" y="66430"/>
            <a:ext cx="3479800" cy="8636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16410" y="116252"/>
            <a:ext cx="2445849" cy="642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020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8260" y="66430"/>
            <a:ext cx="3479800" cy="863600"/>
          </a:xfrm>
          <a:prstGeom prst="rect">
            <a:avLst/>
          </a:prstGeom>
          <a:noFill/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16410" y="116252"/>
            <a:ext cx="2445849" cy="642035"/>
          </a:xfrm>
          <a:prstGeom prst="rect">
            <a:avLst/>
          </a:prstGeom>
          <a:solidFill>
            <a:srgbClr val="020911"/>
          </a:solidFill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背景图案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3" t="2374" r="3637" b="66875"/>
          <a:stretch>
            <a:fillRect/>
          </a:stretch>
        </p:blipFill>
        <p:spPr>
          <a:xfrm>
            <a:off x="1" y="0"/>
            <a:ext cx="12173136" cy="6857999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8892" y="-1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8260" y="66430"/>
            <a:ext cx="3479800" cy="863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16410" y="116252"/>
            <a:ext cx="2445849" cy="642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" y="6350"/>
            <a:ext cx="12179300" cy="6845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16410" y="116252"/>
            <a:ext cx="2445849" cy="6420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48260" y="66430"/>
            <a:ext cx="3479800" cy="863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B21EA-8C1E-E740-99CD-ABBE3E6851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BBC30-AE5E-864A-A704-49A4D18F84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B21EA-8C1E-E740-99CD-ABBE3E6851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BBC30-AE5E-864A-A704-49A4D18F84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4655" y="4272280"/>
            <a:ext cx="1017714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赛道三</a:t>
            </a:r>
            <a:r>
              <a:rPr kumimoji="1" lang="en-US" altLang="zh-CN" sz="200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-CCKS2021中文NLP地址相关性任务</a:t>
            </a:r>
            <a:endParaRPr kumimoji="1" lang="en-US" altLang="zh-CN" sz="20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endParaRPr kumimoji="1" lang="en-US" altLang="zh-CN" sz="20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团队名称：我的加菲鱼</a:t>
            </a:r>
            <a:r>
              <a:rPr kumimoji="1" lang="en-US" altLang="zh-CN" sz="200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-</a:t>
            </a:r>
            <a:endParaRPr kumimoji="1" lang="en-US" altLang="zh-CN" sz="20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endParaRPr kumimoji="1" lang="en-US" altLang="zh-CN" sz="20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团队成员：邵陈杰（队长）</a:t>
            </a:r>
            <a:endParaRPr kumimoji="1" lang="zh-CN" altLang="en-US" sz="20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r>
              <a:rPr kumimoji="1" lang="en-US" altLang="zh-CN" sz="200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         </a:t>
            </a:r>
            <a:r>
              <a:rPr kumimoji="1" lang="zh-CN" altLang="en-US" sz="200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康一帅（队员）</a:t>
            </a:r>
            <a:endParaRPr kumimoji="1" lang="en-US" altLang="zh-CN" sz="20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endParaRPr kumimoji="1" lang="en-US" altLang="zh-CN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endParaRPr kumimoji="1" lang="en-US" altLang="zh-CN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9120" y="1042035"/>
            <a:ext cx="1100391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pretrain</a:t>
            </a:r>
            <a:r>
              <a:rPr lang="zh-CN">
                <a:solidFill>
                  <a:schemeClr val="bg1"/>
                </a:solidFill>
              </a:rPr>
              <a:t>部分</a:t>
            </a:r>
            <a:endParaRPr lang="zh-CN">
              <a:solidFill>
                <a:schemeClr val="bg1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    mlm</a:t>
            </a:r>
            <a:r>
              <a:rPr lang="zh-CN" altLang="en-US">
                <a:solidFill>
                  <a:schemeClr val="bg1"/>
                </a:solidFill>
              </a:rPr>
              <a:t>部分的</a:t>
            </a:r>
            <a:r>
              <a:rPr lang="en-US" altLang="zh-CN">
                <a:solidFill>
                  <a:schemeClr val="bg1"/>
                </a:solidFill>
              </a:rPr>
              <a:t>mask </a:t>
            </a:r>
            <a:r>
              <a:rPr lang="zh-CN" altLang="en-US">
                <a:solidFill>
                  <a:schemeClr val="bg1"/>
                </a:solidFill>
              </a:rPr>
              <a:t>策略，最终采用</a:t>
            </a:r>
            <a:r>
              <a:rPr lang="en-US" altLang="zh-CN">
                <a:solidFill>
                  <a:schemeClr val="bg1"/>
                </a:solidFill>
              </a:rPr>
              <a:t>ngram-mask</a:t>
            </a:r>
            <a:r>
              <a:rPr lang="zh-CN" altLang="en-US">
                <a:solidFill>
                  <a:schemeClr val="bg1"/>
                </a:solidFill>
              </a:rPr>
              <a:t>，并且融入标签信息进行</a:t>
            </a:r>
            <a:r>
              <a:rPr lang="en-US" altLang="zh-CN">
                <a:solidFill>
                  <a:schemeClr val="bg1"/>
                </a:solidFill>
              </a:rPr>
              <a:t>mask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</a:rPr>
              <a:t>	cls 工业区全盈小区sep仙塘镇金盈小区步步新商行全盈小区sep[unused1]sep</a:t>
            </a:r>
            <a:endParaRPr lang="en-US" altLang="zh-CN">
              <a:solidFill>
                <a:schemeClr val="bg1"/>
              </a:solidFill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cls mmm全盈小区sep仙塘镇金盈小区mmm商行全盈小区sep[unused1]sep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 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预训练部分对三个模型都采用混合精度训练，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dynamic pad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，提升训练速度</a:t>
            </a:r>
            <a:endParaRPr lang="en-US" altLang="zh-CN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645920" y="3388360"/>
          <a:ext cx="853313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mask</a:t>
                      </a:r>
                      <a:r>
                        <a:rPr lang="zh-CN" altLang="en-US"/>
                        <a:t>策略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f1 (</a:t>
                      </a:r>
                      <a:r>
                        <a:rPr lang="zh-CN" altLang="en-US"/>
                        <a:t>单模，</a:t>
                      </a:r>
                      <a:r>
                        <a:rPr lang="en-US" altLang="zh-CN"/>
                        <a:t>5</a:t>
                      </a:r>
                      <a:r>
                        <a:rPr lang="zh-CN" altLang="en-US"/>
                        <a:t>折）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dynamic mask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0.8719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whole word mask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0.8738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ngram mask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0.8745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whole word mask + ngram mask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0.8739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ngram+label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0.8754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ngram+label+</a:t>
                      </a:r>
                      <a:r>
                        <a:rPr lang="zh-CN" altLang="en-US"/>
                        <a:t>数据对偶（训练时间太长）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0.8755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肘形连接符 6"/>
          <p:cNvCxnSpPr/>
          <p:nvPr/>
        </p:nvCxnSpPr>
        <p:spPr>
          <a:xfrm>
            <a:off x="9128125" y="2209165"/>
            <a:ext cx="742950" cy="476250"/>
          </a:xfrm>
          <a:prstGeom prst="bentConnector3">
            <a:avLst>
              <a:gd name="adj1" fmla="val 1916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3725" y="1028065"/>
            <a:ext cx="11003915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finetune</a:t>
            </a:r>
            <a:r>
              <a:rPr lang="zh-CN">
                <a:solidFill>
                  <a:schemeClr val="bg1"/>
                </a:solidFill>
              </a:rPr>
              <a:t>部分</a:t>
            </a:r>
            <a:endParaRPr lang="zh-CN">
              <a:solidFill>
                <a:schemeClr val="bg1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对抗训练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：对抗训练使用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fgm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，速度快效果好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句向量分类：后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层加上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embedding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部分的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cls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动态加权平均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加权的权重系数由训练得到，初始的时候最后一层权重高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multi-sample dropout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>
                <a:solidFill>
                  <a:schemeClr val="bg1"/>
                </a:solidFill>
              </a:rPr>
              <a:t>使用三折交叉验证，每折采用不同的随机数种子，每折都采用</a:t>
            </a:r>
            <a:r>
              <a:rPr lang="en-US" altLang="zh-CN">
                <a:solidFill>
                  <a:schemeClr val="bg1"/>
                </a:solidFill>
              </a:rPr>
              <a:t>dynamic pad</a:t>
            </a:r>
            <a:r>
              <a:rPr lang="zh-CN" altLang="en-US">
                <a:solidFill>
                  <a:schemeClr val="bg1"/>
                </a:solidFill>
              </a:rPr>
              <a:t>加速训练</a:t>
            </a:r>
            <a:endParaRPr lang="zh-CN" altLang="en-US">
              <a:solidFill>
                <a:schemeClr val="bg1"/>
              </a:solidFill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   </a:t>
            </a:r>
            <a:endParaRPr lang="en-US" altLang="zh-CN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828800" y="3658870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f1(</a:t>
                      </a:r>
                      <a:r>
                        <a:rPr lang="zh-CN" altLang="en-US"/>
                        <a:t>初赛，单模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baseline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0.79</a:t>
                      </a:r>
                      <a:r>
                        <a:rPr lang="en-US" altLang="zh-CN"/>
                        <a:t>58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baseline+fgm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0.7980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baseline+cls动态加权平均+fgm+multi-sample dropout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0.80</a:t>
                      </a: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3725" y="1028065"/>
            <a:ext cx="1100391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inference</a:t>
            </a:r>
            <a:r>
              <a:rPr lang="zh-CN">
                <a:solidFill>
                  <a:schemeClr val="bg1"/>
                </a:solidFill>
              </a:rPr>
              <a:t>部分</a:t>
            </a:r>
            <a:endParaRPr lang="zh-CN">
              <a:solidFill>
                <a:schemeClr val="bg1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多分类阈值搜索，优化系数使得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f1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最优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模型加权融合，按照提交的成绩，手动选择权重大小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	0.4nezhabase+0.4nezhawwm+0.2macbert -&gt; output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   </a:t>
            </a:r>
            <a:endParaRPr lang="en-US" altLang="zh-CN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828800" y="3183890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f1</a:t>
                      </a: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0.8747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单模</a:t>
                      </a:r>
                      <a:r>
                        <a:rPr lang="en-US" altLang="zh-CN" sz="1800">
                          <a:sym typeface="+mn-ea"/>
                        </a:rPr>
                        <a:t>+</a:t>
                      </a:r>
                      <a:r>
                        <a:rPr lang="zh-CN" altLang="en-US" sz="1800">
                          <a:sym typeface="+mn-ea"/>
                        </a:rPr>
                        <a:t>阈值搜索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0.8754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阈值搜索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模型融合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0.8769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9755" y="1042035"/>
            <a:ext cx="11003915" cy="6323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其他尝试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     1. base-&gt;large</a:t>
            </a:r>
            <a:endParaRPr lang="en-US" altLang="zh-CN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提升不大，速度太慢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     2. bert</a:t>
            </a:r>
            <a:r>
              <a:rPr lang="zh-CN" altLang="en-US">
                <a:solidFill>
                  <a:schemeClr val="bg1"/>
                </a:solidFill>
              </a:rPr>
              <a:t>后接其他复杂结构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对比了其他方式，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后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层加上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embedding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cls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动态加权平均效果最好</a:t>
            </a:r>
            <a:endParaRPr lang="en-US" altLang="zh-CN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     3. </a:t>
            </a:r>
            <a:r>
              <a:rPr lang="zh-CN" altLang="en-US">
                <a:solidFill>
                  <a:schemeClr val="bg1"/>
                </a:solidFill>
              </a:rPr>
              <a:t>数据传递，数据对偶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加在预训练里有提升，提升不明显，速度太慢放弃</a:t>
            </a:r>
            <a:endParaRPr lang="en-US" altLang="zh-CN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     4. r-dropout</a:t>
            </a:r>
            <a:endParaRPr lang="en-US" altLang="zh-CN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初赛本地提升明显，线上无提升，速度太慢放弃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    5. swa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zh-CN" altLang="en-US">
                <a:solidFill>
                  <a:schemeClr val="bg1"/>
                </a:solidFill>
              </a:rPr>
              <a:t>tochastic </a:t>
            </a:r>
            <a:r>
              <a:rPr lang="en-US" altLang="zh-CN">
                <a:solidFill>
                  <a:schemeClr val="bg1"/>
                </a:solidFill>
              </a:rPr>
              <a:t>w</a:t>
            </a:r>
            <a:r>
              <a:rPr lang="zh-CN" altLang="en-US">
                <a:solidFill>
                  <a:schemeClr val="bg1"/>
                </a:solidFill>
              </a:rPr>
              <a:t>eight 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veraging）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           </a:t>
            </a:r>
            <a:r>
              <a:rPr lang="zh-CN" altLang="en-US">
                <a:solidFill>
                  <a:schemeClr val="bg1"/>
                </a:solidFill>
              </a:rPr>
              <a:t>线下有提升，线上无提升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    6. loss</a:t>
            </a:r>
            <a:r>
              <a:rPr lang="zh-CN" altLang="en-US">
                <a:solidFill>
                  <a:schemeClr val="bg1"/>
                </a:solidFill>
              </a:rPr>
              <a:t>优化</a:t>
            </a:r>
            <a:r>
              <a:rPr lang="en-US" altLang="zh-CN">
                <a:solidFill>
                  <a:schemeClr val="bg1"/>
                </a:solidFill>
              </a:rPr>
              <a:t> celoss-&gt;focalloss</a:t>
            </a:r>
            <a:endParaRPr lang="en-US" altLang="zh-CN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           </a:t>
            </a:r>
            <a:r>
              <a:rPr lang="zh-CN" altLang="en-US">
                <a:solidFill>
                  <a:schemeClr val="bg1"/>
                </a:solidFill>
              </a:rPr>
              <a:t>无提升</a:t>
            </a:r>
            <a:endParaRPr lang="en-US" altLang="zh-CN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      </a:t>
            </a:r>
            <a:endParaRPr lang="en-US" altLang="zh-CN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 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8685" y="1354946"/>
            <a:ext cx="221551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latin typeface="Arial Black" panose="020B0A04020102020204" pitchFamily="34" charset="0"/>
              </a:rPr>
              <a:t>04-</a:t>
            </a:r>
            <a:endParaRPr lang="zh-CN" altLang="en-US" sz="9600" dirty="0">
              <a:latin typeface="Arial Black" panose="020B0A040201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17442" y="2614385"/>
            <a:ext cx="7957116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gradFill>
                  <a:gsLst>
                    <a:gs pos="0">
                      <a:srgbClr val="1EF8AF"/>
                    </a:gs>
                    <a:gs pos="100000">
                      <a:srgbClr val="5B68EA"/>
                    </a:gs>
                  </a:gsLst>
                  <a:lin ang="5400000" scaled="1"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zh-CN" altLang="en-US" sz="9600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rPr>
              <a:t>方案总结</a:t>
            </a:r>
            <a:endParaRPr lang="zh-CN" altLang="en-US" sz="9600" dirty="0">
              <a:solidFill>
                <a:schemeClr val="tx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82700" y="967105"/>
          <a:ext cx="8532495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3573145"/>
                <a:gridCol w="21151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提分点分析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ngram-mask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相比于单个字的遮蔽，</a:t>
                      </a:r>
                      <a:r>
                        <a:rPr lang="en-US" altLang="zh-CN"/>
                        <a:t>ngram-mask</a:t>
                      </a:r>
                      <a:r>
                        <a:rPr lang="zh-CN" altLang="en-US"/>
                        <a:t>加大了预训练任务的难度，从而提升效果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2.6</a:t>
                      </a:r>
                      <a:r>
                        <a:rPr lang="zh-CN" altLang="en-US"/>
                        <a:t>个千分点左右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融入标签信息的预训练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标签也含有语义信息，模型学习的更多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个千分点左右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后12层加上embedding的cls动态加权平均</a:t>
                      </a:r>
                      <a:r>
                        <a:rPr lang="en-US" altLang="zh-CN"/>
                        <a:t>+</a:t>
                      </a:r>
                      <a:r>
                        <a:rPr lang="en-US" altLang="zh-CN" sz="1800">
                          <a:sym typeface="+mn-ea"/>
                        </a:rPr>
                        <a:t>multi-sample dropout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后12层加上embedding的cls动态加权平均能</a:t>
                      </a:r>
                      <a:r>
                        <a:rPr lang="zh-CN" altLang="en-US"/>
                        <a:t>增强向量的语义表征能力从而提升效果。</a:t>
                      </a:r>
                      <a:r>
                        <a:rPr lang="en-US" altLang="zh-CN" sz="1800">
                          <a:sym typeface="+mn-ea"/>
                        </a:rPr>
                        <a:t>multi-sample dropout</a:t>
                      </a:r>
                      <a:r>
                        <a:rPr lang="zh-CN" altLang="en-US" sz="1800">
                          <a:sym typeface="+mn-ea"/>
                        </a:rPr>
                        <a:t>能</a:t>
                      </a:r>
                      <a:r>
                        <a:rPr lang="zh-CN" altLang="en-US" sz="1800">
                          <a:sym typeface="+mn-ea"/>
                        </a:rPr>
                        <a:t>加速训练，增强泛化能力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3.3</a:t>
                      </a:r>
                      <a:r>
                        <a:rPr lang="zh-CN" altLang="en-US"/>
                        <a:t>个千分点左右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对抗训练fgm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生成对抗样本，对抗样本的训练，增加模型泛化能力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2.2</a:t>
                      </a:r>
                      <a:r>
                        <a:rPr lang="zh-CN" altLang="en-US"/>
                        <a:t>个千分点左右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多分类阈值搜索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缩放系数使得</a:t>
                      </a:r>
                      <a:r>
                        <a:rPr lang="en-US" altLang="zh-CN"/>
                        <a:t>f1</a:t>
                      </a:r>
                      <a:r>
                        <a:rPr lang="zh-CN" altLang="en-US"/>
                        <a:t>最优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</a:t>
                      </a:r>
                      <a:r>
                        <a:rPr lang="zh-CN" altLang="en-US"/>
                        <a:t>个千分点左右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三模型融合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提升模型的鲁棒性和泛化能力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1.5</a:t>
                      </a:r>
                      <a:r>
                        <a:rPr lang="zh-CN" altLang="en-US"/>
                        <a:t>个千分点左右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动态</a:t>
                      </a:r>
                      <a:r>
                        <a:rPr lang="en-US" altLang="zh-CN"/>
                        <a:t>pad</a:t>
                      </a:r>
                      <a:r>
                        <a:rPr lang="zh-CN" altLang="en-US"/>
                        <a:t>和预训练混合精度训练和每折使用不同的随机数种子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提升模型训练速度，不同的随机数种子加大了模型的差异，提升融合的效果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010775" y="1129665"/>
            <a:ext cx="20542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   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个模型包括预训练、训练和推理部分总体耗时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个小时左右，单模型最高在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0.8754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左右，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个模型融合最高得分是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0.8769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左右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17698" y="2459504"/>
            <a:ext cx="65566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0" dirty="0">
                <a:gradFill>
                  <a:gsLst>
                    <a:gs pos="68000">
                      <a:schemeClr val="bg1"/>
                    </a:gs>
                    <a:gs pos="25000">
                      <a:srgbClr val="EA8D31"/>
                    </a:gs>
                  </a:gsLst>
                  <a:lin ang="0" scaled="1"/>
                </a:gradFill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THANKS</a:t>
            </a:r>
            <a:endParaRPr kumimoji="1" lang="zh-CN" altLang="en-US" sz="12000" dirty="0">
              <a:gradFill>
                <a:gsLst>
                  <a:gs pos="68000">
                    <a:schemeClr val="bg1"/>
                  </a:gs>
                  <a:gs pos="25000">
                    <a:srgbClr val="EA8D31"/>
                  </a:gs>
                </a:gsLst>
                <a:lin ang="0" scaled="1"/>
              </a:gradFill>
              <a:latin typeface="Alibaba PuHuiTi H" pitchFamily="18" charset="-122"/>
              <a:ea typeface="Alibaba PuHuiTi H" pitchFamily="18" charset="-122"/>
              <a:cs typeface="Alibaba PuHuiTi H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0983" y="1312300"/>
            <a:ext cx="504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600" dirty="0">
                <a:gradFill>
                  <a:gsLst>
                    <a:gs pos="0">
                      <a:srgbClr val="E6A845"/>
                    </a:gs>
                    <a:gs pos="100000">
                      <a:srgbClr val="B05B23"/>
                    </a:gs>
                  </a:gsLst>
                  <a:lin ang="0" scaled="1"/>
                </a:gra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Arial" panose="020B0604020202020204" pitchFamily="34" charset="0"/>
              </a:rPr>
              <a:t>OVERVIEW</a:t>
            </a:r>
            <a:endParaRPr lang="zh-CN" altLang="en-US" sz="5400" spc="600" dirty="0">
              <a:gradFill>
                <a:gsLst>
                  <a:gs pos="0">
                    <a:srgbClr val="E6A845"/>
                  </a:gs>
                  <a:gs pos="100000">
                    <a:srgbClr val="B05B23"/>
                  </a:gs>
                </a:gsLst>
                <a:lin ang="0" scaled="1"/>
              </a:gra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30746" y="2659159"/>
            <a:ext cx="2633345" cy="2559700"/>
            <a:chOff x="1417240" y="2664966"/>
            <a:chExt cx="2633345" cy="2559700"/>
          </a:xfrm>
        </p:grpSpPr>
        <p:pic>
          <p:nvPicPr>
            <p:cNvPr id="6" name="图片 5" descr="徽标&#10;&#10;描述已自动生成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5" t="8633" r="2540" b="32184"/>
            <a:stretch>
              <a:fillRect/>
            </a:stretch>
          </p:blipFill>
          <p:spPr>
            <a:xfrm rot="16200000">
              <a:off x="1453973" y="2628233"/>
              <a:ext cx="2559700" cy="263316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959361" y="3050227"/>
              <a:ext cx="8730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spc="600" dirty="0">
                  <a:solidFill>
                    <a:schemeClr val="bg1"/>
                  </a:solidFill>
                  <a:latin typeface="Arial Black" panose="020B0A040201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1</a:t>
              </a:r>
              <a:endParaRPr lang="zh-CN" altLang="en-US" sz="4000" b="1" spc="600" dirty="0">
                <a:solidFill>
                  <a:schemeClr val="bg1"/>
                </a:solidFill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17875" y="3893056"/>
              <a:ext cx="2632710" cy="565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gradFill>
                    <a:gsLst>
                      <a:gs pos="0">
                        <a:srgbClr val="1EF8AF"/>
                      </a:gs>
                      <a:gs pos="100000">
                        <a:srgbClr val="5B68EA"/>
                      </a:gs>
                    </a:gsLst>
                    <a:lin ang="5400000" scaled="1"/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zh-CN" sz="2800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Arial" panose="020B0604020202020204" pitchFamily="34" charset="0"/>
                </a:rPr>
                <a:t>赛题分析</a:t>
              </a:r>
              <a:endParaRPr lang="zh-CN" sz="2800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463193" y="2659159"/>
            <a:ext cx="2633166" cy="2559700"/>
            <a:chOff x="1417240" y="2664966"/>
            <a:chExt cx="2633166" cy="2559700"/>
          </a:xfrm>
        </p:grpSpPr>
        <p:pic>
          <p:nvPicPr>
            <p:cNvPr id="10" name="图片 9" descr="徽标&#10;&#10;描述已自动生成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5" t="8633" r="2540" b="32184"/>
            <a:stretch>
              <a:fillRect/>
            </a:stretch>
          </p:blipFill>
          <p:spPr>
            <a:xfrm rot="16200000">
              <a:off x="1453973" y="2628233"/>
              <a:ext cx="2559700" cy="2633166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959361" y="3050227"/>
              <a:ext cx="8730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spc="600" dirty="0">
                  <a:solidFill>
                    <a:schemeClr val="bg1"/>
                  </a:solidFill>
                  <a:latin typeface="Arial Black" panose="020B0A040201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2</a:t>
              </a:r>
              <a:endParaRPr lang="zh-CN" altLang="en-US" sz="4000" b="1" spc="600" dirty="0">
                <a:solidFill>
                  <a:schemeClr val="bg1"/>
                </a:solidFill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59530" y="3893056"/>
              <a:ext cx="1737995" cy="565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gradFill>
                    <a:gsLst>
                      <a:gs pos="0">
                        <a:srgbClr val="1EF8AF"/>
                      </a:gs>
                      <a:gs pos="100000">
                        <a:srgbClr val="5B68EA"/>
                      </a:gs>
                    </a:gsLst>
                    <a:lin ang="5400000" scaled="1"/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Arial" panose="020B0604020202020204" pitchFamily="34" charset="0"/>
                </a:rPr>
                <a:t>模型设计</a:t>
              </a:r>
              <a:endParaRPr lang="zh-CN" altLang="en-US" sz="2800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95640" y="2659159"/>
            <a:ext cx="2633166" cy="2559700"/>
            <a:chOff x="1417240" y="2664966"/>
            <a:chExt cx="2633166" cy="2559700"/>
          </a:xfrm>
        </p:grpSpPr>
        <p:pic>
          <p:nvPicPr>
            <p:cNvPr id="14" name="图片 13" descr="徽标&#10;&#10;描述已自动生成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5" t="8633" r="2540" b="32184"/>
            <a:stretch>
              <a:fillRect/>
            </a:stretch>
          </p:blipFill>
          <p:spPr>
            <a:xfrm rot="16200000">
              <a:off x="1453973" y="2628233"/>
              <a:ext cx="2559700" cy="2633166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959361" y="3050227"/>
              <a:ext cx="8730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spc="600" dirty="0">
                  <a:solidFill>
                    <a:schemeClr val="bg1"/>
                  </a:solidFill>
                  <a:latin typeface="Arial Black" panose="020B0A040201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3</a:t>
              </a:r>
              <a:endParaRPr lang="zh-CN" altLang="en-US" sz="4000" b="1" spc="600" dirty="0">
                <a:solidFill>
                  <a:schemeClr val="bg1"/>
                </a:solidFill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42360" y="3893056"/>
              <a:ext cx="1983105" cy="565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gradFill>
                    <a:gsLst>
                      <a:gs pos="0">
                        <a:srgbClr val="1EF8AF"/>
                      </a:gs>
                      <a:gs pos="100000">
                        <a:srgbClr val="5B68EA"/>
                      </a:gs>
                    </a:gsLst>
                    <a:lin ang="5400000" scaled="1"/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Arial" panose="020B0604020202020204" pitchFamily="34" charset="0"/>
                </a:rPr>
                <a:t>方案介绍</a:t>
              </a:r>
              <a:endParaRPr lang="zh-CN" altLang="en-US" sz="2800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28088" y="2659159"/>
            <a:ext cx="2633166" cy="2559700"/>
            <a:chOff x="1417240" y="2664966"/>
            <a:chExt cx="2633166" cy="2559700"/>
          </a:xfrm>
        </p:grpSpPr>
        <p:pic>
          <p:nvPicPr>
            <p:cNvPr id="18" name="图片 17" descr="徽标&#10;&#10;描述已自动生成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5" t="8633" r="2540" b="32184"/>
            <a:stretch>
              <a:fillRect/>
            </a:stretch>
          </p:blipFill>
          <p:spPr>
            <a:xfrm rot="16200000">
              <a:off x="1453973" y="2628233"/>
              <a:ext cx="2559700" cy="2633166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1959361" y="3050227"/>
              <a:ext cx="8730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spc="600" dirty="0">
                  <a:solidFill>
                    <a:schemeClr val="bg1"/>
                  </a:solidFill>
                  <a:latin typeface="Arial Black" panose="020B0A040201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4</a:t>
              </a:r>
              <a:endParaRPr lang="zh-CN" altLang="en-US" sz="4000" b="1" spc="600" dirty="0">
                <a:solidFill>
                  <a:schemeClr val="bg1"/>
                </a:solidFill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959530" y="3893056"/>
              <a:ext cx="1668780" cy="565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gradFill>
                    <a:gsLst>
                      <a:gs pos="0">
                        <a:srgbClr val="1EF8AF"/>
                      </a:gs>
                      <a:gs pos="100000">
                        <a:srgbClr val="5B68EA"/>
                      </a:gs>
                    </a:gsLst>
                    <a:lin ang="5400000" scaled="1"/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Arial" panose="020B0604020202020204" pitchFamily="34" charset="0"/>
                </a:rPr>
                <a:t>方案总结</a:t>
              </a:r>
              <a:endParaRPr lang="zh-CN" altLang="en-US" sz="2800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8187" y="1354946"/>
            <a:ext cx="22365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latin typeface="Arial Black" panose="020B0A04020102020204" pitchFamily="34" charset="0"/>
              </a:rPr>
              <a:t>01-</a:t>
            </a:r>
            <a:endParaRPr lang="zh-CN" altLang="en-US" sz="9600" dirty="0">
              <a:latin typeface="Arial Black" panose="020B0A040201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17442" y="2614385"/>
            <a:ext cx="7957116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gradFill>
                  <a:gsLst>
                    <a:gs pos="0">
                      <a:srgbClr val="1EF8AF"/>
                    </a:gs>
                    <a:gs pos="100000">
                      <a:srgbClr val="5B68EA"/>
                    </a:gs>
                  </a:gsLst>
                  <a:lin ang="5400000" scaled="1"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zh-CN" altLang="en-US" sz="9600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rPr>
              <a:t>赛题分析</a:t>
            </a:r>
            <a:endParaRPr lang="zh-CN" altLang="en-US" sz="9600" dirty="0">
              <a:solidFill>
                <a:schemeClr val="tx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4360" y="5653405"/>
            <a:ext cx="110039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chemeClr val="bg1"/>
                </a:solidFill>
              </a:rPr>
              <a:t>任务上是经典的文本分类任务，对输入的地址文本对判定是完全匹配、部分匹配、不匹配。一些文本分类的优化手段都可以使用，在性能上要求全流程在</a:t>
            </a:r>
            <a:r>
              <a:rPr lang="en-US" altLang="zh-CN">
                <a:solidFill>
                  <a:schemeClr val="bg1"/>
                </a:solidFill>
              </a:rPr>
              <a:t>12</a:t>
            </a:r>
            <a:r>
              <a:rPr lang="zh-CN" altLang="en-US">
                <a:solidFill>
                  <a:schemeClr val="bg1"/>
                </a:solidFill>
              </a:rPr>
              <a:t>个小时，因此一些大模型需要注意训练的时间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993775" y="1721485"/>
          <a:ext cx="9754870" cy="376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110"/>
                <a:gridCol w="6334760"/>
              </a:tblGrid>
              <a:tr h="1414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赛题描述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本评测任务为基于地址文本的相关性任务。即对于给定的一个地址query以及若干个候选地址文本，参赛系统需要对query与候选地址文本的匹配程度进行打分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9043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赛题输入输出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输入：输入文件包含若干个query-地址文本对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输出：输出文本每一行包括此query-地址文本对的匹配程度，分为完全匹配、部分匹配、不匹配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83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评价指标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macro f1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8685" y="1354946"/>
            <a:ext cx="221551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latin typeface="Arial Black" panose="020B0A04020102020204" pitchFamily="34" charset="0"/>
              </a:rPr>
              <a:t>02-</a:t>
            </a:r>
            <a:endParaRPr lang="zh-CN" altLang="en-US" sz="9600" dirty="0">
              <a:latin typeface="Arial Black" panose="020B0A040201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17442" y="2614385"/>
            <a:ext cx="7957116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gradFill>
                  <a:gsLst>
                    <a:gs pos="0">
                      <a:srgbClr val="1EF8AF"/>
                    </a:gs>
                    <a:gs pos="100000">
                      <a:srgbClr val="5B68EA"/>
                    </a:gs>
                  </a:gsLst>
                  <a:lin ang="5400000" scaled="1"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zh-CN" altLang="en-US" sz="9600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rPr>
              <a:t>模型设计</a:t>
            </a:r>
            <a:endParaRPr lang="zh-CN" altLang="en-US" sz="9600" dirty="0">
              <a:solidFill>
                <a:schemeClr val="tx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9935" y="1129030"/>
            <a:ext cx="10817860" cy="2953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  <a:sym typeface="+mn-ea"/>
              </a:rPr>
              <a:t>模型设计说明</a:t>
            </a:r>
            <a:endParaRPr lang="zh-CN" sz="24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>
              <a:solidFill>
                <a:schemeClr val="bg1"/>
              </a:solidFill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bg1"/>
                </a:solidFill>
                <a:sym typeface="+mn-ea"/>
              </a:rPr>
              <a:t>受限于复赛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个小时的运行时长，模型选取上放弃了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large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模型选用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base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模型，选取初赛表现较好的三个模型分别是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nezhabase,nezhawwm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macbert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模型。初赛的一些尝试中，模型效果依次排序分别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nezhabase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nezhawwm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macbert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robertawwm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albert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electra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bertwwm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接着预训练能够使得模型继续的学习到地址方面的一些相关信息，是比较重要的一个提升手段，因此整体的模型设计包括三个部分，分别是预训练模块、微调模块和融合推理模块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1530" y="850900"/>
            <a:ext cx="1779905" cy="126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nezhabase</a:t>
            </a:r>
            <a:endParaRPr lang="en-US" altLang="zh-CN"/>
          </a:p>
          <a:p>
            <a:pPr algn="ctr"/>
            <a:r>
              <a:rPr lang="en-US" altLang="zh-CN"/>
              <a:t>mlm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039360" y="850900"/>
            <a:ext cx="1779905" cy="126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nezhawwm</a:t>
            </a:r>
            <a:endParaRPr lang="en-US" altLang="zh-CN"/>
          </a:p>
          <a:p>
            <a:pPr algn="ctr"/>
            <a:r>
              <a:rPr lang="en-US" altLang="zh-CN"/>
              <a:t>mlm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150860" y="850900"/>
            <a:ext cx="1779905" cy="126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macbert</a:t>
            </a:r>
            <a:endParaRPr lang="en-US" altLang="zh-CN"/>
          </a:p>
          <a:p>
            <a:pPr algn="ctr"/>
            <a:r>
              <a:rPr lang="en-US" altLang="zh-CN"/>
              <a:t>mlm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2"/>
          </p:cNvCxnSpPr>
          <p:nvPr/>
        </p:nvCxnSpPr>
        <p:spPr>
          <a:xfrm flipH="1">
            <a:off x="2964180" y="2112010"/>
            <a:ext cx="7620" cy="131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002655" y="2112010"/>
            <a:ext cx="7620" cy="131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9130665" y="2112010"/>
            <a:ext cx="7620" cy="131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077720" y="3429635"/>
            <a:ext cx="1779905" cy="126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折</a:t>
            </a:r>
            <a:r>
              <a:rPr lang="en-US" altLang="zh-CN"/>
              <a:t>nezhabase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039360" y="3429635"/>
            <a:ext cx="1779905" cy="126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折</a:t>
            </a:r>
            <a:r>
              <a:rPr lang="en-US" altLang="zh-CN"/>
              <a:t>nezhawwm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8230870" y="3429635"/>
            <a:ext cx="1779905" cy="126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折</a:t>
            </a:r>
            <a:r>
              <a:rPr lang="en-US" altLang="zh-CN"/>
              <a:t>macbert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10" idx="2"/>
          </p:cNvCxnSpPr>
          <p:nvPr/>
        </p:nvCxnSpPr>
        <p:spPr>
          <a:xfrm>
            <a:off x="2967990" y="4690745"/>
            <a:ext cx="2785110" cy="99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971540" y="4830445"/>
            <a:ext cx="0" cy="910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229350" y="4690745"/>
            <a:ext cx="2901315" cy="99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223895" y="5868035"/>
            <a:ext cx="5565140" cy="75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模型融合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8685" y="1354946"/>
            <a:ext cx="221551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latin typeface="Arial Black" panose="020B0A04020102020204" pitchFamily="34" charset="0"/>
              </a:rPr>
              <a:t>03-</a:t>
            </a:r>
            <a:endParaRPr lang="zh-CN" altLang="en-US" sz="9600" dirty="0">
              <a:latin typeface="Arial Black" panose="020B0A040201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17442" y="2614385"/>
            <a:ext cx="7957116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gradFill>
                  <a:gsLst>
                    <a:gs pos="0">
                      <a:srgbClr val="1EF8AF"/>
                    </a:gs>
                    <a:gs pos="100000">
                      <a:srgbClr val="5B68EA"/>
                    </a:gs>
                  </a:gsLst>
                  <a:lin ang="5400000" scaled="1"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zh-CN" altLang="en-US" sz="9600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rPr>
              <a:t>方案介绍</a:t>
            </a:r>
            <a:endParaRPr lang="zh-CN" altLang="en-US" sz="9600" dirty="0">
              <a:solidFill>
                <a:schemeClr val="tx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9755" y="1042035"/>
            <a:ext cx="11003915" cy="498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</a:rPr>
              <a:t>总体上方案采用优化点</a:t>
            </a:r>
            <a:endParaRPr lang="en-US" altLang="zh-CN" sz="2800">
              <a:solidFill>
                <a:schemeClr val="bg1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   1. </a:t>
            </a:r>
            <a:r>
              <a:rPr lang="zh-CN" altLang="en-US" sz="2000">
                <a:solidFill>
                  <a:schemeClr val="bg1"/>
                </a:solidFill>
              </a:rPr>
              <a:t>预训练</a:t>
            </a:r>
            <a:r>
              <a:rPr lang="en-US" altLang="zh-CN" sz="2000">
                <a:solidFill>
                  <a:schemeClr val="bg1"/>
                </a:solidFill>
              </a:rPr>
              <a:t>mask</a:t>
            </a:r>
            <a:r>
              <a:rPr lang="zh-CN" altLang="en-US" sz="2000">
                <a:solidFill>
                  <a:schemeClr val="bg1"/>
                </a:solidFill>
              </a:rPr>
              <a:t>策略使用</a:t>
            </a:r>
            <a:r>
              <a:rPr lang="en-US" altLang="zh-CN" sz="2000">
                <a:solidFill>
                  <a:schemeClr val="bg1"/>
                </a:solidFill>
              </a:rPr>
              <a:t>ngram-mask</a:t>
            </a:r>
            <a:endParaRPr lang="en-US" altLang="zh-CN" sz="2000">
              <a:solidFill>
                <a:schemeClr val="bg1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   2. 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预训练部分融入标签信息</a:t>
            </a:r>
            <a:endParaRPr lang="en-US" altLang="zh-CN" sz="2000">
              <a:solidFill>
                <a:schemeClr val="bg1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   3. </a:t>
            </a:r>
            <a:r>
              <a:rPr lang="zh-CN" altLang="en-US" sz="2000">
                <a:solidFill>
                  <a:schemeClr val="bg1"/>
                </a:solidFill>
              </a:rPr>
              <a:t>混合精度预训练，提升效率</a:t>
            </a:r>
            <a:endParaRPr lang="en-US" altLang="zh-CN" sz="2000">
              <a:solidFill>
                <a:schemeClr val="bg1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   4. </a:t>
            </a:r>
            <a:r>
              <a:rPr lang="zh-CN" altLang="en-US" sz="2000">
                <a:solidFill>
                  <a:schemeClr val="bg1"/>
                </a:solidFill>
              </a:rPr>
              <a:t>对抗训练使用</a:t>
            </a:r>
            <a:r>
              <a:rPr lang="en-US" altLang="zh-CN" sz="2000">
                <a:solidFill>
                  <a:schemeClr val="bg1"/>
                </a:solidFill>
              </a:rPr>
              <a:t>fgm</a:t>
            </a:r>
            <a:endParaRPr lang="en-US" altLang="zh-CN" sz="2000">
              <a:solidFill>
                <a:schemeClr val="bg1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   5. </a:t>
            </a:r>
            <a:r>
              <a:rPr lang="zh-CN" altLang="en-US" sz="2000">
                <a:solidFill>
                  <a:schemeClr val="bg1"/>
                </a:solidFill>
              </a:rPr>
              <a:t>后</a:t>
            </a:r>
            <a:r>
              <a:rPr lang="en-US" altLang="zh-CN" sz="2000">
                <a:solidFill>
                  <a:schemeClr val="bg1"/>
                </a:solidFill>
              </a:rPr>
              <a:t>12</a:t>
            </a:r>
            <a:r>
              <a:rPr lang="zh-CN" altLang="en-US" sz="2000">
                <a:solidFill>
                  <a:schemeClr val="bg1"/>
                </a:solidFill>
              </a:rPr>
              <a:t>层加上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embedding</a:t>
            </a:r>
            <a:r>
              <a:rPr lang="zh-CN" altLang="en-US" sz="2000">
                <a:solidFill>
                  <a:schemeClr val="bg1"/>
                </a:solidFill>
              </a:rPr>
              <a:t>的</a:t>
            </a:r>
            <a:r>
              <a:rPr lang="en-US" altLang="zh-CN" sz="2000">
                <a:solidFill>
                  <a:schemeClr val="bg1"/>
                </a:solidFill>
              </a:rPr>
              <a:t>cls</a:t>
            </a:r>
            <a:r>
              <a:rPr lang="zh-CN" altLang="en-US" sz="2000">
                <a:solidFill>
                  <a:schemeClr val="bg1"/>
                </a:solidFill>
              </a:rPr>
              <a:t>动态加权平均</a:t>
            </a:r>
            <a:endParaRPr lang="zh-CN" altLang="en-US" sz="2000">
              <a:solidFill>
                <a:schemeClr val="bg1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chemeClr val="bg1"/>
                </a:solidFill>
              </a:rPr>
              <a:t>  6. multi-sample dropout</a:t>
            </a:r>
            <a:endParaRPr lang="en-US" altLang="zh-CN" sz="2000">
              <a:solidFill>
                <a:schemeClr val="bg1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   7. </a:t>
            </a:r>
            <a:r>
              <a:rPr lang="zh-CN" altLang="en-US" sz="2000">
                <a:solidFill>
                  <a:schemeClr val="bg1"/>
                </a:solidFill>
              </a:rPr>
              <a:t>阈值搜索</a:t>
            </a:r>
            <a:endParaRPr lang="zh-CN" altLang="en-US" sz="2000">
              <a:solidFill>
                <a:schemeClr val="bg1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   8. </a:t>
            </a:r>
            <a:r>
              <a:rPr lang="zh-CN" altLang="en-US" sz="2000">
                <a:solidFill>
                  <a:schemeClr val="bg1"/>
                </a:solidFill>
              </a:rPr>
              <a:t>三折交叉验证，每折使用不同的随机数种子使用</a:t>
            </a:r>
            <a:r>
              <a:rPr lang="en-US" altLang="zh-CN" sz="2000">
                <a:solidFill>
                  <a:schemeClr val="bg1"/>
                </a:solidFill>
              </a:rPr>
              <a:t>dynamic pad</a:t>
            </a:r>
            <a:endParaRPr lang="en-US" altLang="zh-CN" sz="2000">
              <a:solidFill>
                <a:schemeClr val="bg1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   9. 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模型融合，加权平均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 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0ad451b-d587-42e1-8e75-8c3fd8c3299e}"/>
  <p:tag name="TABLE_ENDDRAG_ORIGIN_RECT" val="768*296"/>
  <p:tag name="TABLE_ENDDRAG_RECT" val="144*232*768*296"/>
</p:tagLst>
</file>

<file path=ppt/tags/tag2.xml><?xml version="1.0" encoding="utf-8"?>
<p:tagLst xmlns:p="http://schemas.openxmlformats.org/presentationml/2006/main">
  <p:tag name="KSO_WM_UNIT_TABLE_BEAUTIFY" val="smartTable{c0948cbd-b227-4530-980f-2594f43e9068}"/>
</p:tagLst>
</file>

<file path=ppt/tags/tag3.xml><?xml version="1.0" encoding="utf-8"?>
<p:tagLst xmlns:p="http://schemas.openxmlformats.org/presentationml/2006/main">
  <p:tag name="KSO_WM_UNIT_TABLE_BEAUTIFY" val="smartTable{28aba7a2-639f-43b7-a50e-32235736cb83}"/>
</p:tagLst>
</file>

<file path=ppt/tags/tag4.xml><?xml version="1.0" encoding="utf-8"?>
<p:tagLst xmlns:p="http://schemas.openxmlformats.org/presentationml/2006/main">
  <p:tag name="KSO_WM_UNIT_TABLE_BEAUTIFY" val="smartTable{6532423c-ac63-42c5-a3b0-82b8b1d309b5}"/>
</p:tagLst>
</file>

<file path=ppt/tags/tag5.xml><?xml version="1.0" encoding="utf-8"?>
<p:tagLst xmlns:p="http://schemas.openxmlformats.org/presentationml/2006/main">
  <p:tag name="KSO_WM_UNIT_TABLE_BEAUTIFY" val="smartTable{cf052ad4-1dbe-4e4b-b0cb-1da343df972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2392</Words>
  <Application>WPS 演示</Application>
  <PresentationFormat>宽屏</PresentationFormat>
  <Paragraphs>245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Alibaba PuHuiTi M</vt:lpstr>
      <vt:lpstr>Alibaba PuHuiTi H</vt:lpstr>
      <vt:lpstr>Arial Black</vt:lpstr>
      <vt:lpstr>思源黑体 CN Medium</vt:lpstr>
      <vt:lpstr>字魂35号-经典雅黑</vt:lpstr>
      <vt:lpstr>黑体</vt:lpstr>
      <vt:lpstr>微软雅黑</vt:lpstr>
      <vt:lpstr>Arial Unicode MS</vt:lpstr>
      <vt:lpstr>等线 Light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.</cp:lastModifiedBy>
  <cp:revision>9</cp:revision>
  <dcterms:created xsi:type="dcterms:W3CDTF">2021-09-01T06:41:00Z</dcterms:created>
  <dcterms:modified xsi:type="dcterms:W3CDTF">2021-10-01T08:23:06Z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4F0DE71524454339821947D191748F16</vt:lpwstr>
  </property>
  <property fmtid="{D5CDD505-2E9C-101B-9397-08002B2CF9AE}" pid="3" name="KSOProductBuildVer">
    <vt:lpwstr>2052-11.1.0.10938</vt:lpwstr>
  </property>
</Properties>
</file>