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8" r:id="rId3"/>
    <p:sldId id="272" r:id="rId4"/>
    <p:sldId id="266" r:id="rId5"/>
    <p:sldId id="278" r:id="rId6"/>
    <p:sldId id="259" r:id="rId7"/>
    <p:sldId id="267" r:id="rId8"/>
    <p:sldId id="279" r:id="rId9"/>
    <p:sldId id="260" r:id="rId10"/>
    <p:sldId id="269" r:id="rId11"/>
    <p:sldId id="280" r:id="rId12"/>
    <p:sldId id="270" r:id="rId13"/>
    <p:sldId id="271" r:id="rId14"/>
    <p:sldId id="273" r:id="rId15"/>
    <p:sldId id="263" r:id="rId16"/>
    <p:sldId id="281" r:id="rId17"/>
    <p:sldId id="264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364" autoAdjust="0"/>
  </p:normalViewPr>
  <p:slideViewPr>
    <p:cSldViewPr snapToGrid="0" snapToObjects="1">
      <p:cViewPr varScale="1">
        <p:scale>
          <a:sx n="91" d="100"/>
          <a:sy n="91" d="100"/>
        </p:scale>
        <p:origin x="108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A7AFC-41C6-4C4E-8904-798980BC72C5}" type="doc">
      <dgm:prSet loTypeId="urn:microsoft.com/office/officeart/2005/8/layout/radial1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1BDD64-1864-443E-A9CE-F1C19043639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空值替换</a:t>
          </a:r>
        </a:p>
      </dgm:t>
    </dgm:pt>
    <dgm:pt modelId="{949971B1-7CEB-4D2B-BABC-372A90B1072E}" type="parTrans" cxnId="{B717C06E-1C02-4A22-837D-6EBE20B46457}">
      <dgm:prSet/>
      <dgm:spPr/>
      <dgm:t>
        <a:bodyPr/>
        <a:lstStyle/>
        <a:p>
          <a:endParaRPr lang="zh-CN" altLang="en-US"/>
        </a:p>
      </dgm:t>
    </dgm:pt>
    <dgm:pt modelId="{23486437-9769-4BAC-B4C8-98DA7EB2CC4C}" type="sibTrans" cxnId="{B717C06E-1C02-4A22-837D-6EBE20B46457}">
      <dgm:prSet/>
      <dgm:spPr/>
      <dgm:t>
        <a:bodyPr/>
        <a:lstStyle/>
        <a:p>
          <a:endParaRPr lang="zh-CN" altLang="en-US"/>
        </a:p>
      </dgm:t>
    </dgm:pt>
    <dgm:pt modelId="{71D55E52-AD07-4F77-9888-AE79DB21318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订单时间转换</a:t>
          </a:r>
          <a:endParaRPr lang="zh-CN" altLang="en-US" dirty="0"/>
        </a:p>
      </dgm:t>
    </dgm:pt>
    <dgm:pt modelId="{976C5A53-968C-435D-ACA1-7BE0CC67C579}" type="parTrans" cxnId="{F66A645E-A53D-4A38-88EE-92E3AF986A43}">
      <dgm:prSet/>
      <dgm:spPr/>
      <dgm:t>
        <a:bodyPr/>
        <a:lstStyle/>
        <a:p>
          <a:endParaRPr lang="zh-CN" altLang="en-US"/>
        </a:p>
      </dgm:t>
    </dgm:pt>
    <dgm:pt modelId="{7A68C5CE-26A0-44A3-9668-813638EC023E}" type="sibTrans" cxnId="{F66A645E-A53D-4A38-88EE-92E3AF986A43}">
      <dgm:prSet/>
      <dgm:spPr/>
      <dgm:t>
        <a:bodyPr/>
        <a:lstStyle/>
        <a:p>
          <a:endParaRPr lang="zh-CN" altLang="en-US"/>
        </a:p>
      </dgm:t>
    </dgm:pt>
    <dgm:pt modelId="{6E299E17-3F38-4A14-906D-AE8682EB14C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缺失值特征</a:t>
          </a:r>
          <a:endParaRPr lang="zh-CN" altLang="en-US" dirty="0"/>
        </a:p>
      </dgm:t>
    </dgm:pt>
    <dgm:pt modelId="{5699FDCB-8B23-41C2-99C7-1FDC58E75B21}" type="parTrans" cxnId="{C0792557-9EA6-4061-810E-683E1D655D06}">
      <dgm:prSet/>
      <dgm:spPr/>
      <dgm:t>
        <a:bodyPr/>
        <a:lstStyle/>
        <a:p>
          <a:endParaRPr lang="zh-CN" altLang="en-US"/>
        </a:p>
      </dgm:t>
    </dgm:pt>
    <dgm:pt modelId="{5F85EF80-13D6-4C8B-87AA-A86284A195E5}" type="sibTrans" cxnId="{C0792557-9EA6-4061-810E-683E1D655D06}">
      <dgm:prSet/>
      <dgm:spPr/>
      <dgm:t>
        <a:bodyPr/>
        <a:lstStyle/>
        <a:p>
          <a:endParaRPr lang="zh-CN" altLang="en-US"/>
        </a:p>
      </dgm:t>
    </dgm:pt>
    <dgm:pt modelId="{CD47D54C-2FED-4215-B06C-1EEF4F6EFC70}">
      <dgm:prSet phldrT="[文本]"/>
      <dgm:spPr/>
      <dgm:t>
        <a:bodyPr/>
        <a:lstStyle/>
        <a:p>
          <a:pPr rtl="0"/>
          <a:r>
            <a:rPr kumimoji="0" lang="zh-CN" altLang="en-US" b="1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生日转换</a:t>
          </a:r>
          <a:endParaRPr lang="zh-CN" altLang="en-US" dirty="0"/>
        </a:p>
      </dgm:t>
    </dgm:pt>
    <dgm:pt modelId="{02C7D009-A99A-4C0D-B3C0-AA1F7DAFAD51}" type="parTrans" cxnId="{0D83AB6A-791C-41F4-AE09-ED79F5B8F494}">
      <dgm:prSet/>
      <dgm:spPr/>
      <dgm:t>
        <a:bodyPr/>
        <a:lstStyle/>
        <a:p>
          <a:endParaRPr lang="zh-CN" altLang="en-US"/>
        </a:p>
      </dgm:t>
    </dgm:pt>
    <dgm:pt modelId="{BE795264-CBFA-4CB5-8DCA-99E8DF1E2A51}" type="sibTrans" cxnId="{0D83AB6A-791C-41F4-AE09-ED79F5B8F494}">
      <dgm:prSet/>
      <dgm:spPr/>
      <dgm:t>
        <a:bodyPr/>
        <a:lstStyle/>
        <a:p>
          <a:endParaRPr lang="zh-CN" altLang="en-US"/>
        </a:p>
      </dgm:t>
    </dgm:pt>
    <dgm:pt modelId="{BC7E81FE-4964-4D7D-9CB5-EE0624DC9DCB}">
      <dgm:prSet phldrT="[文本]"/>
      <dgm:spPr/>
      <dgm:t>
        <a:bodyPr/>
        <a:lstStyle/>
        <a:p>
          <a:pPr rtl="0"/>
          <a:r>
            <a:rPr kumimoji="0" lang="zh-CN" altLang="en-US" b="1" i="0" u="none" strike="noStrike" cap="none" spc="0" normalizeH="0" baseline="0" noProof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收货地转换</a:t>
          </a:r>
          <a:endParaRPr lang="zh-CN" altLang="en-US" dirty="0"/>
        </a:p>
      </dgm:t>
    </dgm:pt>
    <dgm:pt modelId="{57089253-C809-40BA-8607-1905C10724EE}" type="parTrans" cxnId="{C60A569B-6EAD-4B72-BECE-0AFADE60AD42}">
      <dgm:prSet/>
      <dgm:spPr/>
      <dgm:t>
        <a:bodyPr/>
        <a:lstStyle/>
        <a:p>
          <a:endParaRPr lang="zh-CN" altLang="en-US"/>
        </a:p>
      </dgm:t>
    </dgm:pt>
    <dgm:pt modelId="{699AE1CD-9CC3-43E9-A559-1A38BF758C81}" type="sibTrans" cxnId="{C60A569B-6EAD-4B72-BECE-0AFADE60AD42}">
      <dgm:prSet/>
      <dgm:spPr/>
      <dgm:t>
        <a:bodyPr/>
        <a:lstStyle/>
        <a:p>
          <a:endParaRPr lang="zh-CN" altLang="en-US"/>
        </a:p>
      </dgm:t>
    </dgm:pt>
    <dgm:pt modelId="{FB5C46E6-3B83-4951-B658-8B074141B2EA}" type="pres">
      <dgm:prSet presAssocID="{0F9A7AFC-41C6-4C4E-8904-798980BC72C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91D6A5-3931-422A-BD94-170E5FD8D5F3}" type="pres">
      <dgm:prSet presAssocID="{031BDD64-1864-443E-A9CE-F1C19043639A}" presName="centerShape" presStyleLbl="node0" presStyleIdx="0" presStyleCnt="1"/>
      <dgm:spPr/>
    </dgm:pt>
    <dgm:pt modelId="{EFCE293E-FB83-4696-8AEA-6A81730EE7ED}" type="pres">
      <dgm:prSet presAssocID="{976C5A53-968C-435D-ACA1-7BE0CC67C579}" presName="Name9" presStyleLbl="parChTrans1D2" presStyleIdx="0" presStyleCnt="4"/>
      <dgm:spPr/>
    </dgm:pt>
    <dgm:pt modelId="{B1EF4BE5-B077-4285-A3AE-B13850CA156A}" type="pres">
      <dgm:prSet presAssocID="{976C5A53-968C-435D-ACA1-7BE0CC67C579}" presName="connTx" presStyleLbl="parChTrans1D2" presStyleIdx="0" presStyleCnt="4"/>
      <dgm:spPr/>
    </dgm:pt>
    <dgm:pt modelId="{D14DE8BE-C66E-43A0-B83B-B1263951331E}" type="pres">
      <dgm:prSet presAssocID="{71D55E52-AD07-4F77-9888-AE79DB213181}" presName="node" presStyleLbl="node1" presStyleIdx="0" presStyleCnt="4">
        <dgm:presLayoutVars>
          <dgm:bulletEnabled val="1"/>
        </dgm:presLayoutVars>
      </dgm:prSet>
      <dgm:spPr/>
    </dgm:pt>
    <dgm:pt modelId="{1B1A21A2-780B-4641-8D1D-B7B57FE52A99}" type="pres">
      <dgm:prSet presAssocID="{5699FDCB-8B23-41C2-99C7-1FDC58E75B21}" presName="Name9" presStyleLbl="parChTrans1D2" presStyleIdx="1" presStyleCnt="4"/>
      <dgm:spPr/>
    </dgm:pt>
    <dgm:pt modelId="{1526C200-FFA1-4D6C-BFE0-EA1E78E8B28B}" type="pres">
      <dgm:prSet presAssocID="{5699FDCB-8B23-41C2-99C7-1FDC58E75B21}" presName="connTx" presStyleLbl="parChTrans1D2" presStyleIdx="1" presStyleCnt="4"/>
      <dgm:spPr/>
    </dgm:pt>
    <dgm:pt modelId="{3E9FD872-6D20-4620-9991-2BFB2CD9409C}" type="pres">
      <dgm:prSet presAssocID="{6E299E17-3F38-4A14-906D-AE8682EB14C1}" presName="node" presStyleLbl="node1" presStyleIdx="1" presStyleCnt="4">
        <dgm:presLayoutVars>
          <dgm:bulletEnabled val="1"/>
        </dgm:presLayoutVars>
      </dgm:prSet>
      <dgm:spPr/>
    </dgm:pt>
    <dgm:pt modelId="{3765D24D-2A09-4D89-BD56-977819228B6E}" type="pres">
      <dgm:prSet presAssocID="{02C7D009-A99A-4C0D-B3C0-AA1F7DAFAD51}" presName="Name9" presStyleLbl="parChTrans1D2" presStyleIdx="2" presStyleCnt="4"/>
      <dgm:spPr/>
    </dgm:pt>
    <dgm:pt modelId="{6EE3EE8F-B449-48E1-BF45-EE5444D0A46A}" type="pres">
      <dgm:prSet presAssocID="{02C7D009-A99A-4C0D-B3C0-AA1F7DAFAD51}" presName="connTx" presStyleLbl="parChTrans1D2" presStyleIdx="2" presStyleCnt="4"/>
      <dgm:spPr/>
    </dgm:pt>
    <dgm:pt modelId="{ADF3A8A7-8B15-4D5C-8391-F6FF8ACE0998}" type="pres">
      <dgm:prSet presAssocID="{CD47D54C-2FED-4215-B06C-1EEF4F6EFC70}" presName="node" presStyleLbl="node1" presStyleIdx="2" presStyleCnt="4">
        <dgm:presLayoutVars>
          <dgm:bulletEnabled val="1"/>
        </dgm:presLayoutVars>
      </dgm:prSet>
      <dgm:spPr/>
    </dgm:pt>
    <dgm:pt modelId="{CFDF4E9B-D517-4E82-BBC8-772719D246B6}" type="pres">
      <dgm:prSet presAssocID="{57089253-C809-40BA-8607-1905C10724EE}" presName="Name9" presStyleLbl="parChTrans1D2" presStyleIdx="3" presStyleCnt="4"/>
      <dgm:spPr/>
    </dgm:pt>
    <dgm:pt modelId="{A2086794-EDFA-4149-B3FF-30B95DA99428}" type="pres">
      <dgm:prSet presAssocID="{57089253-C809-40BA-8607-1905C10724EE}" presName="connTx" presStyleLbl="parChTrans1D2" presStyleIdx="3" presStyleCnt="4"/>
      <dgm:spPr/>
    </dgm:pt>
    <dgm:pt modelId="{D2DCDC35-1F2A-4BC4-85F7-C5C543189581}" type="pres">
      <dgm:prSet presAssocID="{BC7E81FE-4964-4D7D-9CB5-EE0624DC9DCB}" presName="node" presStyleLbl="node1" presStyleIdx="3" presStyleCnt="4">
        <dgm:presLayoutVars>
          <dgm:bulletEnabled val="1"/>
        </dgm:presLayoutVars>
      </dgm:prSet>
      <dgm:spPr/>
    </dgm:pt>
  </dgm:ptLst>
  <dgm:cxnLst>
    <dgm:cxn modelId="{3340150E-6380-421B-AA74-88D075B716BD}" type="presOf" srcId="{031BDD64-1864-443E-A9CE-F1C19043639A}" destId="{2791D6A5-3931-422A-BD94-170E5FD8D5F3}" srcOrd="0" destOrd="0" presId="urn:microsoft.com/office/officeart/2005/8/layout/radial1"/>
    <dgm:cxn modelId="{55D0E425-B792-41CF-86C1-EFD40B57C7D1}" type="presOf" srcId="{0F9A7AFC-41C6-4C4E-8904-798980BC72C5}" destId="{FB5C46E6-3B83-4951-B658-8B074141B2EA}" srcOrd="0" destOrd="0" presId="urn:microsoft.com/office/officeart/2005/8/layout/radial1"/>
    <dgm:cxn modelId="{BA661927-BB42-4B70-8A5F-C5C923753561}" type="presOf" srcId="{CD47D54C-2FED-4215-B06C-1EEF4F6EFC70}" destId="{ADF3A8A7-8B15-4D5C-8391-F6FF8ACE0998}" srcOrd="0" destOrd="0" presId="urn:microsoft.com/office/officeart/2005/8/layout/radial1"/>
    <dgm:cxn modelId="{F335883F-94E6-4B19-8800-0B133828CC56}" type="presOf" srcId="{71D55E52-AD07-4F77-9888-AE79DB213181}" destId="{D14DE8BE-C66E-43A0-B83B-B1263951331E}" srcOrd="0" destOrd="0" presId="urn:microsoft.com/office/officeart/2005/8/layout/radial1"/>
    <dgm:cxn modelId="{F66A645E-A53D-4A38-88EE-92E3AF986A43}" srcId="{031BDD64-1864-443E-A9CE-F1C19043639A}" destId="{71D55E52-AD07-4F77-9888-AE79DB213181}" srcOrd="0" destOrd="0" parTransId="{976C5A53-968C-435D-ACA1-7BE0CC67C579}" sibTransId="{7A68C5CE-26A0-44A3-9668-813638EC023E}"/>
    <dgm:cxn modelId="{9FEA8449-994E-46E9-8D5B-5A2189381F10}" type="presOf" srcId="{976C5A53-968C-435D-ACA1-7BE0CC67C579}" destId="{EFCE293E-FB83-4696-8AEA-6A81730EE7ED}" srcOrd="0" destOrd="0" presId="urn:microsoft.com/office/officeart/2005/8/layout/radial1"/>
    <dgm:cxn modelId="{328CE649-8C1A-4085-A083-E3FD90DB461F}" type="presOf" srcId="{5699FDCB-8B23-41C2-99C7-1FDC58E75B21}" destId="{1526C200-FFA1-4D6C-BFE0-EA1E78E8B28B}" srcOrd="1" destOrd="0" presId="urn:microsoft.com/office/officeart/2005/8/layout/radial1"/>
    <dgm:cxn modelId="{0D83AB6A-791C-41F4-AE09-ED79F5B8F494}" srcId="{031BDD64-1864-443E-A9CE-F1C19043639A}" destId="{CD47D54C-2FED-4215-B06C-1EEF4F6EFC70}" srcOrd="2" destOrd="0" parTransId="{02C7D009-A99A-4C0D-B3C0-AA1F7DAFAD51}" sibTransId="{BE795264-CBFA-4CB5-8DCA-99E8DF1E2A51}"/>
    <dgm:cxn modelId="{B717C06E-1C02-4A22-837D-6EBE20B46457}" srcId="{0F9A7AFC-41C6-4C4E-8904-798980BC72C5}" destId="{031BDD64-1864-443E-A9CE-F1C19043639A}" srcOrd="0" destOrd="0" parTransId="{949971B1-7CEB-4D2B-BABC-372A90B1072E}" sibTransId="{23486437-9769-4BAC-B4C8-98DA7EB2CC4C}"/>
    <dgm:cxn modelId="{B802BC76-8F17-4515-A3C3-5B1E6D8E1905}" type="presOf" srcId="{6E299E17-3F38-4A14-906D-AE8682EB14C1}" destId="{3E9FD872-6D20-4620-9991-2BFB2CD9409C}" srcOrd="0" destOrd="0" presId="urn:microsoft.com/office/officeart/2005/8/layout/radial1"/>
    <dgm:cxn modelId="{C0792557-9EA6-4061-810E-683E1D655D06}" srcId="{031BDD64-1864-443E-A9CE-F1C19043639A}" destId="{6E299E17-3F38-4A14-906D-AE8682EB14C1}" srcOrd="1" destOrd="0" parTransId="{5699FDCB-8B23-41C2-99C7-1FDC58E75B21}" sibTransId="{5F85EF80-13D6-4C8B-87AA-A86284A195E5}"/>
    <dgm:cxn modelId="{9FCD997F-379A-4BC5-9793-420B73FD4874}" type="presOf" srcId="{02C7D009-A99A-4C0D-B3C0-AA1F7DAFAD51}" destId="{3765D24D-2A09-4D89-BD56-977819228B6E}" srcOrd="0" destOrd="0" presId="urn:microsoft.com/office/officeart/2005/8/layout/radial1"/>
    <dgm:cxn modelId="{0F489B81-D439-4B29-9637-34449F8989E2}" type="presOf" srcId="{5699FDCB-8B23-41C2-99C7-1FDC58E75B21}" destId="{1B1A21A2-780B-4641-8D1D-B7B57FE52A99}" srcOrd="0" destOrd="0" presId="urn:microsoft.com/office/officeart/2005/8/layout/radial1"/>
    <dgm:cxn modelId="{C60A569B-6EAD-4B72-BECE-0AFADE60AD42}" srcId="{031BDD64-1864-443E-A9CE-F1C19043639A}" destId="{BC7E81FE-4964-4D7D-9CB5-EE0624DC9DCB}" srcOrd="3" destOrd="0" parTransId="{57089253-C809-40BA-8607-1905C10724EE}" sibTransId="{699AE1CD-9CC3-43E9-A559-1A38BF758C81}"/>
    <dgm:cxn modelId="{5818ADBC-88E1-4455-9A43-08A9C790DB2E}" type="presOf" srcId="{976C5A53-968C-435D-ACA1-7BE0CC67C579}" destId="{B1EF4BE5-B077-4285-A3AE-B13850CA156A}" srcOrd="1" destOrd="0" presId="urn:microsoft.com/office/officeart/2005/8/layout/radial1"/>
    <dgm:cxn modelId="{40E9DCBD-5CCC-47D7-B1EB-42EB963EC75A}" type="presOf" srcId="{BC7E81FE-4964-4D7D-9CB5-EE0624DC9DCB}" destId="{D2DCDC35-1F2A-4BC4-85F7-C5C543189581}" srcOrd="0" destOrd="0" presId="urn:microsoft.com/office/officeart/2005/8/layout/radial1"/>
    <dgm:cxn modelId="{3DB59BDE-6B86-4554-BCBE-E275200133B5}" type="presOf" srcId="{57089253-C809-40BA-8607-1905C10724EE}" destId="{CFDF4E9B-D517-4E82-BBC8-772719D246B6}" srcOrd="0" destOrd="0" presId="urn:microsoft.com/office/officeart/2005/8/layout/radial1"/>
    <dgm:cxn modelId="{C179AEE8-7D66-4C97-AA66-DA9F495D07D8}" type="presOf" srcId="{02C7D009-A99A-4C0D-B3C0-AA1F7DAFAD51}" destId="{6EE3EE8F-B449-48E1-BF45-EE5444D0A46A}" srcOrd="1" destOrd="0" presId="urn:microsoft.com/office/officeart/2005/8/layout/radial1"/>
    <dgm:cxn modelId="{4C5090EB-413F-4F23-9EC1-4D40FC0B5399}" type="presOf" srcId="{57089253-C809-40BA-8607-1905C10724EE}" destId="{A2086794-EDFA-4149-B3FF-30B95DA99428}" srcOrd="1" destOrd="0" presId="urn:microsoft.com/office/officeart/2005/8/layout/radial1"/>
    <dgm:cxn modelId="{B776CE00-FC74-4823-A87B-0B686F48692C}" type="presParOf" srcId="{FB5C46E6-3B83-4951-B658-8B074141B2EA}" destId="{2791D6A5-3931-422A-BD94-170E5FD8D5F3}" srcOrd="0" destOrd="0" presId="urn:microsoft.com/office/officeart/2005/8/layout/radial1"/>
    <dgm:cxn modelId="{A6C88476-498E-4D4B-ABBC-D863CAC17BEC}" type="presParOf" srcId="{FB5C46E6-3B83-4951-B658-8B074141B2EA}" destId="{EFCE293E-FB83-4696-8AEA-6A81730EE7ED}" srcOrd="1" destOrd="0" presId="urn:microsoft.com/office/officeart/2005/8/layout/radial1"/>
    <dgm:cxn modelId="{A0C93179-4717-4D87-97A2-0D6C1F19F944}" type="presParOf" srcId="{EFCE293E-FB83-4696-8AEA-6A81730EE7ED}" destId="{B1EF4BE5-B077-4285-A3AE-B13850CA156A}" srcOrd="0" destOrd="0" presId="urn:microsoft.com/office/officeart/2005/8/layout/radial1"/>
    <dgm:cxn modelId="{BF4FA2D1-279A-4372-B6D8-7D2C445991B9}" type="presParOf" srcId="{FB5C46E6-3B83-4951-B658-8B074141B2EA}" destId="{D14DE8BE-C66E-43A0-B83B-B1263951331E}" srcOrd="2" destOrd="0" presId="urn:microsoft.com/office/officeart/2005/8/layout/radial1"/>
    <dgm:cxn modelId="{E1F8984E-9B51-420C-AE2D-34153AD1E3CF}" type="presParOf" srcId="{FB5C46E6-3B83-4951-B658-8B074141B2EA}" destId="{1B1A21A2-780B-4641-8D1D-B7B57FE52A99}" srcOrd="3" destOrd="0" presId="urn:microsoft.com/office/officeart/2005/8/layout/radial1"/>
    <dgm:cxn modelId="{3C1FC603-59E4-44B3-A2C1-5AE437A82AE4}" type="presParOf" srcId="{1B1A21A2-780B-4641-8D1D-B7B57FE52A99}" destId="{1526C200-FFA1-4D6C-BFE0-EA1E78E8B28B}" srcOrd="0" destOrd="0" presId="urn:microsoft.com/office/officeart/2005/8/layout/radial1"/>
    <dgm:cxn modelId="{D150F017-9F83-41CD-956D-0FA79CAEBA6F}" type="presParOf" srcId="{FB5C46E6-3B83-4951-B658-8B074141B2EA}" destId="{3E9FD872-6D20-4620-9991-2BFB2CD9409C}" srcOrd="4" destOrd="0" presId="urn:microsoft.com/office/officeart/2005/8/layout/radial1"/>
    <dgm:cxn modelId="{65F93517-87B1-4045-BDAA-74DA4BCD5EBA}" type="presParOf" srcId="{FB5C46E6-3B83-4951-B658-8B074141B2EA}" destId="{3765D24D-2A09-4D89-BD56-977819228B6E}" srcOrd="5" destOrd="0" presId="urn:microsoft.com/office/officeart/2005/8/layout/radial1"/>
    <dgm:cxn modelId="{EC164688-A301-4792-AE68-AEAB6ACBF9C4}" type="presParOf" srcId="{3765D24D-2A09-4D89-BD56-977819228B6E}" destId="{6EE3EE8F-B449-48E1-BF45-EE5444D0A46A}" srcOrd="0" destOrd="0" presId="urn:microsoft.com/office/officeart/2005/8/layout/radial1"/>
    <dgm:cxn modelId="{FB0E0463-3242-4C8B-8E22-3DC68AFA4398}" type="presParOf" srcId="{FB5C46E6-3B83-4951-B658-8B074141B2EA}" destId="{ADF3A8A7-8B15-4D5C-8391-F6FF8ACE0998}" srcOrd="6" destOrd="0" presId="urn:microsoft.com/office/officeart/2005/8/layout/radial1"/>
    <dgm:cxn modelId="{FA8F66DD-C43E-49E3-96E3-BD11BED623FE}" type="presParOf" srcId="{FB5C46E6-3B83-4951-B658-8B074141B2EA}" destId="{CFDF4E9B-D517-4E82-BBC8-772719D246B6}" srcOrd="7" destOrd="0" presId="urn:microsoft.com/office/officeart/2005/8/layout/radial1"/>
    <dgm:cxn modelId="{2B000CB9-36C2-4DD0-9CE5-B5F577403901}" type="presParOf" srcId="{CFDF4E9B-D517-4E82-BBC8-772719D246B6}" destId="{A2086794-EDFA-4149-B3FF-30B95DA99428}" srcOrd="0" destOrd="0" presId="urn:microsoft.com/office/officeart/2005/8/layout/radial1"/>
    <dgm:cxn modelId="{2BCE76EA-AEB6-493A-84A3-AA14DFFA5C3A}" type="presParOf" srcId="{FB5C46E6-3B83-4951-B658-8B074141B2EA}" destId="{D2DCDC35-1F2A-4BC4-85F7-C5C54318958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1D6A5-3931-422A-BD94-170E5FD8D5F3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空值替换</a:t>
          </a:r>
        </a:p>
      </dsp:txBody>
      <dsp:txXfrm>
        <a:off x="2652266" y="1636266"/>
        <a:ext cx="791467" cy="791467"/>
      </dsp:txXfrm>
    </dsp:sp>
    <dsp:sp modelId="{EFCE293E-FB83-4696-8AEA-6A81730EE7ED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39538" y="1294661"/>
        <a:ext cx="16922" cy="16922"/>
      </dsp:txXfrm>
    </dsp:sp>
    <dsp:sp modelId="{D14DE8BE-C66E-43A0-B83B-B1263951331E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订单时间转换</a:t>
          </a:r>
          <a:endParaRPr lang="zh-CN" altLang="en-US" sz="1900" kern="1200" dirty="0"/>
        </a:p>
      </dsp:txBody>
      <dsp:txXfrm>
        <a:off x="2652266" y="178512"/>
        <a:ext cx="791467" cy="791467"/>
      </dsp:txXfrm>
    </dsp:sp>
    <dsp:sp modelId="{1B1A21A2-780B-4641-8D1D-B7B57FE52A99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68415" y="2023538"/>
        <a:ext cx="16922" cy="16922"/>
      </dsp:txXfrm>
    </dsp:sp>
    <dsp:sp modelId="{3E9FD872-6D20-4620-9991-2BFB2CD9409C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缺失值特征</a:t>
          </a:r>
          <a:endParaRPr lang="zh-CN" altLang="en-US" sz="1900" kern="1200" dirty="0"/>
        </a:p>
      </dsp:txBody>
      <dsp:txXfrm>
        <a:off x="4110019" y="1636266"/>
        <a:ext cx="791467" cy="791467"/>
      </dsp:txXfrm>
    </dsp:sp>
    <dsp:sp modelId="{3765D24D-2A09-4D89-BD56-977819228B6E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39538" y="2752415"/>
        <a:ext cx="16922" cy="16922"/>
      </dsp:txXfrm>
    </dsp:sp>
    <dsp:sp modelId="{ADF3A8A7-8B15-4D5C-8391-F6FF8ACE0998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900" b="1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生日转换</a:t>
          </a:r>
          <a:endParaRPr lang="zh-CN" altLang="en-US" sz="1900" kern="1200" dirty="0"/>
        </a:p>
      </dsp:txBody>
      <dsp:txXfrm>
        <a:off x="2652266" y="3094019"/>
        <a:ext cx="791467" cy="791467"/>
      </dsp:txXfrm>
    </dsp:sp>
    <dsp:sp modelId="{CFDF4E9B-D517-4E82-BBC8-772719D246B6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10661" y="2023538"/>
        <a:ext cx="16922" cy="16922"/>
      </dsp:txXfrm>
    </dsp:sp>
    <dsp:sp modelId="{D2DCDC35-1F2A-4BC4-85F7-C5C543189581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900" b="1" i="0" u="none" strike="noStrike" kern="1200" cap="none" spc="0" normalizeH="0" baseline="0" noProof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收货地转换</a:t>
          </a:r>
          <a:endParaRPr lang="zh-CN" altLang="en-US" sz="19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886A-FD68-42A0-87AF-6D58FB553D7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8F346-1869-4A3C-BEF2-3E4832A03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D5A2-4B34-4758-A8C3-7275DCF0D62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4F46F-FCE0-4D35-B745-74B7870AD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6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58EF89-FCF8-4409-88DB-D0586B746E4C}" type="datetime1">
              <a:rPr lang="zh-CN" altLang="en-US" smtClean="0"/>
              <a:pPr>
                <a:defRPr/>
              </a:pPr>
              <a:t>2018/7/22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7BF1AE-22C1-48A4-8EFB-719E827C6B84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301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4F46F-FCE0-4D35-B745-74B7870AD7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9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+mn-ea"/>
                <a:ea typeface="+mn-ea"/>
              </a:rPr>
              <a:t>特征选择的方法很多：最大信息系数、皮尔森相关系数、正则化方法、基于模型的特征排序方法。比较高效的是最后一种，即基于学习模型的特征排序方法，这种方法有一个好处：模型学习的过程和特征选择的过程是同时进行的，因此我们采用这种方法，基于 </a:t>
            </a:r>
            <a:r>
              <a:rPr lang="en-US" altLang="zh-CN" sz="1800" dirty="0" err="1">
                <a:latin typeface="+mn-ea"/>
                <a:ea typeface="+mn-ea"/>
              </a:rPr>
              <a:t>xgboost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来做特征选择， </a:t>
            </a:r>
            <a:r>
              <a:rPr lang="en-US" altLang="zh-CN" sz="1800" dirty="0" err="1">
                <a:latin typeface="+mn-ea"/>
                <a:ea typeface="+mn-ea"/>
              </a:rPr>
              <a:t>xgboost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模型训练完成后可以输出特征的重要性，删除重要性趋近于</a:t>
            </a:r>
            <a:r>
              <a:rPr lang="en-US" altLang="zh-CN" sz="1800" dirty="0">
                <a:latin typeface="+mn-ea"/>
                <a:ea typeface="+mn-ea"/>
              </a:rPr>
              <a:t>0</a:t>
            </a:r>
            <a:r>
              <a:rPr lang="zh-CN" altLang="en-US" sz="1800" dirty="0">
                <a:latin typeface="+mn-ea"/>
                <a:ea typeface="+mn-ea"/>
              </a:rPr>
              <a:t>的特征。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4F46F-FCE0-4D35-B745-74B7870AD7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2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11" y="17860"/>
            <a:ext cx="1173678" cy="3242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33608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8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27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87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098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859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0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573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055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858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6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A8B5-8CD2-1943-B015-01BFFAC57747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1D17-D135-1145-864B-B8889CEED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CFE4B-17F2-49B1-A8CD-48A7230178B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3A558-56C3-499B-89A2-59E5853E6B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7000874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69" y="298095"/>
            <a:ext cx="1990057" cy="5551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968" y="900355"/>
            <a:ext cx="2089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银监会批准持牌金融机构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12" y="1630678"/>
            <a:ext cx="5542915" cy="11025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kumimoji="1" lang="zh-CN" alt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违约用户风险预测</a:t>
            </a:r>
            <a:r>
              <a:rPr kumimoji="1"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》</a:t>
            </a:r>
            <a:endParaRPr kumimoji="1" lang="zh-CN" altLang="en-US" sz="4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51956" y="2831114"/>
            <a:ext cx="5428587" cy="15327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学校     ： 重庆邮电大学</a:t>
            </a:r>
            <a:endParaRPr kumimoji="1"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团队名称 ： 我只吃两个剩下的都给你</a:t>
            </a:r>
            <a:endParaRPr kumimoji="1"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53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7337" y="328984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特征工程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—XGB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构造新特征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0" y="843604"/>
            <a:ext cx="327143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066180" y="37676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参考文献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He X, Pan J, Jin O, et al. Practical Lessons from Predicting Clicks on Ads at Facebook[J]. 2014(12):1-9.</a:t>
            </a:r>
          </a:p>
        </p:txBody>
      </p:sp>
      <p:sp>
        <p:nvSpPr>
          <p:cNvPr id="15" name="椭圆 14"/>
          <p:cNvSpPr/>
          <p:nvPr/>
        </p:nvSpPr>
        <p:spPr>
          <a:xfrm>
            <a:off x="1380130" y="2236475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54024" y="2236475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27930" y="1093475"/>
            <a:ext cx="1873798" cy="1257300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01728" y="84360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新特征向量：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[0, 1, 0, 1, 0]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351930" y="1703075"/>
            <a:ext cx="180049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原始特征离散化</a:t>
            </a:r>
          </a:p>
        </p:txBody>
      </p:sp>
      <p:sp>
        <p:nvSpPr>
          <p:cNvPr id="20" name="TextBox 21"/>
          <p:cNvSpPr txBox="1"/>
          <p:nvPr/>
        </p:nvSpPr>
        <p:spPr>
          <a:xfrm>
            <a:off x="6642826" y="1703075"/>
            <a:ext cx="180049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新构造出的特征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8730" y="2541275"/>
            <a:ext cx="197631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Logistic Regression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肘形连接符 21"/>
          <p:cNvCxnSpPr>
            <a:stCxn id="19" idx="2"/>
            <a:endCxn id="21" idx="0"/>
          </p:cNvCxnSpPr>
          <p:nvPr/>
        </p:nvCxnSpPr>
        <p:spPr>
          <a:xfrm rot="16200000" flipH="1">
            <a:off x="5595097" y="1729487"/>
            <a:ext cx="468868" cy="11547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2"/>
            <a:endCxn id="21" idx="0"/>
          </p:cNvCxnSpPr>
          <p:nvPr/>
        </p:nvCxnSpPr>
        <p:spPr>
          <a:xfrm rot="5400000">
            <a:off x="6740545" y="1738747"/>
            <a:ext cx="468868" cy="11361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26"/>
          <p:cNvSpPr txBox="1"/>
          <p:nvPr/>
        </p:nvSpPr>
        <p:spPr>
          <a:xfrm>
            <a:off x="5190131" y="293245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新模型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（与原模型有较大的差异性）</a:t>
            </a:r>
          </a:p>
        </p:txBody>
      </p:sp>
    </p:spTree>
    <p:extLst>
      <p:ext uri="{BB962C8B-B14F-4D97-AF65-F5344CB8AC3E}">
        <p14:creationId xmlns:p14="http://schemas.microsoft.com/office/powerpoint/2010/main" val="41034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特征工程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特征群提取</a:t>
            </a:r>
          </a:p>
        </p:txBody>
      </p:sp>
      <p:sp>
        <p:nvSpPr>
          <p:cNvPr id="4" name="矩形 3"/>
          <p:cNvSpPr/>
          <p:nvPr/>
        </p:nvSpPr>
        <p:spPr>
          <a:xfrm>
            <a:off x="4658768" y="407206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不同银行卡预留电话（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不同银行卡类型（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card_type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amt_order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type_pay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在线支付、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type_pay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货到付款、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sts_order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已完成次数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信用额度使用值是否超过信用额度（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overdraft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是否大于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quota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用户贷款提交时间（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applsbm_time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）和生日（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用户贷款提交时间（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applsbm_time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）和认证时间（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auth_time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One-hot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merriage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degree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qq_bound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wechat_bound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account_grade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非空的属性数目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总属性数目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</a:p>
        </p:txBody>
      </p:sp>
      <p:sp>
        <p:nvSpPr>
          <p:cNvPr id="5" name="右箭头 4"/>
          <p:cNvSpPr/>
          <p:nvPr/>
        </p:nvSpPr>
        <p:spPr>
          <a:xfrm>
            <a:off x="4104788" y="2162523"/>
            <a:ext cx="861005" cy="414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84649" y="2696479"/>
            <a:ext cx="1214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特征群提取结果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9" y="1250671"/>
            <a:ext cx="3867157" cy="22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特征工程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借贷时间</a:t>
            </a:r>
          </a:p>
        </p:txBody>
      </p:sp>
      <p:sp>
        <p:nvSpPr>
          <p:cNvPr id="30" name="同心圆 1">
            <a:extLst>
              <a:ext uri="{FF2B5EF4-FFF2-40B4-BE49-F238E27FC236}">
                <a16:creationId xmlns:a16="http://schemas.microsoft.com/office/drawing/2014/main" id="{A15C576E-D313-47E1-BADA-6CF72C717146}"/>
              </a:ext>
            </a:extLst>
          </p:cNvPr>
          <p:cNvSpPr/>
          <p:nvPr/>
        </p:nvSpPr>
        <p:spPr>
          <a:xfrm>
            <a:off x="3240465" y="1811696"/>
            <a:ext cx="2260600" cy="2260600"/>
          </a:xfrm>
          <a:prstGeom prst="donut">
            <a:avLst>
              <a:gd name="adj" fmla="val 38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BEFB1CB-B833-48A5-BC46-311AD5722EF7}"/>
              </a:ext>
            </a:extLst>
          </p:cNvPr>
          <p:cNvSpPr>
            <a:spLocks noChangeAspect="1"/>
          </p:cNvSpPr>
          <p:nvPr/>
        </p:nvSpPr>
        <p:spPr>
          <a:xfrm>
            <a:off x="3151565" y="1768833"/>
            <a:ext cx="719138" cy="720725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4FA1B75-61BF-4432-82D9-24762A824A6F}"/>
              </a:ext>
            </a:extLst>
          </p:cNvPr>
          <p:cNvSpPr>
            <a:spLocks noChangeAspect="1"/>
          </p:cNvSpPr>
          <p:nvPr/>
        </p:nvSpPr>
        <p:spPr>
          <a:xfrm>
            <a:off x="4835903" y="1813283"/>
            <a:ext cx="719137" cy="7191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BE03F6E-3F48-4DB7-9890-5F2659597B83}"/>
              </a:ext>
            </a:extLst>
          </p:cNvPr>
          <p:cNvSpPr>
            <a:spLocks noChangeAspect="1"/>
          </p:cNvSpPr>
          <p:nvPr/>
        </p:nvSpPr>
        <p:spPr>
          <a:xfrm>
            <a:off x="4902578" y="3389671"/>
            <a:ext cx="719137" cy="720725"/>
          </a:xfrm>
          <a:prstGeom prst="ellipse">
            <a:avLst/>
          </a:prstGeom>
          <a:solidFill>
            <a:srgbClr val="F1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084F559-D712-40E1-BB62-6B646260883A}"/>
              </a:ext>
            </a:extLst>
          </p:cNvPr>
          <p:cNvSpPr>
            <a:spLocks noChangeAspect="1"/>
          </p:cNvSpPr>
          <p:nvPr/>
        </p:nvSpPr>
        <p:spPr>
          <a:xfrm>
            <a:off x="3175378" y="3388083"/>
            <a:ext cx="720725" cy="7191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60C2F47-943A-48D1-9FF7-53F8029FB292}"/>
              </a:ext>
            </a:extLst>
          </p:cNvPr>
          <p:cNvSpPr>
            <a:spLocks noChangeAspect="1"/>
          </p:cNvSpPr>
          <p:nvPr/>
        </p:nvSpPr>
        <p:spPr>
          <a:xfrm>
            <a:off x="3831015" y="2402246"/>
            <a:ext cx="1079500" cy="1079500"/>
          </a:xfrm>
          <a:prstGeom prst="ellipse">
            <a:avLst/>
          </a:prstGeom>
          <a:solidFill>
            <a:srgbClr val="F1B015"/>
          </a:solidFill>
          <a:ln>
            <a:solidFill>
              <a:srgbClr val="B9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36" name="组合 9"/>
          <p:cNvGrpSpPr>
            <a:grpSpLocks noChangeAspect="1"/>
          </p:cNvGrpSpPr>
          <p:nvPr/>
        </p:nvGrpSpPr>
        <p:grpSpPr bwMode="auto">
          <a:xfrm>
            <a:off x="4121528" y="2557821"/>
            <a:ext cx="476250" cy="592137"/>
            <a:chOff x="1103314" y="674687"/>
            <a:chExt cx="169863" cy="21113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130301" y="674687"/>
              <a:ext cx="112713" cy="112713"/>
            </a:xfrm>
            <a:prstGeom prst="ellipse">
              <a:avLst/>
            </a:prstGeom>
            <a:noFill/>
            <a:ln w="14288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1103314" y="808037"/>
              <a:ext cx="169863" cy="77788"/>
            </a:xfrm>
            <a:custGeom>
              <a:avLst/>
              <a:gdLst>
                <a:gd name="T0" fmla="*/ 127000 w 107"/>
                <a:gd name="T1" fmla="*/ 0 h 49"/>
                <a:gd name="T2" fmla="*/ 161925 w 107"/>
                <a:gd name="T3" fmla="*/ 14288 h 49"/>
                <a:gd name="T4" fmla="*/ 169863 w 107"/>
                <a:gd name="T5" fmla="*/ 77788 h 49"/>
                <a:gd name="T6" fmla="*/ 0 w 107"/>
                <a:gd name="T7" fmla="*/ 77788 h 49"/>
                <a:gd name="T8" fmla="*/ 6350 w 107"/>
                <a:gd name="T9" fmla="*/ 14288 h 49"/>
                <a:gd name="T10" fmla="*/ 42863 w 107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49">
                  <a:moveTo>
                    <a:pt x="80" y="0"/>
                  </a:moveTo>
                  <a:lnTo>
                    <a:pt x="102" y="9"/>
                  </a:lnTo>
                  <a:lnTo>
                    <a:pt x="107" y="49"/>
                  </a:lnTo>
                  <a:lnTo>
                    <a:pt x="0" y="49"/>
                  </a:lnTo>
                  <a:lnTo>
                    <a:pt x="4" y="9"/>
                  </a:lnTo>
                  <a:lnTo>
                    <a:pt x="27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8"/>
          <p:cNvSpPr txBox="1">
            <a:spLocks noChangeArrowheads="1"/>
          </p:cNvSpPr>
          <p:nvPr/>
        </p:nvSpPr>
        <p:spPr bwMode="auto">
          <a:xfrm>
            <a:off x="3208715" y="1952983"/>
            <a:ext cx="72866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11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"/>
          <p:cNvSpPr txBox="1">
            <a:spLocks noChangeArrowheads="1"/>
          </p:cNvSpPr>
          <p:nvPr/>
        </p:nvSpPr>
        <p:spPr bwMode="auto">
          <a:xfrm>
            <a:off x="4902578" y="3602396"/>
            <a:ext cx="825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</a:rPr>
              <a:t>VALUE</a:t>
            </a:r>
            <a:r>
              <a:rPr lang="zh-CN" altLang="en-US" sz="1100">
                <a:latin typeface="Arial" panose="020B0604020202020204" pitchFamily="34" charset="0"/>
                <a:ea typeface="微软雅黑" panose="020B0503020204020204" pitchFamily="34" charset="-122"/>
              </a:rPr>
              <a:t>型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8"/>
          <p:cNvSpPr txBox="1">
            <a:spLocks noChangeArrowheads="1"/>
          </p:cNvSpPr>
          <p:nvPr/>
        </p:nvSpPr>
        <p:spPr bwMode="auto">
          <a:xfrm>
            <a:off x="4835903" y="1970446"/>
            <a:ext cx="760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排序特征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文本框 8"/>
          <p:cNvSpPr txBox="1">
            <a:spLocks noChangeArrowheads="1"/>
          </p:cNvSpPr>
          <p:nvPr/>
        </p:nvSpPr>
        <p:spPr bwMode="auto">
          <a:xfrm>
            <a:off x="3200778" y="3602396"/>
            <a:ext cx="7604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类别特征</a:t>
            </a:r>
            <a:endParaRPr lang="en-US" altLang="zh-CN" sz="1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80278" y="162373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是否认证时间在借贷时间前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是否认证时间在借贷时间后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认证时间在借贷时间前多少天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认证时间在借贷时间后多少天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信誉排序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7134" y="1649739"/>
            <a:ext cx="3431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借贷时间前有多少次购买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借贷时间后有多少次购买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借贷时间前有多少次购买最大值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借贷时间后有多少次购买最小值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银行违约率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1171" y="852200"/>
            <a:ext cx="2204200" cy="37017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以用户的借贷时间为分界点</a:t>
            </a:r>
          </a:p>
        </p:txBody>
      </p:sp>
      <p:sp>
        <p:nvSpPr>
          <p:cNvPr id="21" name="下箭头 20"/>
          <p:cNvSpPr/>
          <p:nvPr/>
        </p:nvSpPr>
        <p:spPr>
          <a:xfrm rot="1929823">
            <a:off x="2572826" y="1114692"/>
            <a:ext cx="359318" cy="48004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下箭头 21"/>
          <p:cNvSpPr/>
          <p:nvPr/>
        </p:nvSpPr>
        <p:spPr>
          <a:xfrm rot="19365897">
            <a:off x="5827568" y="1142778"/>
            <a:ext cx="381000" cy="457200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0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特征工程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特征选择</a:t>
            </a: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502360" y="1164417"/>
            <a:ext cx="4609704" cy="23463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7602" y="790649"/>
            <a:ext cx="557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模型输出特征重要性，降序排序，选取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top20</a:t>
            </a:r>
            <a:r>
              <a:rPr lang="zh-CN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，可视化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245" y="1314065"/>
            <a:ext cx="1425755" cy="3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网购平台信用评分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7504428" y="1376428"/>
            <a:ext cx="1425755" cy="3136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当前样本月份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84244" y="3317203"/>
            <a:ext cx="1425755" cy="445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网购平台信用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评分反序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04427" y="2217103"/>
            <a:ext cx="1425755" cy="6299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当前样本时间</a:t>
            </a:r>
            <a:endParaRPr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订单最大时间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84243" y="2242130"/>
            <a:ext cx="1425755" cy="629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当前样本时间</a:t>
            </a:r>
            <a:endParaRPr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订单最小时间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84242" y="4051325"/>
            <a:ext cx="1425755" cy="3136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04428" y="3374010"/>
            <a:ext cx="1425755" cy="3136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订单金额的均值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7504016" y="4046875"/>
            <a:ext cx="1425755" cy="3136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602" y="3559563"/>
            <a:ext cx="5296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高效的特性选择方案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基于嵌入式的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特征排序方法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好处：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模型学习的过程和特征选择的过程是同时进行的，基于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来做特征选择，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模型训练完成后可以输出特征的重要性，删除重要性趋近于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的特征。</a:t>
            </a:r>
          </a:p>
        </p:txBody>
      </p:sp>
    </p:spTree>
    <p:extLst>
      <p:ext uri="{BB962C8B-B14F-4D97-AF65-F5344CB8AC3E}">
        <p14:creationId xmlns:p14="http://schemas.microsoft.com/office/powerpoint/2010/main" val="359150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模型融合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0ADF1-A3E8-4BBD-A954-0F81E61C29F5}"/>
              </a:ext>
            </a:extLst>
          </p:cNvPr>
          <p:cNvSpPr/>
          <p:nvPr/>
        </p:nvSpPr>
        <p:spPr>
          <a:xfrm>
            <a:off x="1042015" y="1172294"/>
            <a:ext cx="2715110" cy="31589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DBD861-5659-4A15-A7D5-4123E1EEE48D}"/>
              </a:ext>
            </a:extLst>
          </p:cNvPr>
          <p:cNvSpPr/>
          <p:nvPr/>
        </p:nvSpPr>
        <p:spPr>
          <a:xfrm>
            <a:off x="800100" y="1172165"/>
            <a:ext cx="241300" cy="3159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4F3768F-4946-4AE2-85F8-83C82C46A63E}"/>
              </a:ext>
            </a:extLst>
          </p:cNvPr>
          <p:cNvSpPr txBox="1"/>
          <p:nvPr/>
        </p:nvSpPr>
        <p:spPr>
          <a:xfrm>
            <a:off x="1065213" y="1137240"/>
            <a:ext cx="2700337" cy="385763"/>
          </a:xfrm>
          <a:prstGeom prst="rect">
            <a:avLst/>
          </a:prstGeom>
          <a:solidFill>
            <a:srgbClr val="00B0F0"/>
          </a:solidFill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模型异构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800100" y="2866028"/>
            <a:ext cx="2965450" cy="401637"/>
            <a:chOff x="274382" y="2645794"/>
            <a:chExt cx="2966281" cy="400110"/>
          </a:xfrm>
          <a:solidFill>
            <a:srgbClr val="00B0F0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1EBF17-5FC2-4C35-902B-0E38A13A6178}"/>
                </a:ext>
              </a:extLst>
            </p:cNvPr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87D946-9664-40F3-9D90-27DC9E4F263B}"/>
                </a:ext>
              </a:extLst>
            </p:cNvPr>
            <p:cNvSpPr/>
            <p:nvPr/>
          </p:nvSpPr>
          <p:spPr>
            <a:xfrm>
              <a:off x="274382" y="2688493"/>
              <a:ext cx="242956" cy="31471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A7C93B5-CD09-4460-9903-2E637095BBE0}"/>
                </a:ext>
              </a:extLst>
            </p:cNvPr>
            <p:cNvSpPr txBox="1"/>
            <p:nvPr/>
          </p:nvSpPr>
          <p:spPr>
            <a:xfrm>
              <a:off x="517338" y="2645794"/>
              <a:ext cx="2713797" cy="400110"/>
            </a:xfrm>
            <a:prstGeom prst="rect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模型融合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09B63979-2F8D-4E2F-A31B-DA6AA97DD9D8}"/>
              </a:ext>
            </a:extLst>
          </p:cNvPr>
          <p:cNvSpPr txBox="1"/>
          <p:nvPr/>
        </p:nvSpPr>
        <p:spPr>
          <a:xfrm>
            <a:off x="776289" y="1613490"/>
            <a:ext cx="3502036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1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B4B0B449-BD24-465B-A1A5-7665CC8E4C71}"/>
              </a:ext>
            </a:extLst>
          </p:cNvPr>
          <p:cNvSpPr txBox="1"/>
          <p:nvPr/>
        </p:nvSpPr>
        <p:spPr>
          <a:xfrm>
            <a:off x="812800" y="3442290"/>
            <a:ext cx="3465525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算法层面</a:t>
            </a:r>
            <a:endParaRPr lang="en-US" altLang="zh-CN" sz="1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结果层面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93" y="614051"/>
            <a:ext cx="4561893" cy="37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模型融合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635" y="3772898"/>
                <a:ext cx="56525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（验证集）</m:t>
                      </m:r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5" y="3772898"/>
                <a:ext cx="5652589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2180" y="4163180"/>
                <a:ext cx="556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（测试集）</m:t>
                      </m:r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0" y="4163180"/>
                <a:ext cx="556549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893421" y="1404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第一层：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30904" y="282618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第二层：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60113" y="907133"/>
            <a:ext cx="24782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random_state=None</a:t>
            </a:r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638" y="32995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线性回归拟合验证集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33671" y="3345710"/>
                <a:ext cx="1824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zh-CN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71" y="3345710"/>
                <a:ext cx="182469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033670" y="182969"/>
            <a:ext cx="25875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模型融合流程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337" y="664029"/>
            <a:ext cx="4971773" cy="35934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84" y="1846337"/>
            <a:ext cx="849837" cy="8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总结展望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C2D930-270C-4F66-8F75-C97A3CF3A872}"/>
              </a:ext>
            </a:extLst>
          </p:cNvPr>
          <p:cNvSpPr txBox="1">
            <a:spLocks/>
          </p:cNvSpPr>
          <p:nvPr/>
        </p:nvSpPr>
        <p:spPr bwMode="auto">
          <a:xfrm>
            <a:off x="1501752" y="1065198"/>
            <a:ext cx="7215083" cy="331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问题分析一定要考虑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业务层面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。想到可能有用的稍微有一点业务含义的特征就添加，哪怕不太确定，或者觉得和已有特征关联较大</a:t>
            </a:r>
            <a:r>
              <a:rPr lang="en-US" altLang="zh-CN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indent="0" defTabSz="914400">
              <a:buNone/>
            </a:pP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前期处理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至关重要！</a:t>
            </a: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异构模型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的融合能有效的提高结果精度！</a:t>
            </a: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>
              <a:buNone/>
            </a:pP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线下验证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，是提高模型准确性的关键！</a:t>
            </a: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不到最后一刻坚决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不会放弃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初赛排名第</a:t>
            </a:r>
            <a:r>
              <a:rPr lang="en-US" altLang="zh-CN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，复赛排名第</a:t>
            </a:r>
            <a:r>
              <a:rPr lang="en-US" altLang="zh-CN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稳定的模型</a:t>
            </a:r>
            <a:r>
              <a:rPr lang="zh-CN" altLang="en-US" sz="14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才是最好的模型！</a:t>
            </a:r>
          </a:p>
        </p:txBody>
      </p:sp>
    </p:spTree>
    <p:extLst>
      <p:ext uri="{BB962C8B-B14F-4D97-AF65-F5344CB8AC3E}">
        <p14:creationId xmlns:p14="http://schemas.microsoft.com/office/powerpoint/2010/main" val="422978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目录概要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9027" y="1585197"/>
            <a:ext cx="20874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、团队简介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、赛题分析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、数据划分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5491" y="1585196"/>
            <a:ext cx="208743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、模型融合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、总结展望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30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团队简介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4692" y="539794"/>
            <a:ext cx="6150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CCF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大数据与计算智能大赛：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优惠券使用预测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主办单位：</a:t>
            </a:r>
            <a:r>
              <a:rPr lang="zh-CN" altLang="en-US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蚂蚁金服集团，中国计算机协会</a:t>
            </a:r>
            <a:r>
              <a:rPr lang="en-US" altLang="zh-CN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(CCF)</a:t>
            </a:r>
          </a:p>
          <a:p>
            <a:pPr lvl="0"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/ 1501</a:t>
            </a:r>
            <a:endParaRPr lang="zh-CN" altLang="en-US" sz="14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2524692" y="1391541"/>
            <a:ext cx="3544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IJCAI-17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口碑商家客流量预测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主办单位：</a:t>
            </a:r>
            <a:r>
              <a:rPr lang="zh-CN" altLang="en-US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蚂蚁金融服务集团，</a:t>
            </a:r>
            <a:r>
              <a:rPr lang="en-US" altLang="zh-CN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IJCAI2017</a:t>
            </a:r>
          </a:p>
          <a:p>
            <a:pPr defTabSz="91440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/ 4046</a:t>
            </a:r>
            <a:endParaRPr lang="zh-CN" altLang="en-US" sz="14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2497463" y="3873688"/>
            <a:ext cx="4403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IJCAI-18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阿里妈妈搜索广告转化预测第一赛季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主办单位：</a:t>
            </a:r>
            <a:r>
              <a:rPr lang="zh-CN" altLang="en-US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阿里妈妈，</a:t>
            </a:r>
            <a:r>
              <a:rPr lang="en-US" altLang="zh-CN" sz="1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IJCAI2018 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/ 4046</a:t>
            </a:r>
            <a:endParaRPr lang="zh-CN" altLang="en-US" sz="14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524692" y="2206741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年中国高校计算机大赛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大数据挑战赛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主办单位：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清华大学，深圳市腾讯计算机系统有限公司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/ 1222</a:t>
            </a:r>
            <a:endParaRPr lang="zh-CN" altLang="en-US" sz="14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2497463" y="3021941"/>
            <a:ext cx="4205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KDD CUP 2017 Traffic Volume Prediction</a:t>
            </a:r>
          </a:p>
          <a:p>
            <a:pPr lvl="0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主办单位：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Alibaba Cloud,  AMAP</a:t>
            </a: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/ 3582</a:t>
            </a:r>
            <a:endParaRPr lang="zh-CN" altLang="en-US" sz="14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37856" y="1131852"/>
            <a:ext cx="461665" cy="2945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团队数据挖掘竞赛历史荣誉</a:t>
            </a:r>
          </a:p>
        </p:txBody>
      </p:sp>
    </p:spTree>
    <p:extLst>
      <p:ext uri="{BB962C8B-B14F-4D97-AF65-F5344CB8AC3E}">
        <p14:creationId xmlns:p14="http://schemas.microsoft.com/office/powerpoint/2010/main" val="11919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赛题分析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目前国内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违约用户风险预测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采取人工审批作业形式，效率低而又面临很大的违约风险，无法进行风险分级管理，影响风险控制的能力及灵活度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algn="just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本方案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使用大数据和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人工智能建立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违约用户风险预测机器学习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模型，对目标客户的基本信息，信用历史记录等特征进行分析，直接预测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的违约概率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，为企业提供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稳定可靠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的解决方案。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4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赛题分析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87CA7D-4C22-40BF-9CA4-5305E436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5294"/>
              </p:ext>
            </p:extLst>
          </p:nvPr>
        </p:nvGraphicFramePr>
        <p:xfrm>
          <a:off x="1230677" y="2544731"/>
          <a:ext cx="1358900" cy="2125944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4083247869"/>
                    </a:ext>
                  </a:extLst>
                </a:gridCol>
              </a:tblGrid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7102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722705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出生日期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11325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兴趣爱好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4406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婚姻状况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39406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收入水平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27151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身份证号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脱敏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545940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学历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55428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所在行业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18226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是否绑定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QQ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99910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是否绑定微信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55471"/>
                  </a:ext>
                </a:extLst>
              </a:tr>
              <a:tr h="177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会员级别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357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EAC946-AEAC-4510-A181-0E091AA8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16222"/>
              </p:ext>
            </p:extLst>
          </p:nvPr>
        </p:nvGraphicFramePr>
        <p:xfrm>
          <a:off x="1077914" y="1218857"/>
          <a:ext cx="1611890" cy="897375"/>
        </p:xfrm>
        <a:graphic>
          <a:graphicData uri="http://schemas.openxmlformats.org/drawingml/2006/table">
            <a:tbl>
              <a:tblPr/>
              <a:tblGrid>
                <a:gridCol w="1611890">
                  <a:extLst>
                    <a:ext uri="{9D8B030D-6E8A-4147-A177-3AD203B41FA5}">
                      <a16:colId xmlns:a16="http://schemas.microsoft.com/office/drawing/2014/main" val="3268050411"/>
                    </a:ext>
                  </a:extLst>
                </a:gridCol>
              </a:tblGrid>
              <a:tr h="9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48838"/>
                  </a:ext>
                </a:extLst>
              </a:tr>
              <a:tr h="9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银行名称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9097"/>
                  </a:ext>
                </a:extLst>
              </a:tr>
              <a:tr h="9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银行卡号后四位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19431"/>
                  </a:ext>
                </a:extLst>
              </a:tr>
              <a:tr h="9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银行卡类型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72172"/>
                  </a:ext>
                </a:extLst>
              </a:tr>
              <a:tr h="188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银行卡绑定手机号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脱敏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080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31C721-901F-4790-8D6A-9198169C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908"/>
              </p:ext>
            </p:extLst>
          </p:nvPr>
        </p:nvGraphicFramePr>
        <p:xfrm>
          <a:off x="3478213" y="1191868"/>
          <a:ext cx="2070100" cy="1063626"/>
        </p:xfrm>
        <a:graphic>
          <a:graphicData uri="http://schemas.openxmlformats.org/drawingml/2006/table">
            <a:tbl>
              <a:tblPr/>
              <a:tblGrid>
                <a:gridCol w="2070100">
                  <a:extLst>
                    <a:ext uri="{9D8B030D-6E8A-4147-A177-3AD203B41FA5}">
                      <a16:colId xmlns:a16="http://schemas.microsoft.com/office/drawing/2014/main" val="416212174"/>
                    </a:ext>
                  </a:extLst>
                </a:gridCol>
              </a:tblGrid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84900"/>
                  </a:ext>
                </a:extLst>
              </a:tr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收货人姓名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(MD5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加密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30720"/>
                  </a:ext>
                </a:extLst>
              </a:tr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收货地址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2653"/>
                  </a:ext>
                </a:extLst>
              </a:tr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收货地址所在地区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55639"/>
                  </a:ext>
                </a:extLst>
              </a:tr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收货人手机号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脱敏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40708"/>
                  </a:ext>
                </a:extLst>
              </a:tr>
              <a:tr h="177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收货人固定电话号码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脱敏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1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677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401366-2F3A-4E45-AF77-6DA2013AC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2132"/>
              </p:ext>
            </p:extLst>
          </p:nvPr>
        </p:nvGraphicFramePr>
        <p:xfrm>
          <a:off x="6196013" y="1218856"/>
          <a:ext cx="1676400" cy="7085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275065142"/>
                    </a:ext>
                  </a:extLst>
                </a:gridCol>
              </a:tblGrid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32358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网购平台信用评分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921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网购平台信用额度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25813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网购平台信用额度使用值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13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FCB98E-964C-4592-9063-A7D48AFA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86324"/>
              </p:ext>
            </p:extLst>
          </p:nvPr>
        </p:nvGraphicFramePr>
        <p:xfrm>
          <a:off x="3519796" y="2650246"/>
          <a:ext cx="1701800" cy="70856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41933616"/>
                    </a:ext>
                  </a:extLst>
                </a:gridCol>
              </a:tblGrid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59752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身份证号（脱敏）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89093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认证时间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81557"/>
                  </a:ext>
                </a:extLst>
              </a:tr>
              <a:tr h="17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认证电话号码（脱敏）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093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242317-2D43-4B81-AE3C-BBD82C38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06559"/>
              </p:ext>
            </p:extLst>
          </p:nvPr>
        </p:nvGraphicFramePr>
        <p:xfrm>
          <a:off x="6337300" y="2427942"/>
          <a:ext cx="1257300" cy="1939925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611564420"/>
                    </a:ext>
                  </a:extLst>
                </a:gridCol>
              </a:tblGrid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申请贷款唯一编号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30229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订单编号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MD5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加密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49090"/>
                  </a:ext>
                </a:extLst>
              </a:tr>
              <a:tr h="3449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收货人姓名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MD5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加密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27942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订单金额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6491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支付方式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135467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下单时间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48097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订单状态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2549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收货电话（脱敏）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4142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商品编号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MD5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加密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06665"/>
                  </a:ext>
                </a:extLst>
              </a:tr>
              <a:tr h="177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174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商品单价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99409"/>
                  </a:ext>
                </a:extLst>
              </a:tr>
            </a:tbl>
          </a:graphicData>
        </a:graphic>
      </p:graphicFrame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1229014" y="2296769"/>
            <a:ext cx="1728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FC45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0" dirty="0">
                <a:solidFill>
                  <a:srgbClr val="FC45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</a:t>
            </a: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3663950" y="89500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收货地址信息</a:t>
            </a:r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6069013" y="895006"/>
            <a:ext cx="2016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网购平台信用信息</a:t>
            </a:r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1282700" y="895006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银行卡信息</a:t>
            </a:r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3771900" y="2350744"/>
            <a:ext cx="1728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认证信息</a:t>
            </a:r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6408663" y="2146950"/>
            <a:ext cx="1728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545FAC-B5D5-4A48-BDEA-3B1959089574}"/>
              </a:ext>
            </a:extLst>
          </p:cNvPr>
          <p:cNvCxnSpPr/>
          <p:nvPr/>
        </p:nvCxnSpPr>
        <p:spPr bwMode="auto">
          <a:xfrm>
            <a:off x="900113" y="895006"/>
            <a:ext cx="0" cy="138588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B35DC3-81DD-4B19-A198-50FA4235D7D8}"/>
              </a:ext>
            </a:extLst>
          </p:cNvPr>
          <p:cNvCxnSpPr/>
          <p:nvPr/>
        </p:nvCxnSpPr>
        <p:spPr bwMode="auto">
          <a:xfrm>
            <a:off x="5795963" y="895006"/>
            <a:ext cx="0" cy="138588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0034CC-853B-467E-B5CB-1F70B5AAF8E2}"/>
              </a:ext>
            </a:extLst>
          </p:cNvPr>
          <p:cNvCxnSpPr/>
          <p:nvPr/>
        </p:nvCxnSpPr>
        <p:spPr bwMode="auto">
          <a:xfrm>
            <a:off x="900113" y="895006"/>
            <a:ext cx="489585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041C21-5C5C-4060-A268-3DFED944C038}"/>
              </a:ext>
            </a:extLst>
          </p:cNvPr>
          <p:cNvCxnSpPr/>
          <p:nvPr/>
        </p:nvCxnSpPr>
        <p:spPr bwMode="auto">
          <a:xfrm>
            <a:off x="900113" y="2280893"/>
            <a:ext cx="489585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BDBDFF-F987-4A80-BA41-0DBCAA04F90A}"/>
              </a:ext>
            </a:extLst>
          </p:cNvPr>
          <p:cNvCxnSpPr/>
          <p:nvPr/>
        </p:nvCxnSpPr>
        <p:spPr bwMode="auto">
          <a:xfrm>
            <a:off x="6040438" y="2089805"/>
            <a:ext cx="28575" cy="244792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C14427-6471-40EE-8973-D10849869E62}"/>
              </a:ext>
            </a:extLst>
          </p:cNvPr>
          <p:cNvCxnSpPr/>
          <p:nvPr/>
        </p:nvCxnSpPr>
        <p:spPr bwMode="auto">
          <a:xfrm>
            <a:off x="7831138" y="2089805"/>
            <a:ext cx="30162" cy="244792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35EEEA-4D4B-4784-898F-EA8730393041}"/>
              </a:ext>
            </a:extLst>
          </p:cNvPr>
          <p:cNvCxnSpPr/>
          <p:nvPr/>
        </p:nvCxnSpPr>
        <p:spPr bwMode="auto">
          <a:xfrm>
            <a:off x="6054725" y="2089805"/>
            <a:ext cx="177641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B2DCC2-FE1A-436D-9AF8-3EF7D822C01B}"/>
              </a:ext>
            </a:extLst>
          </p:cNvPr>
          <p:cNvCxnSpPr/>
          <p:nvPr/>
        </p:nvCxnSpPr>
        <p:spPr bwMode="auto">
          <a:xfrm>
            <a:off x="6069013" y="4537730"/>
            <a:ext cx="1778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赛题分析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时序关系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4" name="图片 2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1731" y="1884513"/>
            <a:ext cx="3355404" cy="2453881"/>
          </a:xfrm>
          <a:prstGeom prst="rect">
            <a:avLst/>
          </a:prstGeom>
        </p:spPr>
      </p:pic>
      <p:sp>
        <p:nvSpPr>
          <p:cNvPr id="26" name="下箭头 25"/>
          <p:cNvSpPr/>
          <p:nvPr/>
        </p:nvSpPr>
        <p:spPr>
          <a:xfrm>
            <a:off x="2702387" y="1325480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0317" y="2592188"/>
            <a:ext cx="2992562" cy="3048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年相比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年趋势有明显不一致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0317" y="718475"/>
            <a:ext cx="2992562" cy="3048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逾期和未逾期趋势有规律性</a:t>
            </a:r>
          </a:p>
        </p:txBody>
      </p:sp>
      <p:sp>
        <p:nvSpPr>
          <p:cNvPr id="8" name="矩形 7"/>
          <p:cNvSpPr/>
          <p:nvPr/>
        </p:nvSpPr>
        <p:spPr>
          <a:xfrm>
            <a:off x="1442696" y="892750"/>
            <a:ext cx="2943434" cy="304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是否违约与时序关系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 rot="1929823">
            <a:off x="5731407" y="1200450"/>
            <a:ext cx="381000" cy="457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365897">
            <a:off x="7468449" y="1190238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6067" y="1716880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历史数据中用户逾期值呈小于未逾期的趋势</a:t>
            </a:r>
          </a:p>
        </p:txBody>
      </p:sp>
      <p:sp>
        <p:nvSpPr>
          <p:cNvPr id="13" name="矩形 12"/>
          <p:cNvSpPr/>
          <p:nvPr/>
        </p:nvSpPr>
        <p:spPr>
          <a:xfrm>
            <a:off x="6975163" y="1723978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用户数据有波动情况，但大多数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稳定中小幅度波动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1929823">
            <a:off x="5721092" y="3036571"/>
            <a:ext cx="381000" cy="457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9365897">
            <a:off x="7545541" y="3038914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8350" y="3565759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离预测月越近的历史数据越有代表性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7446" y="3572857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年存在异常突出的数据</a:t>
            </a:r>
          </a:p>
        </p:txBody>
      </p:sp>
    </p:spTree>
    <p:extLst>
      <p:ext uri="{BB962C8B-B14F-4D97-AF65-F5344CB8AC3E}">
        <p14:creationId xmlns:p14="http://schemas.microsoft.com/office/powerpoint/2010/main" val="1683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赛题分析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多角度可视化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2496959" y="1477227"/>
            <a:ext cx="423641" cy="31369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7" y="2696410"/>
            <a:ext cx="1913382" cy="1913382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 flipH="1">
            <a:off x="6384426" y="1481499"/>
            <a:ext cx="383591" cy="31369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" y="790649"/>
            <a:ext cx="1945005" cy="19450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1" y="2700301"/>
            <a:ext cx="1909491" cy="190949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74" y="694492"/>
            <a:ext cx="1879168" cy="1879168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2437538" y="3496251"/>
            <a:ext cx="423641" cy="3136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 flipH="1">
            <a:off x="6397980" y="3622541"/>
            <a:ext cx="383591" cy="3136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73561" y="1052977"/>
            <a:ext cx="1381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Order</a:t>
            </a:r>
            <a:r>
              <a:rPr lang="zh-CN" altLang="en-US" sz="1400" dirty="0"/>
              <a:t>表中用户信息完整度和违约率的关系：</a:t>
            </a:r>
            <a:r>
              <a:rPr lang="zh-CN" altLang="en-US" sz="1400" dirty="0">
                <a:solidFill>
                  <a:srgbClr val="FF0000"/>
                </a:solidFill>
              </a:rPr>
              <a:t>完整度为</a:t>
            </a:r>
            <a:r>
              <a:rPr lang="en-US" altLang="zh-CN" sz="1400" dirty="0">
                <a:solidFill>
                  <a:srgbClr val="FF0000"/>
                </a:solidFill>
              </a:rPr>
              <a:t>50%</a:t>
            </a:r>
            <a:r>
              <a:rPr lang="zh-CN" altLang="en-US" sz="1400" dirty="0"/>
              <a:t>的违约率较高。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862970" y="1041090"/>
            <a:ext cx="145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Bankcard</a:t>
            </a:r>
            <a:r>
              <a:rPr lang="zh-CN" altLang="en-US" sz="1400" dirty="0"/>
              <a:t>表中用户信息完整度和违约率的关系：信息</a:t>
            </a:r>
            <a:r>
              <a:rPr lang="zh-CN" altLang="en-US" sz="1400" dirty="0">
                <a:solidFill>
                  <a:srgbClr val="FF0000"/>
                </a:solidFill>
              </a:rPr>
              <a:t>完整度越高</a:t>
            </a:r>
            <a:r>
              <a:rPr lang="zh-CN" altLang="en-US" sz="1400" dirty="0"/>
              <a:t>的用户违约率越低。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40032" y="2930043"/>
            <a:ext cx="1448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举例分析性别与违约率关系：</a:t>
            </a:r>
            <a:r>
              <a:rPr lang="zh-CN" altLang="en-US" sz="1400" dirty="0">
                <a:solidFill>
                  <a:srgbClr val="FF0000"/>
                </a:solidFill>
              </a:rPr>
              <a:t>未知性别和保密性别</a:t>
            </a:r>
            <a:r>
              <a:rPr lang="zh-CN" altLang="en-US" sz="1400" dirty="0"/>
              <a:t>违约率是最高的，女性逾期还款可能性较低。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61513" y="2793910"/>
            <a:ext cx="1622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用户网购平台信用评分与违约率的关系：平台</a:t>
            </a:r>
            <a:r>
              <a:rPr lang="zh-CN" altLang="en-US" sz="1400" dirty="0">
                <a:solidFill>
                  <a:srgbClr val="FF0000"/>
                </a:solidFill>
              </a:rPr>
              <a:t>信用评分在</a:t>
            </a:r>
            <a:r>
              <a:rPr lang="en-US" altLang="zh-CN" sz="1400" dirty="0">
                <a:solidFill>
                  <a:srgbClr val="FF0000"/>
                </a:solidFill>
              </a:rPr>
              <a:t>200-400</a:t>
            </a:r>
            <a:r>
              <a:rPr lang="zh-CN" altLang="en-US" sz="1400" dirty="0">
                <a:solidFill>
                  <a:srgbClr val="FF0000"/>
                </a:solidFill>
              </a:rPr>
              <a:t>之间</a:t>
            </a:r>
            <a:r>
              <a:rPr lang="zh-CN" altLang="en-US" sz="1400" dirty="0"/>
              <a:t>的违约率最高，并非信用评分越低就表征用户越可能逾期还款。</a:t>
            </a:r>
          </a:p>
        </p:txBody>
      </p:sp>
    </p:spTree>
    <p:extLst>
      <p:ext uri="{BB962C8B-B14F-4D97-AF65-F5344CB8AC3E}">
        <p14:creationId xmlns:p14="http://schemas.microsoft.com/office/powerpoint/2010/main" val="376214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数据划分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289215" y="3132149"/>
            <a:ext cx="279963" cy="367696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37924" y="1557761"/>
            <a:ext cx="2666779" cy="36036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2016.7-2017.4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04704" y="1557760"/>
            <a:ext cx="1066800" cy="360361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/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7924" y="2632165"/>
            <a:ext cx="2666779" cy="36036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2017.1-2017.4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04703" y="2632165"/>
            <a:ext cx="1066800" cy="360361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/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6856" y="3639468"/>
            <a:ext cx="1204680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五折交叉验证</a:t>
            </a:r>
          </a:p>
        </p:txBody>
      </p:sp>
      <p:sp>
        <p:nvSpPr>
          <p:cNvPr id="23" name="矩形 22"/>
          <p:cNvSpPr/>
          <p:nvPr/>
        </p:nvSpPr>
        <p:spPr>
          <a:xfrm>
            <a:off x="3937924" y="730640"/>
            <a:ext cx="2666780" cy="36036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sp>
        <p:nvSpPr>
          <p:cNvPr id="24" name="矩形 23"/>
          <p:cNvSpPr/>
          <p:nvPr/>
        </p:nvSpPr>
        <p:spPr>
          <a:xfrm>
            <a:off x="6604703" y="730640"/>
            <a:ext cx="1066800" cy="360361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</a:p>
        </p:txBody>
      </p:sp>
      <p:sp>
        <p:nvSpPr>
          <p:cNvPr id="25" name="矩形 24"/>
          <p:cNvSpPr/>
          <p:nvPr/>
        </p:nvSpPr>
        <p:spPr>
          <a:xfrm>
            <a:off x="1352997" y="1576495"/>
            <a:ext cx="1447799" cy="360361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数据划分方式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51891" y="2611099"/>
            <a:ext cx="1447799" cy="360361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数据划分方式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6856" y="4172868"/>
            <a:ext cx="1204680" cy="331514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</a:t>
            </a:r>
          </a:p>
        </p:txBody>
      </p:sp>
    </p:spTree>
    <p:extLst>
      <p:ext uri="{BB962C8B-B14F-4D97-AF65-F5344CB8AC3E}">
        <p14:creationId xmlns:p14="http://schemas.microsoft.com/office/powerpoint/2010/main" val="111084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337" y="32898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特征工程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原始数据处理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98228962"/>
              </p:ext>
            </p:extLst>
          </p:nvPr>
        </p:nvGraphicFramePr>
        <p:xfrm>
          <a:off x="1487405" y="6389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右箭头 38"/>
          <p:cNvSpPr/>
          <p:nvPr/>
        </p:nvSpPr>
        <p:spPr>
          <a:xfrm>
            <a:off x="5479725" y="901051"/>
            <a:ext cx="533957" cy="3136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33822" y="901051"/>
            <a:ext cx="1768730" cy="3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时间转化为标准时间</a:t>
            </a:r>
          </a:p>
        </p:txBody>
      </p:sp>
      <p:sp>
        <p:nvSpPr>
          <p:cNvPr id="43" name="右箭头 42"/>
          <p:cNvSpPr/>
          <p:nvPr/>
        </p:nvSpPr>
        <p:spPr>
          <a:xfrm>
            <a:off x="6646641" y="2488319"/>
            <a:ext cx="533957" cy="3136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00738" y="2488319"/>
            <a:ext cx="1768730" cy="313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缺失值标记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</a:p>
        </p:txBody>
      </p:sp>
      <p:sp>
        <p:nvSpPr>
          <p:cNvPr id="45" name="右箭头 44"/>
          <p:cNvSpPr/>
          <p:nvPr/>
        </p:nvSpPr>
        <p:spPr>
          <a:xfrm flipH="1">
            <a:off x="3123643" y="3963512"/>
            <a:ext cx="506261" cy="3136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26987" y="3963512"/>
            <a:ext cx="1768730" cy="3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生日转化为年月日</a:t>
            </a:r>
          </a:p>
        </p:txBody>
      </p:sp>
      <p:sp>
        <p:nvSpPr>
          <p:cNvPr id="47" name="右箭头 46"/>
          <p:cNvSpPr/>
          <p:nvPr/>
        </p:nvSpPr>
        <p:spPr>
          <a:xfrm flipH="1">
            <a:off x="1945602" y="2514136"/>
            <a:ext cx="507258" cy="3136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732" y="2514136"/>
            <a:ext cx="1768730" cy="313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仅保精确到省份</a:t>
            </a:r>
          </a:p>
        </p:txBody>
      </p:sp>
    </p:spTree>
    <p:extLst>
      <p:ext uri="{BB962C8B-B14F-4D97-AF65-F5344CB8AC3E}">
        <p14:creationId xmlns:p14="http://schemas.microsoft.com/office/powerpoint/2010/main" val="42201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1409</Words>
  <Application>Microsoft Office PowerPoint</Application>
  <PresentationFormat>全屏显示(16:9)</PresentationFormat>
  <Paragraphs>221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Office 主题</vt:lpstr>
      <vt:lpstr>1_Lecture</vt:lpstr>
      <vt:lpstr>PowerPoint 演示文稿</vt:lpstr>
      <vt:lpstr>PowerPoint 演示文稿</vt:lpstr>
      <vt:lpstr>PowerPoint 演示文稿</vt:lpstr>
      <vt:lpstr>赛题分析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半糖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《答辩题目标题黑体》</dc:title>
  <dc:creator>海芮 徐</dc:creator>
  <cp:lastModifiedBy>CCL</cp:lastModifiedBy>
  <cp:revision>77</cp:revision>
  <dcterms:created xsi:type="dcterms:W3CDTF">2017-12-16T13:55:00Z</dcterms:created>
  <dcterms:modified xsi:type="dcterms:W3CDTF">2018-07-22T08:27:16Z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