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</p:sldIdLst>
  <p:sldSz cx="32399288" cy="50417413"/>
  <p:notesSz cx="6858000" cy="9144000"/>
  <p:defaultTextStyle>
    <a:defPPr>
      <a:defRPr lang="en-US"/>
    </a:defPPr>
    <a:lvl1pPr marL="0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5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9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4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7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71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6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61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56" algn="l" defTabSz="4570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01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8D8"/>
    <a:srgbClr val="110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10" autoAdjust="0"/>
    <p:restoredTop sz="95226" autoAdjust="0"/>
  </p:normalViewPr>
  <p:slideViewPr>
    <p:cSldViewPr snapToGrid="0" showGuides="1">
      <p:cViewPr>
        <p:scale>
          <a:sx n="50" d="100"/>
          <a:sy n="50" d="100"/>
        </p:scale>
        <p:origin x="-4469" y="-9806"/>
      </p:cViewPr>
      <p:guideLst>
        <p:guide orient="horz" pos="15901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9" y="8251180"/>
            <a:ext cx="27539396" cy="17552733"/>
          </a:xfrm>
        </p:spPr>
        <p:txBody>
          <a:bodyPr anchor="b"/>
          <a:lstStyle>
            <a:lvl1pPr algn="ctr">
              <a:defRPr sz="21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5" y="26480822"/>
            <a:ext cx="24299464" cy="12172531"/>
          </a:xfrm>
        </p:spPr>
        <p:txBody>
          <a:bodyPr/>
          <a:lstStyle>
            <a:lvl1pPr marL="0" indent="0" algn="ctr">
              <a:buNone/>
              <a:defRPr sz="8513"/>
            </a:lvl1pPr>
            <a:lvl2pPr marL="1620776" indent="0" algn="ctr">
              <a:buNone/>
              <a:defRPr sz="7091"/>
            </a:lvl2pPr>
            <a:lvl3pPr marL="3241572" indent="0" algn="ctr">
              <a:buNone/>
              <a:defRPr sz="6380"/>
            </a:lvl3pPr>
            <a:lvl4pPr marL="4862348" indent="0" algn="ctr">
              <a:buNone/>
              <a:defRPr sz="5669"/>
            </a:lvl4pPr>
            <a:lvl5pPr marL="6483137" indent="0" algn="ctr">
              <a:buNone/>
              <a:defRPr sz="5669"/>
            </a:lvl5pPr>
            <a:lvl6pPr marL="8103914" indent="0" algn="ctr">
              <a:buNone/>
              <a:defRPr sz="5669"/>
            </a:lvl6pPr>
            <a:lvl7pPr marL="9724703" indent="0" algn="ctr">
              <a:buNone/>
              <a:defRPr sz="5669"/>
            </a:lvl7pPr>
            <a:lvl8pPr marL="11345485" indent="0" algn="ctr">
              <a:buNone/>
              <a:defRPr sz="5669"/>
            </a:lvl8pPr>
            <a:lvl9pPr marL="12966274" indent="0" algn="ctr">
              <a:buNone/>
              <a:defRPr sz="56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684256"/>
            <a:ext cx="6986098" cy="42726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2684256"/>
            <a:ext cx="20553298" cy="427264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81" y="12569366"/>
            <a:ext cx="27944386" cy="20972239"/>
          </a:xfrm>
        </p:spPr>
        <p:txBody>
          <a:bodyPr anchor="b"/>
          <a:lstStyle>
            <a:lvl1pPr>
              <a:defRPr sz="21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81" y="33739997"/>
            <a:ext cx="27944386" cy="11028802"/>
          </a:xfrm>
        </p:spPr>
        <p:txBody>
          <a:bodyPr/>
          <a:lstStyle>
            <a:lvl1pPr marL="0" indent="0">
              <a:buNone/>
              <a:defRPr sz="8513">
                <a:solidFill>
                  <a:schemeClr val="tx1"/>
                </a:solidFill>
              </a:defRPr>
            </a:lvl1pPr>
            <a:lvl2pPr marL="1620776" indent="0">
              <a:buNone/>
              <a:defRPr sz="7091">
                <a:solidFill>
                  <a:schemeClr val="tx1">
                    <a:tint val="75000"/>
                  </a:schemeClr>
                </a:solidFill>
              </a:defRPr>
            </a:lvl2pPr>
            <a:lvl3pPr marL="3241572" indent="0">
              <a:buNone/>
              <a:defRPr sz="6380">
                <a:solidFill>
                  <a:schemeClr val="tx1">
                    <a:tint val="75000"/>
                  </a:schemeClr>
                </a:solidFill>
              </a:defRPr>
            </a:lvl3pPr>
            <a:lvl4pPr marL="486234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313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391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47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548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627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7" y="13421312"/>
            <a:ext cx="13769695" cy="319893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2" y="13421312"/>
            <a:ext cx="13769695" cy="319893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6" y="2684271"/>
            <a:ext cx="27944386" cy="9745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9" y="12359266"/>
            <a:ext cx="13706418" cy="6057091"/>
          </a:xfrm>
        </p:spPr>
        <p:txBody>
          <a:bodyPr anchor="b"/>
          <a:lstStyle>
            <a:lvl1pPr marL="0" indent="0">
              <a:buNone/>
              <a:defRPr sz="8513" b="1"/>
            </a:lvl1pPr>
            <a:lvl2pPr marL="1620776" indent="0">
              <a:buNone/>
              <a:defRPr sz="7091" b="1"/>
            </a:lvl2pPr>
            <a:lvl3pPr marL="3241572" indent="0">
              <a:buNone/>
              <a:defRPr sz="6380" b="1"/>
            </a:lvl3pPr>
            <a:lvl4pPr marL="4862348" indent="0">
              <a:buNone/>
              <a:defRPr sz="5669" b="1"/>
            </a:lvl4pPr>
            <a:lvl5pPr marL="6483137" indent="0">
              <a:buNone/>
              <a:defRPr sz="5669" b="1"/>
            </a:lvl5pPr>
            <a:lvl6pPr marL="8103914" indent="0">
              <a:buNone/>
              <a:defRPr sz="5669" b="1"/>
            </a:lvl6pPr>
            <a:lvl7pPr marL="9724703" indent="0">
              <a:buNone/>
              <a:defRPr sz="5669" b="1"/>
            </a:lvl7pPr>
            <a:lvl8pPr marL="11345485" indent="0">
              <a:buNone/>
              <a:defRPr sz="5669" b="1"/>
            </a:lvl8pPr>
            <a:lvl9pPr marL="12966274" indent="0">
              <a:buNone/>
              <a:defRPr sz="56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9" y="18416365"/>
            <a:ext cx="13706418" cy="27087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6" y="12359266"/>
            <a:ext cx="13773916" cy="6057091"/>
          </a:xfrm>
        </p:spPr>
        <p:txBody>
          <a:bodyPr anchor="b"/>
          <a:lstStyle>
            <a:lvl1pPr marL="0" indent="0">
              <a:buNone/>
              <a:defRPr sz="8513" b="1"/>
            </a:lvl1pPr>
            <a:lvl2pPr marL="1620776" indent="0">
              <a:buNone/>
              <a:defRPr sz="7091" b="1"/>
            </a:lvl2pPr>
            <a:lvl3pPr marL="3241572" indent="0">
              <a:buNone/>
              <a:defRPr sz="6380" b="1"/>
            </a:lvl3pPr>
            <a:lvl4pPr marL="4862348" indent="0">
              <a:buNone/>
              <a:defRPr sz="5669" b="1"/>
            </a:lvl4pPr>
            <a:lvl5pPr marL="6483137" indent="0">
              <a:buNone/>
              <a:defRPr sz="5669" b="1"/>
            </a:lvl5pPr>
            <a:lvl6pPr marL="8103914" indent="0">
              <a:buNone/>
              <a:defRPr sz="5669" b="1"/>
            </a:lvl6pPr>
            <a:lvl7pPr marL="9724703" indent="0">
              <a:buNone/>
              <a:defRPr sz="5669" b="1"/>
            </a:lvl7pPr>
            <a:lvl8pPr marL="11345485" indent="0">
              <a:buNone/>
              <a:defRPr sz="5669" b="1"/>
            </a:lvl8pPr>
            <a:lvl9pPr marL="12966274" indent="0">
              <a:buNone/>
              <a:defRPr sz="56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6" y="18416365"/>
            <a:ext cx="13773916" cy="27087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3361159"/>
            <a:ext cx="10449613" cy="11764066"/>
          </a:xfrm>
        </p:spPr>
        <p:txBody>
          <a:bodyPr anchor="b"/>
          <a:lstStyle>
            <a:lvl1pPr>
              <a:defRPr sz="113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20" y="7259189"/>
            <a:ext cx="16402142" cy="35829040"/>
          </a:xfrm>
        </p:spPr>
        <p:txBody>
          <a:bodyPr/>
          <a:lstStyle>
            <a:lvl1pPr>
              <a:defRPr sz="11345"/>
            </a:lvl1pPr>
            <a:lvl2pPr>
              <a:defRPr sz="9923"/>
            </a:lvl2pPr>
            <a:lvl3pPr>
              <a:defRPr sz="8513"/>
            </a:lvl3pPr>
            <a:lvl4pPr>
              <a:defRPr sz="7091"/>
            </a:lvl4pPr>
            <a:lvl5pPr>
              <a:defRPr sz="7091"/>
            </a:lvl5pPr>
            <a:lvl6pPr>
              <a:defRPr sz="7091"/>
            </a:lvl6pPr>
            <a:lvl7pPr>
              <a:defRPr sz="7091"/>
            </a:lvl7pPr>
            <a:lvl8pPr>
              <a:defRPr sz="7091"/>
            </a:lvl8pPr>
            <a:lvl9pPr>
              <a:defRPr sz="709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5125233"/>
            <a:ext cx="10449613" cy="28021343"/>
          </a:xfrm>
        </p:spPr>
        <p:txBody>
          <a:bodyPr/>
          <a:lstStyle>
            <a:lvl1pPr marL="0" indent="0">
              <a:buNone/>
              <a:defRPr sz="5669"/>
            </a:lvl1pPr>
            <a:lvl2pPr marL="1620776" indent="0">
              <a:buNone/>
              <a:defRPr sz="4958"/>
            </a:lvl2pPr>
            <a:lvl3pPr marL="3241572" indent="0">
              <a:buNone/>
              <a:defRPr sz="4247"/>
            </a:lvl3pPr>
            <a:lvl4pPr marL="4862348" indent="0">
              <a:buNone/>
              <a:defRPr sz="3542"/>
            </a:lvl4pPr>
            <a:lvl5pPr marL="6483137" indent="0">
              <a:buNone/>
              <a:defRPr sz="3542"/>
            </a:lvl5pPr>
            <a:lvl6pPr marL="8103914" indent="0">
              <a:buNone/>
              <a:defRPr sz="3542"/>
            </a:lvl6pPr>
            <a:lvl7pPr marL="9724703" indent="0">
              <a:buNone/>
              <a:defRPr sz="3542"/>
            </a:lvl7pPr>
            <a:lvl8pPr marL="11345485" indent="0">
              <a:buNone/>
              <a:defRPr sz="3542"/>
            </a:lvl8pPr>
            <a:lvl9pPr marL="12966274" indent="0">
              <a:buNone/>
              <a:defRPr sz="35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3361159"/>
            <a:ext cx="10449613" cy="11764066"/>
          </a:xfrm>
        </p:spPr>
        <p:txBody>
          <a:bodyPr anchor="b"/>
          <a:lstStyle>
            <a:lvl1pPr>
              <a:defRPr sz="113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20" y="7259189"/>
            <a:ext cx="16402142" cy="35829040"/>
          </a:xfrm>
        </p:spPr>
        <p:txBody>
          <a:bodyPr anchor="t"/>
          <a:lstStyle>
            <a:lvl1pPr marL="0" indent="0">
              <a:buNone/>
              <a:defRPr sz="11345"/>
            </a:lvl1pPr>
            <a:lvl2pPr marL="1620776" indent="0">
              <a:buNone/>
              <a:defRPr sz="9923"/>
            </a:lvl2pPr>
            <a:lvl3pPr marL="3241572" indent="0">
              <a:buNone/>
              <a:defRPr sz="8513"/>
            </a:lvl3pPr>
            <a:lvl4pPr marL="4862348" indent="0">
              <a:buNone/>
              <a:defRPr sz="7091"/>
            </a:lvl4pPr>
            <a:lvl5pPr marL="6483137" indent="0">
              <a:buNone/>
              <a:defRPr sz="7091"/>
            </a:lvl5pPr>
            <a:lvl6pPr marL="8103914" indent="0">
              <a:buNone/>
              <a:defRPr sz="7091"/>
            </a:lvl6pPr>
            <a:lvl7pPr marL="9724703" indent="0">
              <a:buNone/>
              <a:defRPr sz="7091"/>
            </a:lvl7pPr>
            <a:lvl8pPr marL="11345485" indent="0">
              <a:buNone/>
              <a:defRPr sz="7091"/>
            </a:lvl8pPr>
            <a:lvl9pPr marL="12966274" indent="0">
              <a:buNone/>
              <a:defRPr sz="709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5125233"/>
            <a:ext cx="10449613" cy="28021343"/>
          </a:xfrm>
        </p:spPr>
        <p:txBody>
          <a:bodyPr/>
          <a:lstStyle>
            <a:lvl1pPr marL="0" indent="0">
              <a:buNone/>
              <a:defRPr sz="5669"/>
            </a:lvl1pPr>
            <a:lvl2pPr marL="1620776" indent="0">
              <a:buNone/>
              <a:defRPr sz="4958"/>
            </a:lvl2pPr>
            <a:lvl3pPr marL="3241572" indent="0">
              <a:buNone/>
              <a:defRPr sz="4247"/>
            </a:lvl3pPr>
            <a:lvl4pPr marL="4862348" indent="0">
              <a:buNone/>
              <a:defRPr sz="3542"/>
            </a:lvl4pPr>
            <a:lvl5pPr marL="6483137" indent="0">
              <a:buNone/>
              <a:defRPr sz="3542"/>
            </a:lvl5pPr>
            <a:lvl6pPr marL="8103914" indent="0">
              <a:buNone/>
              <a:defRPr sz="3542"/>
            </a:lvl6pPr>
            <a:lvl7pPr marL="9724703" indent="0">
              <a:buNone/>
              <a:defRPr sz="3542"/>
            </a:lvl7pPr>
            <a:lvl8pPr marL="11345485" indent="0">
              <a:buNone/>
              <a:defRPr sz="3542"/>
            </a:lvl8pPr>
            <a:lvl9pPr marL="12966274" indent="0">
              <a:buNone/>
              <a:defRPr sz="354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4" y="2684271"/>
            <a:ext cx="27944386" cy="9745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4" y="13421312"/>
            <a:ext cx="27944386" cy="3198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4" y="46729482"/>
            <a:ext cx="7289837" cy="26842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7491-FF2E-4A64-9270-B43DFA24A87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8" y="46729482"/>
            <a:ext cx="10934759" cy="26842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2003" y="46729482"/>
            <a:ext cx="7289837" cy="26842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1BFB-E8A8-4CA0-B9B9-376E3AE6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2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41572" rtl="0" eaLnBrk="1" latinLnBrk="0" hangingPunct="1">
        <a:lnSpc>
          <a:spcPct val="90000"/>
        </a:lnSpc>
        <a:spcBef>
          <a:spcPct val="0"/>
        </a:spcBef>
        <a:buNone/>
        <a:defRPr sz="155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391" indent="-810391" algn="l" defTabSz="3241572" rtl="0" eaLnBrk="1" latinLnBrk="0" hangingPunct="1">
        <a:lnSpc>
          <a:spcPct val="90000"/>
        </a:lnSpc>
        <a:spcBef>
          <a:spcPts val="3542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1180" indent="-810391" algn="l" defTabSz="3241572" rtl="0" eaLnBrk="1" latinLnBrk="0" hangingPunct="1">
        <a:lnSpc>
          <a:spcPct val="90000"/>
        </a:lnSpc>
        <a:spcBef>
          <a:spcPts val="1768"/>
        </a:spcBef>
        <a:buFont typeface="Arial" panose="020B0604020202020204" pitchFamily="34" charset="0"/>
        <a:buChar char="•"/>
        <a:defRPr sz="8513" kern="1200">
          <a:solidFill>
            <a:schemeClr val="tx1"/>
          </a:solidFill>
          <a:latin typeface="+mn-lt"/>
          <a:ea typeface="+mn-ea"/>
          <a:cs typeface="+mn-cs"/>
        </a:defRPr>
      </a:lvl2pPr>
      <a:lvl3pPr marL="4051957" indent="-810391" algn="l" defTabSz="3241572" rtl="0" eaLnBrk="1" latinLnBrk="0" hangingPunct="1">
        <a:lnSpc>
          <a:spcPct val="90000"/>
        </a:lnSpc>
        <a:spcBef>
          <a:spcPts val="1768"/>
        </a:spcBef>
        <a:buFont typeface="Arial" panose="020B0604020202020204" pitchFamily="34" charset="0"/>
        <a:buChar char="•"/>
        <a:defRPr sz="7091" kern="1200">
          <a:solidFill>
            <a:schemeClr val="tx1"/>
          </a:solidFill>
          <a:latin typeface="+mn-lt"/>
          <a:ea typeface="+mn-ea"/>
          <a:cs typeface="+mn-cs"/>
        </a:defRPr>
      </a:lvl3pPr>
      <a:lvl4pPr marL="5672746" indent="-810391" algn="l" defTabSz="3241572" rtl="0" eaLnBrk="1" latinLnBrk="0" hangingPunct="1">
        <a:lnSpc>
          <a:spcPct val="90000"/>
        </a:lnSpc>
        <a:spcBef>
          <a:spcPts val="1768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4pPr>
      <a:lvl5pPr marL="7293529" indent="-810391" algn="l" defTabSz="3241572" rtl="0" eaLnBrk="1" latinLnBrk="0" hangingPunct="1">
        <a:lnSpc>
          <a:spcPct val="90000"/>
        </a:lnSpc>
        <a:spcBef>
          <a:spcPts val="1768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5pPr>
      <a:lvl6pPr marL="8914318" indent="-810391" algn="l" defTabSz="3241572" rtl="0" eaLnBrk="1" latinLnBrk="0" hangingPunct="1">
        <a:lnSpc>
          <a:spcPct val="90000"/>
        </a:lnSpc>
        <a:spcBef>
          <a:spcPts val="1768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6pPr>
      <a:lvl7pPr marL="10535094" indent="-810391" algn="l" defTabSz="3241572" rtl="0" eaLnBrk="1" latinLnBrk="0" hangingPunct="1">
        <a:lnSpc>
          <a:spcPct val="90000"/>
        </a:lnSpc>
        <a:spcBef>
          <a:spcPts val="1768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7pPr>
      <a:lvl8pPr marL="12155883" indent="-810391" algn="l" defTabSz="3241572" rtl="0" eaLnBrk="1" latinLnBrk="0" hangingPunct="1">
        <a:lnSpc>
          <a:spcPct val="90000"/>
        </a:lnSpc>
        <a:spcBef>
          <a:spcPts val="1768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8pPr>
      <a:lvl9pPr marL="13776666" indent="-810391" algn="l" defTabSz="3241572" rtl="0" eaLnBrk="1" latinLnBrk="0" hangingPunct="1">
        <a:lnSpc>
          <a:spcPct val="90000"/>
        </a:lnSpc>
        <a:spcBef>
          <a:spcPts val="1768"/>
        </a:spcBef>
        <a:buFont typeface="Arial" panose="020B0604020202020204" pitchFamily="34" charset="0"/>
        <a:buChar char="•"/>
        <a:defRPr sz="6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1pPr>
      <a:lvl2pPr marL="1620776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2pPr>
      <a:lvl3pPr marL="3241572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3pPr>
      <a:lvl4pPr marL="4862348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4pPr>
      <a:lvl5pPr marL="6483137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5pPr>
      <a:lvl6pPr marL="8103914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6pPr>
      <a:lvl7pPr marL="9724703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7pPr>
      <a:lvl8pPr marL="11345485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8pPr>
      <a:lvl9pPr marL="12966274" algn="l" defTabSz="3241572" rtl="0" eaLnBrk="1" latinLnBrk="0" hangingPunct="1">
        <a:defRPr sz="6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4740" y="3802144"/>
            <a:ext cx="3495551" cy="189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name (</a:t>
            </a:r>
            <a:r>
              <a:rPr lang="en-US" dirty="0" err="1">
                <a:solidFill>
                  <a:srgbClr val="7030A0"/>
                </a:solidFill>
              </a:rPr>
              <a:t>paramname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code: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727449" y="4781747"/>
            <a:ext cx="6360158" cy="11805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selectr_txt_or_dat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input if txt or </a:t>
            </a:r>
            <a:r>
              <a:rPr lang="en-US" dirty="0" err="1">
                <a:solidFill>
                  <a:schemeClr val="accent1"/>
                </a:solidFill>
              </a:rPr>
              <a:t>dat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txt (</a:t>
            </a:r>
            <a:r>
              <a:rPr lang="en-US" dirty="0" err="1">
                <a:solidFill>
                  <a:srgbClr val="00B050"/>
                </a:solidFill>
              </a:rPr>
              <a:t>str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27449" y="6179575"/>
            <a:ext cx="6360158" cy="25000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folder_or_file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input: 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which type of file to choose</a:t>
            </a:r>
          </a:p>
          <a:p>
            <a:pPr marL="1201216" lvl="2" indent="-2859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For “file”	 :  all spectra in one file</a:t>
            </a:r>
          </a:p>
          <a:p>
            <a:pPr marL="1201216" lvl="2" indent="-2859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For “folder”: all spectra in diff files in one folder 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File_path</a:t>
            </a:r>
            <a:endParaRPr lang="en-US" dirty="0">
              <a:solidFill>
                <a:schemeClr val="accent1"/>
              </a:solidFill>
            </a:endParaRP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Call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selectr_txt_or_dat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Skip_row_nr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path, type, txt, </a:t>
            </a:r>
            <a:r>
              <a:rPr lang="en-US" dirty="0" err="1">
                <a:solidFill>
                  <a:srgbClr val="00B050"/>
                </a:solidFill>
              </a:rPr>
              <a:t>skip_row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003283" y="5118281"/>
            <a:ext cx="4450078" cy="2779058"/>
            <a:chOff x="11419840" y="1127760"/>
            <a:chExt cx="4033520" cy="291592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2501526" y="4043680"/>
              <a:ext cx="2951834" cy="0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5453360" y="1127760"/>
              <a:ext cx="0" cy="2915920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11419840" y="1127760"/>
              <a:ext cx="4033520" cy="0"/>
            </a:xfrm>
            <a:prstGeom prst="straightConnector1">
              <a:avLst/>
            </a:prstGeom>
            <a:ln w="28575">
              <a:solidFill>
                <a:srgbClr val="D858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1003286" y="5672575"/>
            <a:ext cx="4328156" cy="2326363"/>
            <a:chOff x="11400878" y="1727200"/>
            <a:chExt cx="3859442" cy="244856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00878" y="1727200"/>
              <a:ext cx="385944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260320" y="1727200"/>
              <a:ext cx="0" cy="24485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2435840" y="4175760"/>
              <a:ext cx="282448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ounded Rectangle 35"/>
          <p:cNvSpPr/>
          <p:nvPr/>
        </p:nvSpPr>
        <p:spPr>
          <a:xfrm>
            <a:off x="8727449" y="8884529"/>
            <a:ext cx="6360158" cy="189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BE_or_KE_fkt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choose if BE or KE are used</a:t>
            </a:r>
          </a:p>
          <a:p>
            <a:r>
              <a:rPr lang="en-US" dirty="0">
                <a:solidFill>
                  <a:schemeClr val="accent1"/>
                </a:solidFill>
              </a:rPr>
              <a:t>	if KE: input excitation energy and subtract it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</a:t>
            </a:r>
            <a:r>
              <a:rPr lang="en-US" dirty="0" err="1">
                <a:solidFill>
                  <a:srgbClr val="00B050"/>
                </a:solidFill>
              </a:rPr>
              <a:t>BE_or_KE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str</a:t>
            </a:r>
            <a:r>
              <a:rPr lang="en-US" dirty="0">
                <a:solidFill>
                  <a:srgbClr val="00B050"/>
                </a:solidFill>
              </a:rPr>
              <a:t>), </a:t>
            </a:r>
            <a:r>
              <a:rPr lang="en-US" dirty="0" err="1">
                <a:solidFill>
                  <a:srgbClr val="00B050"/>
                </a:solidFill>
              </a:rPr>
              <a:t>excitation_energy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727449" y="10987649"/>
            <a:ext cx="6360158" cy="189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energy_test_fkt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if the energy is decreasing (e.g. after </a:t>
            </a:r>
            <a:r>
              <a:rPr lang="en-US" dirty="0" err="1">
                <a:solidFill>
                  <a:schemeClr val="accent1"/>
                </a:solidFill>
              </a:rPr>
              <a:t>subtr</a:t>
            </a:r>
            <a:r>
              <a:rPr lang="en-US" dirty="0">
                <a:solidFill>
                  <a:schemeClr val="accent1"/>
                </a:solidFill>
              </a:rPr>
              <a:t>. ex. E)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DE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 swap the list (d) and reset the index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d (dictionary, flipped)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727449" y="13090776"/>
            <a:ext cx="6360158" cy="189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dat_merger_single_files_fkt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path, </a:t>
            </a:r>
            <a:r>
              <a:rPr lang="en-US" dirty="0" err="1">
                <a:solidFill>
                  <a:srgbClr val="7030A0"/>
                </a:solidFill>
              </a:rPr>
              <a:t>skip_rows</a:t>
            </a:r>
            <a:r>
              <a:rPr lang="en-US" dirty="0">
                <a:solidFill>
                  <a:srgbClr val="7030A0"/>
                </a:solidFill>
              </a:rPr>
              <a:t>, # of spectra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loads file into </a:t>
            </a:r>
            <a:r>
              <a:rPr lang="en-US" dirty="0" err="1">
                <a:solidFill>
                  <a:schemeClr val="accent1"/>
                </a:solidFill>
              </a:rPr>
              <a:t>df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BE_or_KE_fkt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puts all spectra into one dictionary with diff data (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d[</a:t>
            </a:r>
            <a:r>
              <a:rPr lang="en-US" dirty="0" err="1">
                <a:solidFill>
                  <a:srgbClr val="FF0000"/>
                </a:solidFill>
              </a:rPr>
              <a:t>f“dat</a:t>
            </a:r>
            <a:r>
              <a:rPr lang="en-US" dirty="0">
                <a:solidFill>
                  <a:srgbClr val="FF0000"/>
                </a:solidFill>
              </a:rPr>
              <a:t>_{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}”</a:t>
            </a:r>
            <a:r>
              <a:rPr lang="en-US" dirty="0">
                <a:solidFill>
                  <a:schemeClr val="tx1"/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“Spectra”</a:t>
            </a:r>
            <a:r>
              <a:rPr lang="en-US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energy_test_fkt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d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1013442" y="11488077"/>
            <a:ext cx="4450078" cy="3193586"/>
            <a:chOff x="11013440" y="7853681"/>
            <a:chExt cx="4450080" cy="3051592"/>
          </a:xfrm>
        </p:grpSpPr>
        <p:grpSp>
          <p:nvGrpSpPr>
            <p:cNvPr id="40" name="Group 39"/>
            <p:cNvGrpSpPr/>
            <p:nvPr/>
          </p:nvGrpSpPr>
          <p:grpSpPr>
            <a:xfrm>
              <a:off x="11013440" y="7853681"/>
              <a:ext cx="4450080" cy="2949992"/>
              <a:chOff x="11419840" y="1127760"/>
              <a:chExt cx="4033520" cy="291592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1928680" y="4043680"/>
                <a:ext cx="3524680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11419840" y="1127760"/>
                <a:ext cx="4033520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1574828" y="8699530"/>
              <a:ext cx="3766772" cy="2205743"/>
              <a:chOff x="11901471" y="2344944"/>
              <a:chExt cx="3358850" cy="1830816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2426780" y="2344944"/>
                <a:ext cx="2833540" cy="24864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5257346" y="2369809"/>
                <a:ext cx="2974" cy="180595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11901471" y="4175760"/>
                <a:ext cx="3358850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Rounded Rectangle 47"/>
          <p:cNvSpPr/>
          <p:nvPr/>
        </p:nvSpPr>
        <p:spPr>
          <a:xfrm>
            <a:off x="8727449" y="15193896"/>
            <a:ext cx="6360158" cy="1898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dat_merger_multiple_files_fkt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path, </a:t>
            </a:r>
            <a:r>
              <a:rPr lang="en-US" dirty="0" err="1">
                <a:solidFill>
                  <a:srgbClr val="7030A0"/>
                </a:solidFill>
              </a:rPr>
              <a:t>skip_rows</a:t>
            </a:r>
            <a:r>
              <a:rPr lang="en-US" dirty="0">
                <a:solidFill>
                  <a:srgbClr val="7030A0"/>
                </a:solidFill>
              </a:rPr>
              <a:t>, # of spectra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loads file into </a:t>
            </a:r>
            <a:r>
              <a:rPr lang="en-US" dirty="0" err="1">
                <a:solidFill>
                  <a:schemeClr val="accent1"/>
                </a:solidFill>
              </a:rPr>
              <a:t>df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BE_or_KE_fkt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puts all spectra into one dictionary with diff data (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d[</a:t>
            </a:r>
            <a:r>
              <a:rPr lang="en-US" dirty="0" err="1">
                <a:solidFill>
                  <a:srgbClr val="FF0000"/>
                </a:solidFill>
              </a:rPr>
              <a:t>f“dat</a:t>
            </a:r>
            <a:r>
              <a:rPr lang="en-US" dirty="0">
                <a:solidFill>
                  <a:srgbClr val="FF0000"/>
                </a:solidFill>
              </a:rPr>
              <a:t>_{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}”</a:t>
            </a:r>
            <a:r>
              <a:rPr lang="en-US" dirty="0">
                <a:solidFill>
                  <a:schemeClr val="tx1"/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“Spectra”</a:t>
            </a:r>
            <a:r>
              <a:rPr lang="en-US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energy_test_fkt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d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1556058" y="13669380"/>
            <a:ext cx="3907459" cy="3051594"/>
            <a:chOff x="12191115" y="7853681"/>
            <a:chExt cx="3272403" cy="3051592"/>
          </a:xfrm>
        </p:grpSpPr>
        <p:grpSp>
          <p:nvGrpSpPr>
            <p:cNvPr id="68" name="Group 67"/>
            <p:cNvGrpSpPr/>
            <p:nvPr/>
          </p:nvGrpSpPr>
          <p:grpSpPr>
            <a:xfrm>
              <a:off x="12206835" y="7853681"/>
              <a:ext cx="3256683" cy="2949992"/>
              <a:chOff x="12501526" y="1127760"/>
              <a:chExt cx="2951834" cy="291592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12501526" y="4043680"/>
                <a:ext cx="2951834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2191115" y="7955280"/>
              <a:ext cx="3167504" cy="2949993"/>
              <a:chOff x="12451015" y="1727200"/>
              <a:chExt cx="2824479" cy="244856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5275494" y="1727200"/>
                <a:ext cx="0" cy="24485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12451015" y="4175760"/>
                <a:ext cx="2824479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11574831" y="10258053"/>
            <a:ext cx="4212063" cy="3662890"/>
            <a:chOff x="11574833" y="6658389"/>
            <a:chExt cx="4212061" cy="3662895"/>
          </a:xfrm>
        </p:grpSpPr>
        <p:cxnSp>
          <p:nvCxnSpPr>
            <p:cNvPr id="125" name="Straight Connector 124"/>
            <p:cNvCxnSpPr>
              <a:stCxn id="109" idx="0"/>
            </p:cNvCxnSpPr>
            <p:nvPr/>
          </p:nvCxnSpPr>
          <p:spPr>
            <a:xfrm flipV="1">
              <a:off x="15543047" y="10182601"/>
              <a:ext cx="243847" cy="128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574833" y="6658389"/>
              <a:ext cx="4196189" cy="3524878"/>
              <a:chOff x="11518558" y="1663252"/>
              <a:chExt cx="3741762" cy="246501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13013368" y="1663252"/>
                <a:ext cx="224695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5260320" y="1668582"/>
                <a:ext cx="0" cy="24485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109" idx="2"/>
              </p:cNvCxnSpPr>
              <p:nvPr/>
            </p:nvCxnSpPr>
            <p:spPr>
              <a:xfrm flipH="1" flipV="1">
                <a:off x="11518558" y="4127799"/>
                <a:ext cx="3292594" cy="466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Arc 108"/>
            <p:cNvSpPr/>
            <p:nvPr/>
          </p:nvSpPr>
          <p:spPr>
            <a:xfrm flipH="1">
              <a:off x="15267300" y="10043918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0474961" y="9380700"/>
            <a:ext cx="5364486" cy="4441885"/>
            <a:chOff x="10474960" y="5781040"/>
            <a:chExt cx="5364479" cy="4441886"/>
          </a:xfrm>
        </p:grpSpPr>
        <p:grpSp>
          <p:nvGrpSpPr>
            <p:cNvPr id="77" name="Group 76"/>
            <p:cNvGrpSpPr/>
            <p:nvPr/>
          </p:nvGrpSpPr>
          <p:grpSpPr>
            <a:xfrm>
              <a:off x="10474960" y="5781040"/>
              <a:ext cx="5359718" cy="4303871"/>
              <a:chOff x="11419840" y="1127760"/>
              <a:chExt cx="4033520" cy="2920121"/>
            </a:xfrm>
          </p:grpSpPr>
          <p:cxnSp>
            <p:nvCxnSpPr>
              <p:cNvPr id="78" name="Straight Connector 77"/>
              <p:cNvCxnSpPr>
                <a:endCxn id="128" idx="2"/>
              </p:cNvCxnSpPr>
              <p:nvPr/>
            </p:nvCxnSpPr>
            <p:spPr>
              <a:xfrm>
                <a:off x="12233433" y="4043680"/>
                <a:ext cx="2791025" cy="4201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>
                <a:off x="11419840" y="1127760"/>
                <a:ext cx="4033520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Arc 127"/>
            <p:cNvSpPr/>
            <p:nvPr/>
          </p:nvSpPr>
          <p:spPr>
            <a:xfrm flipH="1">
              <a:off x="15264754" y="9945560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>
              <a:stCxn id="128" idx="0"/>
            </p:cNvCxnSpPr>
            <p:nvPr/>
          </p:nvCxnSpPr>
          <p:spPr>
            <a:xfrm flipV="1">
              <a:off x="15540501" y="10082962"/>
              <a:ext cx="298938" cy="2562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11119084" y="8533823"/>
            <a:ext cx="4961706" cy="7184532"/>
            <a:chOff x="11126975" y="4934165"/>
            <a:chExt cx="4961705" cy="71677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2660826" y="4934165"/>
              <a:ext cx="3417711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078537" y="4934165"/>
              <a:ext cx="0" cy="510344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5" idx="2"/>
            </p:cNvCxnSpPr>
            <p:nvPr/>
          </p:nvCxnSpPr>
          <p:spPr>
            <a:xfrm flipH="1" flipV="1">
              <a:off x="11461400" y="9854753"/>
              <a:ext cx="3805902" cy="362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6078520" y="7101640"/>
              <a:ext cx="17" cy="486094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33" idx="2"/>
            </p:cNvCxnSpPr>
            <p:nvPr/>
          </p:nvCxnSpPr>
          <p:spPr>
            <a:xfrm flipH="1" flipV="1">
              <a:off x="11126975" y="11962582"/>
              <a:ext cx="4137781" cy="133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5" idx="0"/>
              <a:endCxn id="118" idx="2"/>
            </p:cNvCxnSpPr>
            <p:nvPr/>
          </p:nvCxnSpPr>
          <p:spPr>
            <a:xfrm flipV="1">
              <a:off x="15543047" y="9858832"/>
              <a:ext cx="116132" cy="61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Arc 114"/>
            <p:cNvSpPr/>
            <p:nvPr/>
          </p:nvSpPr>
          <p:spPr>
            <a:xfrm flipH="1">
              <a:off x="15267300" y="9719482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Arc 117"/>
            <p:cNvSpPr/>
            <p:nvPr/>
          </p:nvSpPr>
          <p:spPr>
            <a:xfrm flipH="1">
              <a:off x="15659177" y="9719482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stCxn id="118" idx="0"/>
            </p:cNvCxnSpPr>
            <p:nvPr/>
          </p:nvCxnSpPr>
          <p:spPr>
            <a:xfrm flipV="1">
              <a:off x="15934924" y="9855204"/>
              <a:ext cx="153756" cy="424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Arc 132"/>
            <p:cNvSpPr/>
            <p:nvPr/>
          </p:nvSpPr>
          <p:spPr>
            <a:xfrm flipH="1">
              <a:off x="15264754" y="11824566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3" idx="0"/>
            </p:cNvCxnSpPr>
            <p:nvPr/>
          </p:nvCxnSpPr>
          <p:spPr>
            <a:xfrm flipV="1">
              <a:off x="15540501" y="11963249"/>
              <a:ext cx="543099" cy="128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1176970" y="11508233"/>
            <a:ext cx="4661074" cy="4441885"/>
            <a:chOff x="11224972" y="5781040"/>
            <a:chExt cx="4614467" cy="4441886"/>
          </a:xfrm>
        </p:grpSpPr>
        <p:grpSp>
          <p:nvGrpSpPr>
            <p:cNvPr id="154" name="Group 153"/>
            <p:cNvGrpSpPr/>
            <p:nvPr/>
          </p:nvGrpSpPr>
          <p:grpSpPr>
            <a:xfrm>
              <a:off x="11224972" y="5781040"/>
              <a:ext cx="4609702" cy="4303877"/>
              <a:chOff x="11984273" y="1127760"/>
              <a:chExt cx="3469087" cy="2920125"/>
            </a:xfrm>
          </p:grpSpPr>
          <p:cxnSp>
            <p:nvCxnSpPr>
              <p:cNvPr id="157" name="Straight Connector 156"/>
              <p:cNvCxnSpPr>
                <a:endCxn id="155" idx="2"/>
              </p:cNvCxnSpPr>
              <p:nvPr/>
            </p:nvCxnSpPr>
            <p:spPr>
              <a:xfrm>
                <a:off x="11984273" y="4043680"/>
                <a:ext cx="3040187" cy="4205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Arc 154"/>
            <p:cNvSpPr/>
            <p:nvPr/>
          </p:nvSpPr>
          <p:spPr>
            <a:xfrm flipH="1">
              <a:off x="15264754" y="9945560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>
              <a:stCxn id="155" idx="0"/>
            </p:cNvCxnSpPr>
            <p:nvPr/>
          </p:nvCxnSpPr>
          <p:spPr>
            <a:xfrm flipV="1">
              <a:off x="15540501" y="10082962"/>
              <a:ext cx="298938" cy="2562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1176958" y="12414508"/>
            <a:ext cx="4614324" cy="3655267"/>
            <a:chOff x="11172577" y="6666011"/>
            <a:chExt cx="4614317" cy="3655273"/>
          </a:xfrm>
        </p:grpSpPr>
        <p:cxnSp>
          <p:nvCxnSpPr>
            <p:cNvPr id="162" name="Straight Connector 161"/>
            <p:cNvCxnSpPr>
              <a:stCxn id="164" idx="0"/>
            </p:cNvCxnSpPr>
            <p:nvPr/>
          </p:nvCxnSpPr>
          <p:spPr>
            <a:xfrm flipV="1">
              <a:off x="15543047" y="10182601"/>
              <a:ext cx="243847" cy="128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1172577" y="6666011"/>
              <a:ext cx="4598447" cy="3517257"/>
              <a:chOff x="11159863" y="1668582"/>
              <a:chExt cx="4100457" cy="2459684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>
                <a:off x="15260320" y="1668582"/>
                <a:ext cx="0" cy="24485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64" idx="2"/>
              </p:cNvCxnSpPr>
              <p:nvPr/>
            </p:nvCxnSpPr>
            <p:spPr>
              <a:xfrm flipH="1" flipV="1">
                <a:off x="11159863" y="4114503"/>
                <a:ext cx="3651287" cy="13763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Arc 163"/>
            <p:cNvSpPr/>
            <p:nvPr/>
          </p:nvSpPr>
          <p:spPr>
            <a:xfrm flipH="1">
              <a:off x="15267300" y="10043918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73493" y="8998877"/>
            <a:ext cx="5474826" cy="21359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Actual code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path, file, txt, </a:t>
            </a:r>
            <a:r>
              <a:rPr lang="en-US" dirty="0" err="1">
                <a:solidFill>
                  <a:schemeClr val="tx1"/>
                </a:solidFill>
              </a:rPr>
              <a:t>skiprows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folder_or_file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number_of_spectra</a:t>
            </a:r>
            <a:r>
              <a:rPr lang="en-US" dirty="0">
                <a:solidFill>
                  <a:schemeClr val="tx1"/>
                </a:solidFill>
              </a:rPr>
              <a:t> = input(“# of Spectra”)</a:t>
            </a:r>
          </a:p>
          <a:p>
            <a:r>
              <a:rPr lang="en-US" dirty="0">
                <a:solidFill>
                  <a:schemeClr val="tx1"/>
                </a:solidFill>
              </a:rPr>
              <a:t>d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dat_merger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path, </a:t>
            </a:r>
            <a:r>
              <a:rPr lang="en-US" dirty="0" err="1">
                <a:solidFill>
                  <a:srgbClr val="7030A0"/>
                </a:solidFill>
              </a:rPr>
              <a:t>skip_rows</a:t>
            </a:r>
            <a:r>
              <a:rPr lang="en-US" dirty="0">
                <a:solidFill>
                  <a:srgbClr val="7030A0"/>
                </a:solidFill>
              </a:rPr>
              <a:t>, # of spectra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6233422" y="10551553"/>
            <a:ext cx="0" cy="4784854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4858521" y="10551546"/>
            <a:ext cx="1374904" cy="0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4858521" y="10026191"/>
            <a:ext cx="1374904" cy="0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233422" y="6317460"/>
            <a:ext cx="0" cy="3708724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233432" y="6317460"/>
            <a:ext cx="2338086" cy="11582"/>
          </a:xfrm>
          <a:prstGeom prst="straightConnector1">
            <a:avLst/>
          </a:prstGeom>
          <a:ln w="28575">
            <a:solidFill>
              <a:srgbClr val="110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511826" y="16995749"/>
            <a:ext cx="20589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502432" y="8543387"/>
            <a:ext cx="1945882" cy="175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512563" y="10706375"/>
            <a:ext cx="0" cy="62893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512563" y="8533832"/>
            <a:ext cx="0" cy="15868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 flipV="1">
            <a:off x="4925731" y="10098619"/>
            <a:ext cx="1576688" cy="7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 flipV="1">
            <a:off x="4821294" y="10690230"/>
            <a:ext cx="1691269" cy="254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6234889" y="15194933"/>
            <a:ext cx="2336619" cy="277373"/>
            <a:chOff x="6234882" y="11595282"/>
            <a:chExt cx="2336620" cy="277366"/>
          </a:xfrm>
        </p:grpSpPr>
        <p:cxnSp>
          <p:nvCxnSpPr>
            <p:cNvPr id="186" name="Straight Arrow Connector 185"/>
            <p:cNvCxnSpPr>
              <a:stCxn id="218" idx="0"/>
            </p:cNvCxnSpPr>
            <p:nvPr/>
          </p:nvCxnSpPr>
          <p:spPr>
            <a:xfrm>
              <a:off x="6650430" y="11735246"/>
              <a:ext cx="1921072" cy="13057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Arc 217"/>
            <p:cNvSpPr/>
            <p:nvPr/>
          </p:nvSpPr>
          <p:spPr>
            <a:xfrm flipH="1">
              <a:off x="6374683" y="11595282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21" name="Straight Connector 220"/>
            <p:cNvCxnSpPr>
              <a:stCxn id="218" idx="2"/>
            </p:cNvCxnSpPr>
            <p:nvPr/>
          </p:nvCxnSpPr>
          <p:spPr>
            <a:xfrm flipH="1" flipV="1">
              <a:off x="6234882" y="11733965"/>
              <a:ext cx="139803" cy="667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6234146" y="13145123"/>
            <a:ext cx="2336619" cy="277373"/>
            <a:chOff x="6234882" y="11595282"/>
            <a:chExt cx="2336620" cy="277366"/>
          </a:xfrm>
        </p:grpSpPr>
        <p:cxnSp>
          <p:nvCxnSpPr>
            <p:cNvPr id="224" name="Straight Arrow Connector 223"/>
            <p:cNvCxnSpPr>
              <a:stCxn id="225" idx="0"/>
            </p:cNvCxnSpPr>
            <p:nvPr/>
          </p:nvCxnSpPr>
          <p:spPr>
            <a:xfrm>
              <a:off x="6650430" y="11735246"/>
              <a:ext cx="1921072" cy="13057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Arc 224"/>
            <p:cNvSpPr/>
            <p:nvPr/>
          </p:nvSpPr>
          <p:spPr>
            <a:xfrm flipH="1">
              <a:off x="6374683" y="11595282"/>
              <a:ext cx="275753" cy="277366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26" name="Straight Connector 225"/>
            <p:cNvCxnSpPr>
              <a:stCxn id="225" idx="2"/>
            </p:cNvCxnSpPr>
            <p:nvPr/>
          </p:nvCxnSpPr>
          <p:spPr>
            <a:xfrm flipH="1" flipV="1">
              <a:off x="6234882" y="11733965"/>
              <a:ext cx="139803" cy="667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1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roup 910"/>
          <p:cNvGrpSpPr/>
          <p:nvPr/>
        </p:nvGrpSpPr>
        <p:grpSpPr>
          <a:xfrm>
            <a:off x="2576046" y="26637563"/>
            <a:ext cx="29628026" cy="13611304"/>
            <a:chOff x="2644648" y="13254896"/>
            <a:chExt cx="29628019" cy="13611296"/>
          </a:xfrm>
        </p:grpSpPr>
        <p:sp>
          <p:nvSpPr>
            <p:cNvPr id="454" name="Rounded Rectangle 453"/>
            <p:cNvSpPr/>
            <p:nvPr/>
          </p:nvSpPr>
          <p:spPr>
            <a:xfrm>
              <a:off x="3789497" y="14952837"/>
              <a:ext cx="8577260" cy="32088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pars_prep_for_plotting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pars, </a:t>
              </a:r>
              <a:r>
                <a:rPr lang="en-US" dirty="0" err="1">
                  <a:solidFill>
                    <a:srgbClr val="7030A0"/>
                  </a:solidFill>
                </a:rPr>
                <a:t>plotstage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checks for </a:t>
              </a:r>
              <a:r>
                <a:rPr lang="en-US" dirty="0" err="1">
                  <a:solidFill>
                    <a:srgbClr val="7030A0"/>
                  </a:solidFill>
                </a:rPr>
                <a:t>plotstage</a:t>
              </a:r>
              <a:r>
                <a:rPr lang="en-US" dirty="0">
                  <a:solidFill>
                    <a:schemeClr val="accent1"/>
                  </a:solidFill>
                </a:rPr>
                <a:t> (</a:t>
              </a:r>
              <a:r>
                <a:rPr lang="en-US" dirty="0" err="1">
                  <a:solidFill>
                    <a:schemeClr val="accent1"/>
                  </a:solidFill>
                </a:rPr>
                <a:t>init</a:t>
              </a:r>
              <a:r>
                <a:rPr lang="en-US" dirty="0">
                  <a:solidFill>
                    <a:schemeClr val="accent1"/>
                  </a:solidFill>
                </a:rPr>
                <a:t> or fitted)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“</a:t>
              </a:r>
              <a:r>
                <a:rPr lang="en-US" dirty="0" err="1">
                  <a:solidFill>
                    <a:schemeClr val="accent1"/>
                  </a:solidFill>
                </a:rPr>
                <a:t>init</a:t>
              </a:r>
              <a:r>
                <a:rPr lang="en-US" dirty="0">
                  <a:solidFill>
                    <a:schemeClr val="accent1"/>
                  </a:solidFill>
                </a:rPr>
                <a:t>”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p4fit_p_d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peak_para_calc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p4fit_s_p_d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spec_peak_param_calc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p4fit_p_d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p4fit_s_d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spec_param_calc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return p4fit_p_d, p4fit_s_p_d p4fit_s_d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“fitted”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p4fit_p_d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param_per_peak_from_spec_sotring_fkt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p4fit_s_p_d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spec_peak_param_calc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p4fit_p_d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B050"/>
                  </a:solidFill>
                </a:rPr>
                <a:t>return p4fit_p_d, pars, p4fit_s_d </a:t>
              </a:r>
              <a:r>
                <a:rPr lang="en-DE" dirty="0">
                  <a:solidFill>
                    <a:schemeClr val="accent1"/>
                  </a:solidFill>
                  <a:sym typeface="Wingdings" panose="05000000000000000000" pitchFamily="2" charset="2"/>
                </a:rPr>
                <a:t></a:t>
              </a:r>
              <a:r>
                <a:rPr lang="en-US" dirty="0">
                  <a:solidFill>
                    <a:schemeClr val="accent1"/>
                  </a:solidFill>
                </a:rPr>
                <a:t>(here pars is </a:t>
              </a:r>
              <a:r>
                <a:rPr lang="en-US" dirty="0" err="1">
                  <a:solidFill>
                    <a:schemeClr val="accent1"/>
                  </a:solidFill>
                </a:rPr>
                <a:t>oup_params</a:t>
              </a:r>
              <a:r>
                <a:rPr lang="en-US" dirty="0"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347" name="Rounded Rectangle 346"/>
            <p:cNvSpPr/>
            <p:nvPr/>
          </p:nvSpPr>
          <p:spPr>
            <a:xfrm>
              <a:off x="14533569" y="25508675"/>
              <a:ext cx="8626458" cy="105403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model_eval_fit_fkt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params,mod_d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creates an array of evaluated models used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FF0000"/>
                  </a:solidFill>
                </a:rPr>
                <a:t>f“p</a:t>
              </a:r>
              <a:r>
                <a:rPr lang="en-US" dirty="0">
                  <a:solidFill>
                    <a:srgbClr val="FF0000"/>
                  </a:solidFill>
                </a:rPr>
                <a:t>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model_eval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14548370" y="13254896"/>
              <a:ext cx="8577260" cy="16051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peak_param_calc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creates dictionary p4fit_d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p4fit_d[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= </a:t>
              </a:r>
              <a:r>
                <a:rPr lang="en-US" dirty="0" err="1">
                  <a:solidFill>
                    <a:schemeClr val="tx1"/>
                  </a:solidFill>
                </a:rPr>
                <a:t>mod_d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“mod{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].</a:t>
              </a:r>
              <a:r>
                <a:rPr lang="en-US" dirty="0" err="1">
                  <a:solidFill>
                    <a:schemeClr val="tx1"/>
                  </a:solidFill>
                </a:rPr>
                <a:t>make_p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Update all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with </a:t>
              </a:r>
              <a:r>
                <a:rPr lang="en-US" dirty="0">
                  <a:solidFill>
                    <a:srgbClr val="7030A0"/>
                  </a:solidFill>
                </a:rPr>
                <a:t>pars </a:t>
              </a:r>
              <a:r>
                <a:rPr lang="en-US" dirty="0">
                  <a:solidFill>
                    <a:schemeClr val="accent1"/>
                  </a:solidFill>
                </a:rPr>
                <a:t>w/o </a:t>
              </a:r>
              <a:r>
                <a:rPr lang="en-US" dirty="0" err="1">
                  <a:solidFill>
                    <a:schemeClr val="accent1"/>
                  </a:solidFill>
                </a:rPr>
                <a:t>delta,high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etc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return: p4fit_d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14548370" y="15064307"/>
              <a:ext cx="8577260" cy="16051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spec_param_calc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creates dictionary p4fit_d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p4fit_d[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= </a:t>
              </a:r>
              <a:r>
                <a:rPr lang="en-US" dirty="0" err="1">
                  <a:solidFill>
                    <a:schemeClr val="tx1"/>
                  </a:solidFill>
                </a:rPr>
                <a:t>mod_d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“mod{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].</a:t>
              </a:r>
              <a:r>
                <a:rPr lang="en-US" dirty="0" err="1">
                  <a:solidFill>
                    <a:schemeClr val="tx1"/>
                  </a:solidFill>
                </a:rPr>
                <a:t>make_p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Update all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with </a:t>
              </a:r>
              <a:r>
                <a:rPr lang="en-US" dirty="0">
                  <a:solidFill>
                    <a:srgbClr val="7030A0"/>
                  </a:solidFill>
                </a:rPr>
                <a:t>pars </a:t>
              </a:r>
              <a:r>
                <a:rPr lang="en-US" dirty="0">
                  <a:solidFill>
                    <a:schemeClr val="accent1"/>
                  </a:solidFill>
                </a:rPr>
                <a:t>w/o </a:t>
              </a:r>
              <a:r>
                <a:rPr lang="en-US" dirty="0" err="1">
                  <a:solidFill>
                    <a:schemeClr val="accent1"/>
                  </a:solidFill>
                </a:rPr>
                <a:t>delta,high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etc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return: p4fit_s_d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14548370" y="16873718"/>
              <a:ext cx="8577260" cy="16051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spec_peak_param_calc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creates dictionary p4fit_s_p_d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p4fit_d[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= </a:t>
              </a:r>
              <a:r>
                <a:rPr lang="en-US" dirty="0" err="1">
                  <a:solidFill>
                    <a:schemeClr val="tx1"/>
                  </a:solidFill>
                </a:rPr>
                <a:t>mod_d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“mod{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].</a:t>
              </a:r>
              <a:r>
                <a:rPr lang="en-US" dirty="0" err="1">
                  <a:solidFill>
                    <a:schemeClr val="tx1"/>
                  </a:solidFill>
                </a:rPr>
                <a:t>make_p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Update all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with </a:t>
              </a:r>
              <a:r>
                <a:rPr lang="en-US" dirty="0">
                  <a:solidFill>
                    <a:srgbClr val="7030A0"/>
                  </a:solidFill>
                </a:rPr>
                <a:t>pars </a:t>
              </a:r>
              <a:r>
                <a:rPr lang="en-US" dirty="0">
                  <a:solidFill>
                    <a:schemeClr val="accent1"/>
                  </a:solidFill>
                </a:rPr>
                <a:t>w/o </a:t>
              </a:r>
              <a:r>
                <a:rPr lang="en-US" dirty="0" err="1">
                  <a:solidFill>
                    <a:schemeClr val="accent1"/>
                  </a:solidFill>
                </a:rPr>
                <a:t>delta,high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</a:rPr>
                <a:t>etc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return: p4fit_s_p_d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14533569" y="19198387"/>
              <a:ext cx="8577260" cy="93826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matches_str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key, pattern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searches if the </a:t>
              </a:r>
              <a:r>
                <a:rPr lang="en-US" dirty="0" err="1">
                  <a:solidFill>
                    <a:schemeClr val="accent1"/>
                  </a:solidFill>
                </a:rPr>
                <a:t>str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rgbClr val="7030A0"/>
                  </a:solidFill>
                </a:rPr>
                <a:t>pattern</a:t>
              </a:r>
              <a:r>
                <a:rPr lang="en-US" dirty="0">
                  <a:solidFill>
                    <a:schemeClr val="accent1"/>
                  </a:solidFill>
                </a:rPr>
                <a:t> is in </a:t>
              </a:r>
              <a:r>
                <a:rPr lang="en-US" dirty="0">
                  <a:solidFill>
                    <a:srgbClr val="7030A0"/>
                  </a:solidFill>
                </a:rPr>
                <a:t>key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pattern.search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14533569" y="20337072"/>
              <a:ext cx="8577260" cy="126261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param_per_peak_from_spec_sorting_fkt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p4fit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searches p4fit (</a:t>
              </a:r>
              <a:r>
                <a:rPr lang="en-US" dirty="0" err="1">
                  <a:solidFill>
                    <a:schemeClr val="accent1"/>
                  </a:solidFill>
                </a:rPr>
                <a:t>out_params</a:t>
              </a:r>
              <a:r>
                <a:rPr lang="en-US" dirty="0">
                  <a:solidFill>
                    <a:schemeClr val="accent1"/>
                  </a:solidFill>
                </a:rPr>
                <a:t>) for the pattern 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 </a:t>
              </a:r>
              <a:r>
                <a:rPr lang="en-US" dirty="0">
                  <a:solidFill>
                    <a:schemeClr val="accent1"/>
                  </a:solidFill>
                </a:rPr>
                <a:t>via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matches_str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saves it into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p4fit_p_p_d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18" name="Rounded Rectangle 417"/>
            <p:cNvSpPr/>
            <p:nvPr/>
          </p:nvSpPr>
          <p:spPr>
            <a:xfrm>
              <a:off x="14533569" y="21807359"/>
              <a:ext cx="8577260" cy="1029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model_w_only_peaks_p_spec_d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creates model from </a:t>
              </a:r>
              <a:r>
                <a:rPr lang="en-US" dirty="0" err="1">
                  <a:solidFill>
                    <a:schemeClr val="tx1"/>
                  </a:solidFill>
                </a:rPr>
                <a:t>peak_func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</a:t>
              </a:r>
              <a:r>
                <a:rPr lang="en-US" dirty="0">
                  <a:solidFill>
                    <a:schemeClr val="accent1"/>
                  </a:solidFill>
                </a:rPr>
                <a:t>w/o </a:t>
              </a:r>
              <a:r>
                <a:rPr lang="en-US" dirty="0" err="1">
                  <a:solidFill>
                    <a:schemeClr val="accent1"/>
                  </a:solidFill>
                </a:rPr>
                <a:t>shirely</a:t>
              </a:r>
              <a:r>
                <a:rPr lang="en-US" dirty="0">
                  <a:solidFill>
                    <a:schemeClr val="accent1"/>
                  </a:solidFill>
                </a:rPr>
                <a:t> BG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mod_op_spec_d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19" name="Rounded Rectangle 418"/>
            <p:cNvSpPr/>
            <p:nvPr/>
          </p:nvSpPr>
          <p:spPr>
            <a:xfrm>
              <a:off x="23464209" y="21807359"/>
              <a:ext cx="8577260" cy="1029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model_w_only_peaks_p_spec_eval_d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mod_op_spec_d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smtClean="0">
                  <a:solidFill>
                    <a:srgbClr val="7030A0"/>
                  </a:solidFill>
                </a:rPr>
                <a:t>p4fit_s_d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 err="1">
                  <a:solidFill>
                    <a:schemeClr val="accent1"/>
                  </a:solidFill>
                </a:rPr>
                <a:t>evals</a:t>
              </a:r>
              <a:r>
                <a:rPr lang="en-US" dirty="0">
                  <a:solidFill>
                    <a:schemeClr val="accent1"/>
                  </a:solidFill>
                </a:rPr>
                <a:t> model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mod_op_spec_d_eval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20" name="Straight Arrow Connector 419"/>
            <p:cNvCxnSpPr/>
            <p:nvPr/>
          </p:nvCxnSpPr>
          <p:spPr>
            <a:xfrm>
              <a:off x="22777522" y="22322215"/>
              <a:ext cx="953783" cy="0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ounded Rectangle 420"/>
            <p:cNvSpPr/>
            <p:nvPr/>
          </p:nvSpPr>
          <p:spPr>
            <a:xfrm>
              <a:off x="14533569" y="23054633"/>
              <a:ext cx="8577260" cy="1029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shirely_BG_only_eval_fkt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model_d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model_op_spec_d_eval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calculates </a:t>
              </a:r>
              <a:r>
                <a:rPr lang="en-US" dirty="0" err="1">
                  <a:solidFill>
                    <a:schemeClr val="accent1"/>
                  </a:solidFill>
                </a:rPr>
                <a:t>Shirley_BG_d</a:t>
              </a:r>
              <a:r>
                <a:rPr lang="en-US" dirty="0">
                  <a:solidFill>
                    <a:schemeClr val="accent1"/>
                  </a:solidFill>
                </a:rPr>
                <a:t>: </a:t>
              </a:r>
              <a:r>
                <a:rPr lang="en-US" dirty="0" err="1">
                  <a:solidFill>
                    <a:srgbClr val="7030A0"/>
                  </a:solidFill>
                </a:rPr>
                <a:t>model_d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mod_op_spec_d_eval</a:t>
              </a:r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shirley_BG_d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423" name="Group 422"/>
            <p:cNvGrpSpPr/>
            <p:nvPr/>
          </p:nvGrpSpPr>
          <p:grpSpPr>
            <a:xfrm>
              <a:off x="20760294" y="22622047"/>
              <a:ext cx="11396625" cy="654041"/>
              <a:chOff x="7420257" y="2810994"/>
              <a:chExt cx="7840064" cy="1364766"/>
            </a:xfrm>
          </p:grpSpPr>
          <p:cxnSp>
            <p:nvCxnSpPr>
              <p:cNvPr id="424" name="Straight Connector 423"/>
              <p:cNvCxnSpPr/>
              <p:nvPr/>
            </p:nvCxnSpPr>
            <p:spPr>
              <a:xfrm>
                <a:off x="12759730" y="2810994"/>
                <a:ext cx="2500591" cy="259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15260321" y="2810996"/>
                <a:ext cx="0" cy="1364764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/>
              <p:nvPr/>
            </p:nvCxnSpPr>
            <p:spPr>
              <a:xfrm flipH="1">
                <a:off x="7420257" y="4175760"/>
                <a:ext cx="7840064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Rounded Rectangle 430"/>
            <p:cNvSpPr/>
            <p:nvPr/>
          </p:nvSpPr>
          <p:spPr>
            <a:xfrm>
              <a:off x="14533569" y="24301907"/>
              <a:ext cx="8577260" cy="1029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model_w_only_peaks_p_spec_d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creates model from </a:t>
              </a:r>
              <a:r>
                <a:rPr lang="en-US" dirty="0" err="1">
                  <a:solidFill>
                    <a:schemeClr val="tx1"/>
                  </a:solidFill>
                </a:rPr>
                <a:t>peak_func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</a:t>
              </a:r>
              <a:r>
                <a:rPr lang="en-US" dirty="0">
                  <a:solidFill>
                    <a:schemeClr val="accent1"/>
                  </a:solidFill>
                </a:rPr>
                <a:t>w/o </a:t>
              </a:r>
              <a:r>
                <a:rPr lang="en-US" dirty="0" err="1">
                  <a:solidFill>
                    <a:schemeClr val="accent1"/>
                  </a:solidFill>
                </a:rPr>
                <a:t>shirely</a:t>
              </a:r>
              <a:r>
                <a:rPr lang="en-US" dirty="0">
                  <a:solidFill>
                    <a:schemeClr val="accent1"/>
                  </a:solidFill>
                </a:rPr>
                <a:t> BG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mod_op_p_d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32" name="Rounded Rectangle 431"/>
            <p:cNvSpPr/>
            <p:nvPr/>
          </p:nvSpPr>
          <p:spPr>
            <a:xfrm>
              <a:off x="23464209" y="24301907"/>
              <a:ext cx="8577260" cy="1029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model_w_only_peaks_p_spec_eval_d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mod_op_p_d</a:t>
              </a:r>
              <a:r>
                <a:rPr lang="en-US" dirty="0">
                  <a:solidFill>
                    <a:srgbClr val="7030A0"/>
                  </a:solidFill>
                </a:rPr>
                <a:t>, p4fit_p_p_d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 err="1">
                  <a:solidFill>
                    <a:schemeClr val="accent1"/>
                  </a:solidFill>
                </a:rPr>
                <a:t>evals</a:t>
              </a:r>
              <a:r>
                <a:rPr lang="en-US" dirty="0">
                  <a:solidFill>
                    <a:schemeClr val="accent1"/>
                  </a:solidFill>
                </a:rPr>
                <a:t> model using the peak sorted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mod_op_p_d_eval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[</a:t>
              </a:r>
              <a:r>
                <a:rPr lang="en-US" dirty="0">
                  <a:solidFill>
                    <a:srgbClr val="FF0000"/>
                  </a:solidFill>
                </a:rPr>
                <a:t>“p_{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33" name="Straight Arrow Connector 432"/>
            <p:cNvCxnSpPr/>
            <p:nvPr/>
          </p:nvCxnSpPr>
          <p:spPr>
            <a:xfrm>
              <a:off x="22777522" y="24816763"/>
              <a:ext cx="953783" cy="0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4" name="Group 433"/>
            <p:cNvGrpSpPr/>
            <p:nvPr/>
          </p:nvGrpSpPr>
          <p:grpSpPr>
            <a:xfrm>
              <a:off x="18611453" y="21396488"/>
              <a:ext cx="13661214" cy="3145797"/>
              <a:chOff x="5797244" y="2810996"/>
              <a:chExt cx="9463079" cy="1364764"/>
            </a:xfrm>
          </p:grpSpPr>
          <p:cxnSp>
            <p:nvCxnSpPr>
              <p:cNvPr id="435" name="Straight Connector 434"/>
              <p:cNvCxnSpPr/>
              <p:nvPr/>
            </p:nvCxnSpPr>
            <p:spPr>
              <a:xfrm>
                <a:off x="5797244" y="2810996"/>
                <a:ext cx="9463077" cy="2594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15260321" y="2810996"/>
                <a:ext cx="0" cy="1364764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/>
              <p:cNvCxnSpPr/>
              <p:nvPr/>
            </p:nvCxnSpPr>
            <p:spPr>
              <a:xfrm flipH="1">
                <a:off x="13592631" y="4175760"/>
                <a:ext cx="1667692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" name="Group 439"/>
            <p:cNvGrpSpPr/>
            <p:nvPr/>
          </p:nvGrpSpPr>
          <p:grpSpPr>
            <a:xfrm>
              <a:off x="18445849" y="19383200"/>
              <a:ext cx="4865957" cy="1512396"/>
              <a:chOff x="11116845" y="7853681"/>
              <a:chExt cx="4346673" cy="3051594"/>
            </a:xfrm>
          </p:grpSpPr>
          <p:grpSp>
            <p:nvGrpSpPr>
              <p:cNvPr id="441" name="Group 440"/>
              <p:cNvGrpSpPr/>
              <p:nvPr/>
            </p:nvGrpSpPr>
            <p:grpSpPr>
              <a:xfrm>
                <a:off x="11116845" y="7853681"/>
                <a:ext cx="4346673" cy="2949992"/>
                <a:chOff x="11513567" y="1127760"/>
                <a:chExt cx="3939793" cy="2915920"/>
              </a:xfrm>
            </p:grpSpPr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14356615" y="4043680"/>
                  <a:ext cx="1096745" cy="0"/>
                </a:xfrm>
                <a:prstGeom prst="line">
                  <a:avLst/>
                </a:prstGeom>
                <a:ln w="28575">
                  <a:solidFill>
                    <a:srgbClr val="D858D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 flipV="1">
                  <a:off x="15453360" y="1127760"/>
                  <a:ext cx="0" cy="2915920"/>
                </a:xfrm>
                <a:prstGeom prst="line">
                  <a:avLst/>
                </a:prstGeom>
                <a:ln w="28575">
                  <a:solidFill>
                    <a:srgbClr val="D858D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Arrow Connector 447"/>
                <p:cNvCxnSpPr/>
                <p:nvPr/>
              </p:nvCxnSpPr>
              <p:spPr>
                <a:xfrm flipH="1">
                  <a:off x="11513567" y="1127760"/>
                  <a:ext cx="3939793" cy="0"/>
                </a:xfrm>
                <a:prstGeom prst="straightConnector1">
                  <a:avLst/>
                </a:prstGeom>
                <a:ln w="28575">
                  <a:solidFill>
                    <a:srgbClr val="D858D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2" name="Group 441"/>
              <p:cNvGrpSpPr/>
              <p:nvPr/>
            </p:nvGrpSpPr>
            <p:grpSpPr>
              <a:xfrm>
                <a:off x="11116846" y="9077711"/>
                <a:ext cx="4259047" cy="1827564"/>
                <a:chOff x="11493085" y="2658840"/>
                <a:chExt cx="3797815" cy="1516918"/>
              </a:xfrm>
            </p:grpSpPr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11493085" y="2658840"/>
                  <a:ext cx="3797810" cy="2595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15290895" y="2658840"/>
                  <a:ext cx="1" cy="1516918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Arrow Connector 444"/>
                <p:cNvCxnSpPr/>
                <p:nvPr/>
              </p:nvCxnSpPr>
              <p:spPr>
                <a:xfrm flipH="1">
                  <a:off x="14290064" y="4175758"/>
                  <a:ext cx="1000836" cy="0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7" name="Rounded Rectangle 456"/>
            <p:cNvSpPr/>
            <p:nvPr/>
          </p:nvSpPr>
          <p:spPr>
            <a:xfrm>
              <a:off x="3806981" y="20337072"/>
              <a:ext cx="8577260" cy="48677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data_prep_for_plotting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(</a:t>
              </a:r>
              <a:r>
                <a:rPr lang="en-US" dirty="0">
                  <a:solidFill>
                    <a:srgbClr val="7030A0"/>
                  </a:solidFill>
                </a:rPr>
                <a:t>p4fit_s_d, p4fit_p_d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 err="1">
                  <a:solidFill>
                    <a:schemeClr val="accent1"/>
                  </a:solidFill>
                </a:rPr>
                <a:t>calcs</a:t>
              </a:r>
              <a:r>
                <a:rPr lang="en-US" dirty="0">
                  <a:solidFill>
                    <a:schemeClr val="accent1"/>
                  </a:solidFill>
                </a:rPr>
                <a:t> peaks with (complete) </a:t>
              </a:r>
              <a:r>
                <a:rPr lang="en-US" dirty="0" err="1">
                  <a:solidFill>
                    <a:schemeClr val="accent1"/>
                  </a:solidFill>
                </a:rPr>
                <a:t>shirleyBG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 err="1">
                  <a:solidFill>
                    <a:schemeClr val="tx1"/>
                  </a:solidFill>
                </a:rPr>
                <a:t>mod_op_spec_d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model_w_only_peaks_p_spec_d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   	</a:t>
              </a:r>
              <a:r>
                <a:rPr lang="en-US" dirty="0" err="1">
                  <a:solidFill>
                    <a:schemeClr val="tx1"/>
                  </a:solidFill>
                </a:rPr>
                <a:t>mod_op_p_d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model_w_only_peaks_fkt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   	</a:t>
              </a:r>
              <a:r>
                <a:rPr lang="en-US" dirty="0" err="1">
                  <a:solidFill>
                    <a:schemeClr val="tx1"/>
                  </a:solidFill>
                </a:rPr>
                <a:t>model_eval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model_eval_fit_fkt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p4fit_p_d, </a:t>
              </a:r>
              <a:r>
                <a:rPr lang="en-US" dirty="0" err="1">
                  <a:solidFill>
                    <a:srgbClr val="7030A0"/>
                  </a:solidFill>
                </a:rPr>
                <a:t>mod_d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(w </a:t>
              </a:r>
              <a:r>
                <a:rPr lang="en-US" dirty="0" err="1">
                  <a:solidFill>
                    <a:schemeClr val="accent1"/>
                  </a:solidFill>
                </a:rPr>
                <a:t>shirely</a:t>
              </a:r>
              <a:r>
                <a:rPr lang="en-US" dirty="0">
                  <a:solidFill>
                    <a:schemeClr val="accent1"/>
                  </a:solidFill>
                </a:rPr>
                <a:t>)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    	</a:t>
              </a:r>
              <a:r>
                <a:rPr lang="en-US" dirty="0" err="1">
                  <a:solidFill>
                    <a:schemeClr val="tx1"/>
                  </a:solidFill>
                </a:rPr>
                <a:t>mod_op_spec_d_eval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model_w_only_peaks_p_spec_eval_d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mod_op_spec_d</a:t>
              </a:r>
              <a:r>
                <a:rPr lang="en-US" dirty="0">
                  <a:solidFill>
                    <a:srgbClr val="7030A0"/>
                  </a:solidFill>
                </a:rPr>
                <a:t>, 		p4fit_s_d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   	</a:t>
              </a:r>
              <a:r>
                <a:rPr lang="en-US" dirty="0" err="1">
                  <a:solidFill>
                    <a:schemeClr val="tx1"/>
                  </a:solidFill>
                </a:rPr>
                <a:t>shirley_BG_mod_eval_d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shirley_BG_only_eval_fkt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model_eval</a:t>
              </a:r>
              <a:r>
                <a:rPr lang="en-US" dirty="0">
                  <a:solidFill>
                    <a:srgbClr val="7030A0"/>
                  </a:solidFill>
                </a:rPr>
                <a:t>, 				 	</a:t>
              </a:r>
              <a:r>
                <a:rPr lang="en-US" dirty="0" err="1">
                  <a:solidFill>
                    <a:schemeClr val="tx1"/>
                  </a:solidFill>
                </a:rPr>
                <a:t>mod_op_spec_d_eval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   	</a:t>
              </a:r>
              <a:r>
                <a:rPr lang="en-US" dirty="0" err="1">
                  <a:solidFill>
                    <a:schemeClr val="tx1"/>
                  </a:solidFill>
                </a:rPr>
                <a:t>mod_op_p_d_eval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model_w_only_peaks_eval_fkt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mod_op_p_d</a:t>
              </a:r>
              <a:r>
                <a:rPr lang="en-US" dirty="0">
                  <a:solidFill>
                    <a:srgbClr val="7030A0"/>
                  </a:solidFill>
                </a:rPr>
                <a:t>, p4fit_p_d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   	</a:t>
              </a:r>
              <a:r>
                <a:rPr lang="en-US" dirty="0" err="1">
                  <a:solidFill>
                    <a:schemeClr val="tx1"/>
                  </a:solidFill>
                </a:rPr>
                <a:t>mod_d_w_sBG_d_eval</a:t>
              </a:r>
              <a:r>
                <a:rPr lang="en-US" dirty="0">
                  <a:solidFill>
                    <a:schemeClr val="tx1"/>
                  </a:solidFill>
                </a:rPr>
                <a:t>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model_w_sBG_plus_peaks_p_p_eval_d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 					</a:t>
              </a:r>
              <a:r>
                <a:rPr lang="en-US" dirty="0" err="1">
                  <a:solidFill>
                    <a:schemeClr val="tx1"/>
                  </a:solidFill>
                </a:rPr>
                <a:t>shirley_BG_mod_eval_d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mod_op_p_d_eval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    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mod_op_spec_d</a:t>
              </a:r>
              <a:r>
                <a:rPr lang="en-US" dirty="0">
                  <a:solidFill>
                    <a:srgbClr val="00B050"/>
                  </a:solidFill>
                </a:rPr>
                <a:t>, </a:t>
              </a:r>
              <a:r>
                <a:rPr lang="en-US" dirty="0" err="1">
                  <a:solidFill>
                    <a:srgbClr val="00B050"/>
                  </a:solidFill>
                </a:rPr>
                <a:t>mod_op_p_d</a:t>
              </a:r>
              <a:r>
                <a:rPr lang="en-US" dirty="0">
                  <a:solidFill>
                    <a:srgbClr val="00B050"/>
                  </a:solidFill>
                </a:rPr>
                <a:t>, </a:t>
              </a:r>
              <a:r>
                <a:rPr lang="en-US" dirty="0" err="1">
                  <a:solidFill>
                    <a:srgbClr val="00B050"/>
                  </a:solidFill>
                </a:rPr>
                <a:t>mod_op_spec_d_eval</a:t>
              </a:r>
              <a:r>
                <a:rPr lang="en-US" dirty="0">
                  <a:solidFill>
                    <a:srgbClr val="00B050"/>
                  </a:solidFill>
                </a:rPr>
                <a:t>, 						</a:t>
              </a:r>
              <a:r>
                <a:rPr lang="en-US" dirty="0" err="1">
                  <a:solidFill>
                    <a:srgbClr val="00B050"/>
                  </a:solidFill>
                </a:rPr>
                <a:t>shirley_BG_mod_eval_d</a:t>
              </a:r>
              <a:r>
                <a:rPr lang="en-US" dirty="0">
                  <a:solidFill>
                    <a:srgbClr val="00B050"/>
                  </a:solidFill>
                </a:rPr>
                <a:t>, </a:t>
              </a:r>
              <a:r>
                <a:rPr lang="en-US" dirty="0" err="1">
                  <a:solidFill>
                    <a:srgbClr val="00B050"/>
                  </a:solidFill>
                </a:rPr>
                <a:t>mod_op_p_d_eval</a:t>
              </a:r>
              <a:r>
                <a:rPr lang="en-US" dirty="0">
                  <a:solidFill>
                    <a:srgbClr val="00B050"/>
                  </a:solidFill>
                </a:rPr>
                <a:t>, </a:t>
              </a:r>
              <a:r>
                <a:rPr lang="en-US" dirty="0" err="1">
                  <a:solidFill>
                    <a:srgbClr val="00B050"/>
                  </a:solidFill>
                </a:rPr>
                <a:t>mod_d_w_sBG_d_eval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459" name="Group 458"/>
            <p:cNvGrpSpPr/>
            <p:nvPr/>
          </p:nvGrpSpPr>
          <p:grpSpPr>
            <a:xfrm flipV="1">
              <a:off x="11154951" y="21535131"/>
              <a:ext cx="3434281" cy="3039197"/>
              <a:chOff x="14109030" y="1127760"/>
              <a:chExt cx="2087115" cy="2915920"/>
            </a:xfrm>
          </p:grpSpPr>
          <p:cxnSp>
            <p:nvCxnSpPr>
              <p:cNvPr id="464" name="Straight Connector 463"/>
              <p:cNvCxnSpPr/>
              <p:nvPr/>
            </p:nvCxnSpPr>
            <p:spPr>
              <a:xfrm flipV="1">
                <a:off x="14109030" y="4043680"/>
                <a:ext cx="1344330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/>
              <p:cNvCxnSpPr/>
              <p:nvPr/>
            </p:nvCxnSpPr>
            <p:spPr>
              <a:xfrm flipV="1">
                <a:off x="15453360" y="1127760"/>
                <a:ext cx="742785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Group 459"/>
            <p:cNvGrpSpPr/>
            <p:nvPr/>
          </p:nvGrpSpPr>
          <p:grpSpPr>
            <a:xfrm flipV="1">
              <a:off x="11125783" y="21597560"/>
              <a:ext cx="3407787" cy="3531219"/>
              <a:chOff x="14290064" y="2658840"/>
              <a:chExt cx="1567939" cy="1516918"/>
            </a:xfrm>
          </p:grpSpPr>
          <p:cxnSp>
            <p:nvCxnSpPr>
              <p:cNvPr id="461" name="Straight Connector 460"/>
              <p:cNvCxnSpPr/>
              <p:nvPr/>
            </p:nvCxnSpPr>
            <p:spPr>
              <a:xfrm flipV="1">
                <a:off x="15290895" y="2658840"/>
                <a:ext cx="567108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flipH="1">
                <a:off x="15290895" y="2658840"/>
                <a:ext cx="1" cy="151691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/>
              <p:nvPr/>
            </p:nvCxnSpPr>
            <p:spPr>
              <a:xfrm flipH="1">
                <a:off x="14290064" y="4175758"/>
                <a:ext cx="1000836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/>
            <p:cNvGrpSpPr/>
            <p:nvPr/>
          </p:nvGrpSpPr>
          <p:grpSpPr>
            <a:xfrm flipV="1">
              <a:off x="11114313" y="21205468"/>
              <a:ext cx="3474921" cy="828536"/>
              <a:chOff x="14076644" y="1127760"/>
              <a:chExt cx="1982585" cy="2915920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 flipV="1">
                <a:off x="14076644" y="4043680"/>
                <a:ext cx="1376716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15453360" y="1127760"/>
                <a:ext cx="605869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/>
            <p:cNvGrpSpPr/>
            <p:nvPr/>
          </p:nvGrpSpPr>
          <p:grpSpPr>
            <a:xfrm flipV="1">
              <a:off x="11100384" y="21283388"/>
              <a:ext cx="3433187" cy="1344061"/>
              <a:chOff x="14265875" y="2641101"/>
              <a:chExt cx="1486112" cy="1534657"/>
            </a:xfrm>
          </p:grpSpPr>
          <p:cxnSp>
            <p:nvCxnSpPr>
              <p:cNvPr id="480" name="Straight Connector 479"/>
              <p:cNvCxnSpPr/>
              <p:nvPr/>
            </p:nvCxnSpPr>
            <p:spPr>
              <a:xfrm flipV="1">
                <a:off x="15290891" y="2641101"/>
                <a:ext cx="461096" cy="6167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flipH="1">
                <a:off x="15290895" y="2658840"/>
                <a:ext cx="1" cy="151691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14265875" y="4175758"/>
                <a:ext cx="1025025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7" name="Straight Arrow Connector 506"/>
            <p:cNvCxnSpPr/>
            <p:nvPr/>
          </p:nvCxnSpPr>
          <p:spPr>
            <a:xfrm flipV="1">
              <a:off x="13571767" y="22317349"/>
              <a:ext cx="1079174" cy="1080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>
              <a:off x="18718463" y="23945781"/>
              <a:ext cx="0" cy="465342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 flipV="1">
              <a:off x="22777523" y="23566164"/>
              <a:ext cx="5744439" cy="3325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>
              <a:off x="28521962" y="22715361"/>
              <a:ext cx="0" cy="850803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Rounded Rectangle 527"/>
            <p:cNvSpPr/>
            <p:nvPr/>
          </p:nvSpPr>
          <p:spPr>
            <a:xfrm>
              <a:off x="23464209" y="25552055"/>
              <a:ext cx="8577260" cy="1029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model_w_sBG_plus_peaks_p_p_eval_d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shirley_BG_d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mod_op_p_d_eval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merges the peaks with the total </a:t>
              </a:r>
              <a:r>
                <a:rPr lang="en-US" dirty="0" err="1">
                  <a:solidFill>
                    <a:schemeClr val="accent1"/>
                  </a:solidFill>
                </a:rPr>
                <a:t>shirleyBG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mod_w_sBG_peaks_p_p_d_eval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[</a:t>
              </a:r>
              <a:r>
                <a:rPr lang="en-US" dirty="0">
                  <a:solidFill>
                    <a:srgbClr val="FF0000"/>
                  </a:solidFill>
                </a:rPr>
                <a:t>“p_{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543" name="Group 542"/>
            <p:cNvGrpSpPr/>
            <p:nvPr/>
          </p:nvGrpSpPr>
          <p:grpSpPr>
            <a:xfrm>
              <a:off x="18721849" y="23883743"/>
              <a:ext cx="8804678" cy="1822786"/>
              <a:chOff x="18459682" y="33368000"/>
              <a:chExt cx="8804678" cy="1822786"/>
            </a:xfrm>
          </p:grpSpPr>
          <p:grpSp>
            <p:nvGrpSpPr>
              <p:cNvPr id="537" name="Group 536"/>
              <p:cNvGrpSpPr/>
              <p:nvPr/>
            </p:nvGrpSpPr>
            <p:grpSpPr>
              <a:xfrm>
                <a:off x="18459682" y="33368000"/>
                <a:ext cx="8804678" cy="1566375"/>
                <a:chOff x="18459682" y="33368000"/>
                <a:chExt cx="8804678" cy="1566375"/>
              </a:xfrm>
            </p:grpSpPr>
            <p:grpSp>
              <p:nvGrpSpPr>
                <p:cNvPr id="532" name="Group 531"/>
                <p:cNvGrpSpPr/>
                <p:nvPr/>
              </p:nvGrpSpPr>
              <p:grpSpPr>
                <a:xfrm>
                  <a:off x="18459682" y="33368000"/>
                  <a:ext cx="4532563" cy="1566375"/>
                  <a:chOff x="5797244" y="2810996"/>
                  <a:chExt cx="9463077" cy="1419644"/>
                </a:xfrm>
              </p:grpSpPr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5797244" y="2810996"/>
                    <a:ext cx="9463077" cy="2594"/>
                  </a:xfrm>
                  <a:prstGeom prst="line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15260321" y="2810996"/>
                    <a:ext cx="0" cy="1419644"/>
                  </a:xfrm>
                  <a:prstGeom prst="line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22992245" y="34924663"/>
                  <a:ext cx="4272115" cy="3997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0" name="Straight Arrow Connector 539"/>
              <p:cNvCxnSpPr/>
              <p:nvPr/>
            </p:nvCxnSpPr>
            <p:spPr>
              <a:xfrm>
                <a:off x="27246633" y="34944577"/>
                <a:ext cx="4880" cy="2462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4" name="Group 543"/>
            <p:cNvGrpSpPr/>
            <p:nvPr/>
          </p:nvGrpSpPr>
          <p:grpSpPr>
            <a:xfrm>
              <a:off x="28943847" y="25102232"/>
              <a:ext cx="3328817" cy="684342"/>
              <a:chOff x="5797244" y="2810996"/>
              <a:chExt cx="9463079" cy="1364764"/>
            </a:xfrm>
          </p:grpSpPr>
          <p:cxnSp>
            <p:nvCxnSpPr>
              <p:cNvPr id="545" name="Straight Connector 544"/>
              <p:cNvCxnSpPr/>
              <p:nvPr/>
            </p:nvCxnSpPr>
            <p:spPr>
              <a:xfrm>
                <a:off x="5797244" y="2810996"/>
                <a:ext cx="9463077" cy="2594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>
                <a:off x="15260321" y="2810996"/>
                <a:ext cx="0" cy="1364764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Arrow Connector 546"/>
              <p:cNvCxnSpPr/>
              <p:nvPr/>
            </p:nvCxnSpPr>
            <p:spPr>
              <a:xfrm flipH="1">
                <a:off x="10562873" y="4175760"/>
                <a:ext cx="4697450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4" name="Straight Connector 553"/>
            <p:cNvCxnSpPr/>
            <p:nvPr/>
          </p:nvCxnSpPr>
          <p:spPr>
            <a:xfrm>
              <a:off x="27752839" y="26494335"/>
              <a:ext cx="0" cy="371856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H="1">
              <a:off x="12015997" y="26866191"/>
              <a:ext cx="15736842" cy="0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V="1">
              <a:off x="12015997" y="24054448"/>
              <a:ext cx="0" cy="2811744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/>
            <p:cNvCxnSpPr/>
            <p:nvPr/>
          </p:nvCxnSpPr>
          <p:spPr>
            <a:xfrm flipH="1">
              <a:off x="10363239" y="24054448"/>
              <a:ext cx="1652758" cy="0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Arc 565"/>
            <p:cNvSpPr/>
            <p:nvPr/>
          </p:nvSpPr>
          <p:spPr>
            <a:xfrm flipH="1">
              <a:off x="13166957" y="22138862"/>
              <a:ext cx="397187" cy="353039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2830530" y="22317349"/>
              <a:ext cx="336427" cy="0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1" name="Group 570"/>
            <p:cNvGrpSpPr/>
            <p:nvPr/>
          </p:nvGrpSpPr>
          <p:grpSpPr>
            <a:xfrm flipV="1">
              <a:off x="9637815" y="16314702"/>
              <a:ext cx="4962469" cy="180580"/>
              <a:chOff x="12768978" y="2647269"/>
              <a:chExt cx="3266906" cy="1528489"/>
            </a:xfrm>
          </p:grpSpPr>
          <p:cxnSp>
            <p:nvCxnSpPr>
              <p:cNvPr id="572" name="Straight Connector 571"/>
              <p:cNvCxnSpPr/>
              <p:nvPr/>
            </p:nvCxnSpPr>
            <p:spPr>
              <a:xfrm flipV="1">
                <a:off x="15695558" y="2647269"/>
                <a:ext cx="340326" cy="11571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 flipH="1">
                <a:off x="15695558" y="2658840"/>
                <a:ext cx="1" cy="151691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Arrow Connector 573"/>
              <p:cNvCxnSpPr/>
              <p:nvPr/>
            </p:nvCxnSpPr>
            <p:spPr>
              <a:xfrm flipH="1" flipV="1">
                <a:off x="12768978" y="4175758"/>
                <a:ext cx="2926581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Group 574"/>
            <p:cNvGrpSpPr/>
            <p:nvPr/>
          </p:nvGrpSpPr>
          <p:grpSpPr>
            <a:xfrm>
              <a:off x="9686584" y="15357128"/>
              <a:ext cx="4810524" cy="853731"/>
              <a:chOff x="12137948" y="1127760"/>
              <a:chExt cx="4191452" cy="2915920"/>
            </a:xfrm>
          </p:grpSpPr>
          <p:cxnSp>
            <p:nvCxnSpPr>
              <p:cNvPr id="576" name="Straight Connector 575"/>
              <p:cNvCxnSpPr/>
              <p:nvPr/>
            </p:nvCxnSpPr>
            <p:spPr>
              <a:xfrm>
                <a:off x="12137948" y="4043680"/>
                <a:ext cx="3820001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 flipV="1">
                <a:off x="15957949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Arrow Connector 577"/>
              <p:cNvCxnSpPr/>
              <p:nvPr/>
            </p:nvCxnSpPr>
            <p:spPr>
              <a:xfrm>
                <a:off x="15957949" y="1127760"/>
                <a:ext cx="371451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/>
            <p:cNvGrpSpPr/>
            <p:nvPr/>
          </p:nvGrpSpPr>
          <p:grpSpPr>
            <a:xfrm>
              <a:off x="9436645" y="13479936"/>
              <a:ext cx="5044846" cy="2450606"/>
              <a:chOff x="11910514" y="1127760"/>
              <a:chExt cx="4594487" cy="2915920"/>
            </a:xfrm>
          </p:grpSpPr>
          <p:cxnSp>
            <p:nvCxnSpPr>
              <p:cNvPr id="580" name="Straight Connector 579"/>
              <p:cNvCxnSpPr/>
              <p:nvPr/>
            </p:nvCxnSpPr>
            <p:spPr>
              <a:xfrm>
                <a:off x="11910514" y="4043680"/>
                <a:ext cx="3542845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Arrow Connector 581"/>
              <p:cNvCxnSpPr/>
              <p:nvPr/>
            </p:nvCxnSpPr>
            <p:spPr>
              <a:xfrm flipV="1">
                <a:off x="15453360" y="1127760"/>
                <a:ext cx="1051641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/>
            <p:cNvGrpSpPr/>
            <p:nvPr/>
          </p:nvGrpSpPr>
          <p:grpSpPr>
            <a:xfrm>
              <a:off x="9436645" y="14638666"/>
              <a:ext cx="5469886" cy="1361866"/>
              <a:chOff x="12950304" y="2658840"/>
              <a:chExt cx="3367381" cy="1516918"/>
            </a:xfrm>
          </p:grpSpPr>
          <p:cxnSp>
            <p:nvCxnSpPr>
              <p:cNvPr id="584" name="Straight Connector 583"/>
              <p:cNvCxnSpPr/>
              <p:nvPr/>
            </p:nvCxnSpPr>
            <p:spPr>
              <a:xfrm flipV="1">
                <a:off x="15290895" y="2658840"/>
                <a:ext cx="102679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 flipH="1">
                <a:off x="15290895" y="2658840"/>
                <a:ext cx="1" cy="151691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/>
              <p:cNvCxnSpPr/>
              <p:nvPr/>
            </p:nvCxnSpPr>
            <p:spPr>
              <a:xfrm flipH="1">
                <a:off x="12950304" y="4175758"/>
                <a:ext cx="2340596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/>
            <p:cNvGrpSpPr/>
            <p:nvPr/>
          </p:nvGrpSpPr>
          <p:grpSpPr>
            <a:xfrm flipV="1">
              <a:off x="10824501" y="17413036"/>
              <a:ext cx="3996944" cy="3969497"/>
              <a:chOff x="12508859" y="2658840"/>
              <a:chExt cx="3428350" cy="1516918"/>
            </a:xfrm>
          </p:grpSpPr>
          <p:cxnSp>
            <p:nvCxnSpPr>
              <p:cNvPr id="588" name="Straight Connector 587"/>
              <p:cNvCxnSpPr/>
              <p:nvPr/>
            </p:nvCxnSpPr>
            <p:spPr>
              <a:xfrm flipV="1">
                <a:off x="14922331" y="2658840"/>
                <a:ext cx="1014878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flipH="1">
                <a:off x="14922331" y="2658840"/>
                <a:ext cx="1" cy="151691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/>
              <p:cNvCxnSpPr/>
              <p:nvPr/>
            </p:nvCxnSpPr>
            <p:spPr>
              <a:xfrm flipH="1" flipV="1">
                <a:off x="12508859" y="4175758"/>
                <a:ext cx="2413472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590"/>
            <p:cNvGrpSpPr/>
            <p:nvPr/>
          </p:nvGrpSpPr>
          <p:grpSpPr>
            <a:xfrm flipV="1">
              <a:off x="9430550" y="16566440"/>
              <a:ext cx="5158686" cy="532426"/>
              <a:chOff x="11395717" y="1127760"/>
              <a:chExt cx="5321984" cy="2915920"/>
            </a:xfrm>
          </p:grpSpPr>
          <p:cxnSp>
            <p:nvCxnSpPr>
              <p:cNvPr id="592" name="Straight Connector 591"/>
              <p:cNvCxnSpPr/>
              <p:nvPr/>
            </p:nvCxnSpPr>
            <p:spPr>
              <a:xfrm>
                <a:off x="11395717" y="3991504"/>
                <a:ext cx="4578721" cy="24412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 flipV="1">
                <a:off x="15977441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/>
              <p:cNvCxnSpPr/>
              <p:nvPr/>
            </p:nvCxnSpPr>
            <p:spPr>
              <a:xfrm flipV="1">
                <a:off x="15974438" y="1127760"/>
                <a:ext cx="743263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 600"/>
            <p:cNvGrpSpPr/>
            <p:nvPr/>
          </p:nvGrpSpPr>
          <p:grpSpPr>
            <a:xfrm flipV="1">
              <a:off x="9369592" y="16634659"/>
              <a:ext cx="5614541" cy="1611680"/>
              <a:chOff x="12508859" y="2658840"/>
              <a:chExt cx="3924703" cy="1516918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 flipV="1">
                <a:off x="15599118" y="2658840"/>
                <a:ext cx="834444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 flipH="1">
                <a:off x="15608713" y="2658840"/>
                <a:ext cx="1" cy="151691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H="1" flipV="1">
                <a:off x="12508859" y="4175758"/>
                <a:ext cx="3099854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/>
            <p:cNvGrpSpPr/>
            <p:nvPr/>
          </p:nvGrpSpPr>
          <p:grpSpPr>
            <a:xfrm flipV="1">
              <a:off x="10869469" y="17305799"/>
              <a:ext cx="3781472" cy="3263052"/>
              <a:chOff x="11447471" y="1127760"/>
              <a:chExt cx="5350622" cy="2915920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>
                <a:off x="11447471" y="4017719"/>
                <a:ext cx="4014514" cy="4859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15453360" y="1127760"/>
                <a:ext cx="1344733" cy="5447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7" name="Arc 616"/>
            <p:cNvSpPr/>
            <p:nvPr/>
          </p:nvSpPr>
          <p:spPr>
            <a:xfrm flipH="1">
              <a:off x="13521690" y="17536699"/>
              <a:ext cx="275753" cy="278014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8" name="Arc 617"/>
            <p:cNvSpPr/>
            <p:nvPr/>
          </p:nvSpPr>
          <p:spPr>
            <a:xfrm flipH="1">
              <a:off x="13493749" y="17470756"/>
              <a:ext cx="375197" cy="261689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19" name="Straight Connector 618"/>
            <p:cNvCxnSpPr>
              <a:endCxn id="618" idx="2"/>
            </p:cNvCxnSpPr>
            <p:nvPr/>
          </p:nvCxnSpPr>
          <p:spPr>
            <a:xfrm>
              <a:off x="10683271" y="17600941"/>
              <a:ext cx="2810483" cy="1567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/>
            <p:cNvCxnSpPr/>
            <p:nvPr/>
          </p:nvCxnSpPr>
          <p:spPr>
            <a:xfrm flipH="1">
              <a:off x="10699101" y="17676301"/>
              <a:ext cx="2813748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>
              <a:off x="13871586" y="16984968"/>
              <a:ext cx="0" cy="615973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flipV="1">
              <a:off x="10884447" y="21283388"/>
              <a:ext cx="0" cy="750616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flipV="1">
              <a:off x="12844057" y="22034004"/>
              <a:ext cx="0" cy="283345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27744875" y="25230823"/>
              <a:ext cx="7964" cy="443740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flipH="1" flipV="1">
              <a:off x="9637815" y="21283388"/>
              <a:ext cx="1246632" cy="1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H="1" flipV="1">
              <a:off x="10884437" y="22034003"/>
              <a:ext cx="1958187" cy="8858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>
              <a:off x="2644648" y="26323646"/>
              <a:ext cx="9234041" cy="324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flipH="1">
              <a:off x="12040944" y="26866191"/>
              <a:ext cx="15736842" cy="0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6" name="Group 825"/>
          <p:cNvGrpSpPr/>
          <p:nvPr/>
        </p:nvGrpSpPr>
        <p:grpSpPr>
          <a:xfrm>
            <a:off x="24253309" y="22770147"/>
            <a:ext cx="6360158" cy="2110352"/>
            <a:chOff x="24565742" y="8107300"/>
            <a:chExt cx="6360160" cy="2110351"/>
          </a:xfrm>
        </p:grpSpPr>
        <p:sp>
          <p:nvSpPr>
            <p:cNvPr id="338" name="Rounded Rectangle 337"/>
            <p:cNvSpPr/>
            <p:nvPr/>
          </p:nvSpPr>
          <p:spPr>
            <a:xfrm>
              <a:off x="24565742" y="8107300"/>
              <a:ext cx="6360160" cy="21103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fitting_init_vs_fit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spectra_to_plot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numer_of_peaks</a:t>
              </a:r>
              <a:r>
                <a:rPr lang="en-US" dirty="0">
                  <a:solidFill>
                    <a:srgbClr val="7030A0"/>
                  </a:solidFill>
                </a:rPr>
                <a:t>, data, 	envelope, </a:t>
              </a:r>
              <a:r>
                <a:rPr lang="en-US" dirty="0" err="1">
                  <a:solidFill>
                    <a:srgbClr val="7030A0"/>
                  </a:solidFill>
                </a:rPr>
                <a:t>Shirley_BG</a:t>
              </a:r>
              <a:r>
                <a:rPr lang="en-US" dirty="0">
                  <a:solidFill>
                    <a:srgbClr val="7030A0"/>
                  </a:solidFill>
                </a:rPr>
                <a:t>, peaks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 fig with following plots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7030A0"/>
                  </a:solidFill>
                </a:rPr>
                <a:t>Data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spectra_to_plot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7030A0"/>
                  </a:solidFill>
                </a:rPr>
                <a:t>Envelope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7030A0"/>
                  </a:solidFill>
                </a:rPr>
                <a:t>spectra_to_plot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7030A0"/>
                  </a:solidFill>
                </a:rPr>
                <a:t>Shirley_BG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7030A0"/>
                  </a:solidFill>
                </a:rPr>
                <a:t>spectra_to_plot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7030A0"/>
                  </a:solidFill>
                </a:rPr>
                <a:t>peaks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“spectra_{</a:t>
              </a:r>
              <a:r>
                <a:rPr lang="en-US" dirty="0" err="1">
                  <a:solidFill>
                    <a:srgbClr val="7030A0"/>
                  </a:solidFill>
                </a:rPr>
                <a:t>spectra_to_plot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][</a:t>
              </a:r>
              <a:r>
                <a:rPr lang="en-US" dirty="0">
                  <a:solidFill>
                    <a:srgbClr val="FF0000"/>
                  </a:solidFill>
                </a:rPr>
                <a:t>“p_{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821" name="5-Point Star 820"/>
            <p:cNvSpPr/>
            <p:nvPr/>
          </p:nvSpPr>
          <p:spPr>
            <a:xfrm>
              <a:off x="29809440" y="8635222"/>
              <a:ext cx="952110" cy="82309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2" name="Rounded Rectangle 341"/>
          <p:cNvSpPr/>
          <p:nvPr/>
        </p:nvSpPr>
        <p:spPr>
          <a:xfrm>
            <a:off x="9630469" y="19239688"/>
            <a:ext cx="8626460" cy="13302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y_for_fit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dirty="0">
                <a:solidFill>
                  <a:schemeClr val="accent1"/>
                </a:solidFill>
              </a:rPr>
              <a:t>creates an array </a:t>
            </a:r>
            <a:r>
              <a:rPr lang="en-US" dirty="0" err="1">
                <a:solidFill>
                  <a:schemeClr val="accent1"/>
                </a:solidFill>
              </a:rPr>
              <a:t>y_d</a:t>
            </a:r>
            <a:r>
              <a:rPr lang="en-US" dirty="0">
                <a:solidFill>
                  <a:schemeClr val="accent1"/>
                </a:solidFill>
              </a:rPr>
              <a:t> and fills it with the spectra</a:t>
            </a:r>
          </a:p>
          <a:p>
            <a:r>
              <a:rPr lang="en-US" dirty="0">
                <a:solidFill>
                  <a:schemeClr val="accent1"/>
                </a:solidFill>
              </a:rPr>
              <a:t>	creates an array </a:t>
            </a:r>
            <a:r>
              <a:rPr lang="en-US" dirty="0" err="1">
                <a:solidFill>
                  <a:schemeClr val="accent1"/>
                </a:solidFill>
              </a:rPr>
              <a:t>resid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epmpty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</a:t>
            </a:r>
            <a:r>
              <a:rPr lang="en-US" dirty="0" err="1">
                <a:solidFill>
                  <a:srgbClr val="00B050"/>
                </a:solidFill>
              </a:rPr>
              <a:t>y_d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resid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9630469" y="17722914"/>
            <a:ext cx="8626460" cy="1338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Peak_eval_fkt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param_file_type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pars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param_updater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param_file_type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param_file_name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p4fit_d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Shirley_param_calc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pars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pars, p4fit_d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630469" y="15128335"/>
            <a:ext cx="8626460" cy="908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choose_spectra_to_plot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input the wants spectra to plot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return: </a:t>
            </a:r>
            <a:r>
              <a:rPr lang="en-US" dirty="0" err="1">
                <a:solidFill>
                  <a:srgbClr val="00B050"/>
                </a:solidFill>
              </a:rPr>
              <a:t>spectra_to_plot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30469" y="16250004"/>
            <a:ext cx="8626460" cy="1259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check_if_peak_inport_is_good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input to check if </a:t>
            </a:r>
            <a:r>
              <a:rPr lang="en-US" dirty="0" err="1">
                <a:solidFill>
                  <a:schemeClr val="accent1"/>
                </a:solidFill>
              </a:rPr>
              <a:t>params</a:t>
            </a:r>
            <a:r>
              <a:rPr lang="en-US" dirty="0">
                <a:solidFill>
                  <a:schemeClr val="accent1"/>
                </a:solidFill>
              </a:rPr>
              <a:t> are good enough</a:t>
            </a:r>
          </a:p>
          <a:p>
            <a:r>
              <a:rPr lang="en-US" dirty="0">
                <a:solidFill>
                  <a:schemeClr val="accent1"/>
                </a:solidFill>
              </a:rPr>
              <a:t>	if “yes” : </a:t>
            </a:r>
            <a:r>
              <a:rPr lang="en-US" dirty="0">
                <a:solidFill>
                  <a:srgbClr val="00B050"/>
                </a:solidFill>
              </a:rPr>
              <a:t>return true</a:t>
            </a:r>
          </a:p>
          <a:p>
            <a:r>
              <a:rPr lang="en-US" dirty="0">
                <a:solidFill>
                  <a:schemeClr val="accent1"/>
                </a:solidFill>
              </a:rPr>
              <a:t>	if “no”  :  </a:t>
            </a:r>
            <a:r>
              <a:rPr lang="en-US" dirty="0">
                <a:solidFill>
                  <a:srgbClr val="00B050"/>
                </a:solidFill>
              </a:rPr>
              <a:t>return False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630469" y="20737879"/>
            <a:ext cx="8626460" cy="4461673"/>
          </a:xfrm>
          <a:prstGeom prst="roundRect">
            <a:avLst>
              <a:gd name="adj" fmla="val 109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plot_checking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spectra_to_plot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choose_spectra_to_plot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y_d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resid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y_for_fit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pars, p4fit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peak_eval_fkt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param_file_type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p4fit_p_d, p4fit_s_d, p4fit_s_p_d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pars_prep_for_plotting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pars, input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model_eval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model_eval_fit_fkt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p4fit_p_d,mod_d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Mod_op_spec_d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mod_op_p_d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mod_op_spec_d_eval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shirleay_BG_mod_d_eval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mod_op_p_d_eval_mod_d_w_sBG_d_eval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data_prep_for_plotting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p4fit_s_d, p4fit_p_d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fitting_init_vs_fit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spectra_to_plot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number_of_peaks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y_d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model_eval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shirelay_BG_mod_d_eval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mod_d_w_SBG_d_eval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marL="743598" lvl="1" indent="-285993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Check if fit is good</a:t>
            </a:r>
          </a:p>
          <a:p>
            <a:pPr marL="743598" lvl="1" indent="-28599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Check if other spectra should be plotted </a:t>
            </a:r>
            <a:r>
              <a:rPr lang="en-US" dirty="0" err="1">
                <a:solidFill>
                  <a:schemeClr val="accent1"/>
                </a:solidFill>
              </a:rPr>
              <a:t>aswell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return: p4fit_d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4321871" y="17873720"/>
            <a:ext cx="4449911" cy="4088020"/>
            <a:chOff x="11013440" y="7853681"/>
            <a:chExt cx="4450080" cy="3051592"/>
          </a:xfrm>
        </p:grpSpPr>
        <p:grpSp>
          <p:nvGrpSpPr>
            <p:cNvPr id="40" name="Group 39"/>
            <p:cNvGrpSpPr/>
            <p:nvPr/>
          </p:nvGrpSpPr>
          <p:grpSpPr>
            <a:xfrm>
              <a:off x="11013440" y="7853681"/>
              <a:ext cx="4450080" cy="2949992"/>
              <a:chOff x="11419840" y="1127760"/>
              <a:chExt cx="4033520" cy="291592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1928680" y="4043680"/>
                <a:ext cx="3524680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11419840" y="1127760"/>
                <a:ext cx="4033520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1082557" y="8611284"/>
              <a:ext cx="4259042" cy="2293989"/>
              <a:chOff x="11462511" y="2271696"/>
              <a:chExt cx="3797810" cy="190406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1462511" y="2271696"/>
                <a:ext cx="3797810" cy="2595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5260321" y="2291133"/>
                <a:ext cx="0" cy="1884627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11901471" y="4175760"/>
                <a:ext cx="3358850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5" name="Rounded Rectangle 174"/>
          <p:cNvSpPr/>
          <p:nvPr/>
        </p:nvSpPr>
        <p:spPr>
          <a:xfrm>
            <a:off x="171333" y="17911316"/>
            <a:ext cx="7073519" cy="31724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Actual code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Cearing</a:t>
            </a:r>
            <a:r>
              <a:rPr lang="en-US" dirty="0">
                <a:solidFill>
                  <a:schemeClr val="tx1"/>
                </a:solidFill>
              </a:rPr>
              <a:t> x, </a:t>
            </a:r>
          </a:p>
          <a:p>
            <a:r>
              <a:rPr lang="en-US" dirty="0" err="1">
                <a:solidFill>
                  <a:schemeClr val="tx1"/>
                </a:solidFill>
              </a:rPr>
              <a:t>y_d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resid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y_for_fit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plot_checking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p4fit_p_d, p4fit_s_d, p4fit_s_p_d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pars_prep_for_plotting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P4fit_pars =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param_merger_from_per_peak_fkt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4" name="Group 303"/>
          <p:cNvGrpSpPr/>
          <p:nvPr/>
        </p:nvGrpSpPr>
        <p:grpSpPr>
          <a:xfrm flipV="1">
            <a:off x="5014525" y="18948719"/>
            <a:ext cx="4554692" cy="512198"/>
            <a:chOff x="4709160" y="5897879"/>
            <a:chExt cx="3958948" cy="249074"/>
          </a:xfrm>
        </p:grpSpPr>
        <p:cxnSp>
          <p:nvCxnSpPr>
            <p:cNvPr id="197" name="Straight Connector 196"/>
            <p:cNvCxnSpPr/>
            <p:nvPr/>
          </p:nvCxnSpPr>
          <p:spPr>
            <a:xfrm flipH="1">
              <a:off x="4709160" y="6146953"/>
              <a:ext cx="2871510" cy="0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580670" y="5897880"/>
              <a:ext cx="0" cy="249073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7580670" y="5897879"/>
              <a:ext cx="1087438" cy="1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/>
          <p:cNvCxnSpPr>
            <a:endCxn id="847" idx="0"/>
          </p:cNvCxnSpPr>
          <p:nvPr/>
        </p:nvCxnSpPr>
        <p:spPr>
          <a:xfrm>
            <a:off x="7624062" y="20256192"/>
            <a:ext cx="5358" cy="48121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 rot="10800000" flipV="1">
            <a:off x="5014512" y="19061430"/>
            <a:ext cx="4623465" cy="1334451"/>
            <a:chOff x="3384382" y="8745527"/>
            <a:chExt cx="4020435" cy="1656561"/>
          </a:xfrm>
        </p:grpSpPr>
        <p:cxnSp>
          <p:nvCxnSpPr>
            <p:cNvPr id="206" name="Straight Connector 205"/>
            <p:cNvCxnSpPr/>
            <p:nvPr/>
          </p:nvCxnSpPr>
          <p:spPr>
            <a:xfrm rot="10800000" flipH="1" flipV="1">
              <a:off x="3384382" y="10402086"/>
              <a:ext cx="1215839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4600220" y="8771620"/>
              <a:ext cx="0" cy="163046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rot="10800000" flipH="1">
              <a:off x="4589246" y="8745527"/>
              <a:ext cx="2815571" cy="2609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/>
          <p:cNvCxnSpPr>
            <a:endCxn id="841" idx="0"/>
          </p:cNvCxnSpPr>
          <p:nvPr/>
        </p:nvCxnSpPr>
        <p:spPr>
          <a:xfrm flipH="1">
            <a:off x="7759980" y="20140404"/>
            <a:ext cx="5016" cy="4927896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6100282" y="20156889"/>
            <a:ext cx="1691167" cy="3722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3091640" y="25543753"/>
            <a:ext cx="15752045" cy="277373"/>
            <a:chOff x="-2494226" y="2835089"/>
            <a:chExt cx="15752049" cy="277366"/>
          </a:xfrm>
        </p:grpSpPr>
        <p:grpSp>
          <p:nvGrpSpPr>
            <p:cNvPr id="246" name="Group 245"/>
            <p:cNvGrpSpPr/>
            <p:nvPr/>
          </p:nvGrpSpPr>
          <p:grpSpPr>
            <a:xfrm>
              <a:off x="12793092" y="2835089"/>
              <a:ext cx="464731" cy="277366"/>
              <a:chOff x="12851760" y="10043918"/>
              <a:chExt cx="464731" cy="277366"/>
            </a:xfrm>
          </p:grpSpPr>
          <p:cxnSp>
            <p:nvCxnSpPr>
              <p:cNvPr id="247" name="Straight Connector 246"/>
              <p:cNvCxnSpPr>
                <a:stCxn id="249" idx="0"/>
              </p:cNvCxnSpPr>
              <p:nvPr/>
            </p:nvCxnSpPr>
            <p:spPr>
              <a:xfrm flipV="1">
                <a:off x="13127507" y="10181924"/>
                <a:ext cx="188984" cy="195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c 248"/>
              <p:cNvSpPr/>
              <p:nvPr/>
            </p:nvSpPr>
            <p:spPr>
              <a:xfrm flipH="1">
                <a:off x="12851760" y="10043918"/>
                <a:ext cx="275753" cy="277366"/>
              </a:xfrm>
              <a:prstGeom prst="arc">
                <a:avLst>
                  <a:gd name="adj1" fmla="val 10768050"/>
                  <a:gd name="adj2" fmla="val 16635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8" name="Straight Connector 257"/>
            <p:cNvCxnSpPr/>
            <p:nvPr/>
          </p:nvCxnSpPr>
          <p:spPr>
            <a:xfrm>
              <a:off x="-2494226" y="2964810"/>
              <a:ext cx="15289764" cy="584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rot="10800000" flipV="1">
            <a:off x="4910055" y="19787791"/>
            <a:ext cx="4727925" cy="5150326"/>
            <a:chOff x="3250413" y="8771620"/>
            <a:chExt cx="3859579" cy="1633484"/>
          </a:xfrm>
        </p:grpSpPr>
        <p:cxnSp>
          <p:nvCxnSpPr>
            <p:cNvPr id="328" name="Straight Connector 327"/>
            <p:cNvCxnSpPr/>
            <p:nvPr/>
          </p:nvCxnSpPr>
          <p:spPr>
            <a:xfrm rot="10800000" flipH="1">
              <a:off x="3250413" y="10402088"/>
              <a:ext cx="1349808" cy="301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600220" y="8771620"/>
              <a:ext cx="0" cy="163046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rot="10800000" flipH="1" flipV="1">
              <a:off x="4589247" y="8771620"/>
              <a:ext cx="252074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/>
          <p:cNvGrpSpPr/>
          <p:nvPr/>
        </p:nvGrpSpPr>
        <p:grpSpPr>
          <a:xfrm flipV="1">
            <a:off x="5014525" y="19663450"/>
            <a:ext cx="4554692" cy="1373399"/>
            <a:chOff x="4709160" y="5897880"/>
            <a:chExt cx="4554699" cy="249073"/>
          </a:xfrm>
        </p:grpSpPr>
        <p:cxnSp>
          <p:nvCxnSpPr>
            <p:cNvPr id="332" name="Straight Connector 331"/>
            <p:cNvCxnSpPr/>
            <p:nvPr/>
          </p:nvCxnSpPr>
          <p:spPr>
            <a:xfrm flipH="1" flipV="1">
              <a:off x="4709160" y="6146953"/>
              <a:ext cx="3091429" cy="0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7800589" y="5897880"/>
              <a:ext cx="0" cy="249073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V="1">
              <a:off x="7800589" y="5897880"/>
              <a:ext cx="1463270" cy="0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Rounded Rectangle 347"/>
          <p:cNvSpPr/>
          <p:nvPr/>
        </p:nvSpPr>
        <p:spPr>
          <a:xfrm>
            <a:off x="9569210" y="40679647"/>
            <a:ext cx="8626460" cy="10702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param_merger_from_per_peak_fkt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p4fit_d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throws all </a:t>
            </a:r>
            <a:r>
              <a:rPr lang="en-US" dirty="0" err="1">
                <a:solidFill>
                  <a:schemeClr val="accent1"/>
                </a:solidFill>
              </a:rPr>
              <a:t>params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p4fit_d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f“p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}_{</a:t>
            </a:r>
            <a:r>
              <a:rPr lang="en-US" dirty="0" err="1">
                <a:solidFill>
                  <a:srgbClr val="FF0000"/>
                </a:solidFill>
              </a:rPr>
              <a:t>idx</a:t>
            </a:r>
            <a:r>
              <a:rPr lang="en-US" dirty="0">
                <a:solidFill>
                  <a:srgbClr val="FF0000"/>
                </a:solidFill>
              </a:rPr>
              <a:t>}”</a:t>
            </a:r>
            <a:r>
              <a:rPr lang="en-US" dirty="0">
                <a:solidFill>
                  <a:schemeClr val="tx1"/>
                </a:solidFill>
              </a:rPr>
              <a:t>]</a:t>
            </a:r>
            <a:r>
              <a:rPr lang="en-US" dirty="0">
                <a:solidFill>
                  <a:schemeClr val="accent1"/>
                </a:solidFill>
              </a:rPr>
              <a:t> into one file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return p4fit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63" name="Straight Arrow Connector 362"/>
          <p:cNvCxnSpPr/>
          <p:nvPr/>
        </p:nvCxnSpPr>
        <p:spPr>
          <a:xfrm>
            <a:off x="15566990" y="23805763"/>
            <a:ext cx="9011003" cy="43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/>
        </p:nvGrpSpPr>
        <p:grpSpPr>
          <a:xfrm flipV="1">
            <a:off x="13511529" y="19429875"/>
            <a:ext cx="4981718" cy="2129595"/>
            <a:chOff x="11419840" y="4043680"/>
            <a:chExt cx="4033520" cy="3862307"/>
          </a:xfrm>
        </p:grpSpPr>
        <p:cxnSp>
          <p:nvCxnSpPr>
            <p:cNvPr id="384" name="Straight Connector 383"/>
            <p:cNvCxnSpPr/>
            <p:nvPr/>
          </p:nvCxnSpPr>
          <p:spPr>
            <a:xfrm>
              <a:off x="11928680" y="4043680"/>
              <a:ext cx="3524680" cy="0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5453360" y="4061804"/>
              <a:ext cx="0" cy="3844183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H="1">
              <a:off x="11419840" y="7905987"/>
              <a:ext cx="4033520" cy="0"/>
            </a:xfrm>
            <a:prstGeom prst="straightConnector1">
              <a:avLst/>
            </a:prstGeom>
            <a:ln w="28575">
              <a:solidFill>
                <a:srgbClr val="D858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 flipV="1">
            <a:off x="13568817" y="20395897"/>
            <a:ext cx="4833679" cy="1274999"/>
            <a:chOff x="11462511" y="4175760"/>
            <a:chExt cx="3797811" cy="3890901"/>
          </a:xfrm>
        </p:grpSpPr>
        <p:cxnSp>
          <p:nvCxnSpPr>
            <p:cNvPr id="381" name="Straight Connector 380"/>
            <p:cNvCxnSpPr/>
            <p:nvPr/>
          </p:nvCxnSpPr>
          <p:spPr>
            <a:xfrm>
              <a:off x="11462511" y="8064066"/>
              <a:ext cx="3797810" cy="25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flipH="1">
              <a:off x="15260320" y="4187383"/>
              <a:ext cx="2" cy="387668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>
              <a:off x="11901471" y="4175760"/>
              <a:ext cx="335885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Group 488"/>
          <p:cNvGrpSpPr/>
          <p:nvPr/>
        </p:nvGrpSpPr>
        <p:grpSpPr>
          <a:xfrm flipV="1">
            <a:off x="11057196" y="36449830"/>
            <a:ext cx="3422588" cy="2733839"/>
            <a:chOff x="14138473" y="1127760"/>
            <a:chExt cx="2222652" cy="2915920"/>
          </a:xfrm>
        </p:grpSpPr>
        <p:cxnSp>
          <p:nvCxnSpPr>
            <p:cNvPr id="490" name="Straight Connector 489"/>
            <p:cNvCxnSpPr/>
            <p:nvPr/>
          </p:nvCxnSpPr>
          <p:spPr>
            <a:xfrm flipV="1">
              <a:off x="14138473" y="4043680"/>
              <a:ext cx="1314886" cy="0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V="1">
              <a:off x="15453360" y="1127760"/>
              <a:ext cx="0" cy="2915920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 flipV="1">
              <a:off x="15453360" y="1127760"/>
              <a:ext cx="907765" cy="0"/>
            </a:xfrm>
            <a:prstGeom prst="straightConnector1">
              <a:avLst/>
            </a:prstGeom>
            <a:ln w="28575">
              <a:solidFill>
                <a:srgbClr val="D858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492"/>
          <p:cNvGrpSpPr/>
          <p:nvPr/>
        </p:nvGrpSpPr>
        <p:grpSpPr>
          <a:xfrm flipV="1">
            <a:off x="11047402" y="36516282"/>
            <a:ext cx="3417566" cy="3197679"/>
            <a:chOff x="14290064" y="2658840"/>
            <a:chExt cx="1658621" cy="1516918"/>
          </a:xfrm>
        </p:grpSpPr>
        <p:cxnSp>
          <p:nvCxnSpPr>
            <p:cNvPr id="494" name="Straight Connector 493"/>
            <p:cNvCxnSpPr/>
            <p:nvPr/>
          </p:nvCxnSpPr>
          <p:spPr>
            <a:xfrm flipV="1">
              <a:off x="15262477" y="2658840"/>
              <a:ext cx="686208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H="1">
              <a:off x="15246516" y="2658840"/>
              <a:ext cx="1" cy="151691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/>
            <p:nvPr/>
          </p:nvCxnSpPr>
          <p:spPr>
            <a:xfrm flipH="1" flipV="1">
              <a:off x="14290064" y="4175758"/>
              <a:ext cx="956452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2" name="Group 691"/>
          <p:cNvGrpSpPr/>
          <p:nvPr/>
        </p:nvGrpSpPr>
        <p:grpSpPr>
          <a:xfrm>
            <a:off x="3720046" y="23193352"/>
            <a:ext cx="14874920" cy="3055258"/>
            <a:chOff x="-5437630" y="1127760"/>
            <a:chExt cx="20890990" cy="2915920"/>
          </a:xfrm>
        </p:grpSpPr>
        <p:cxnSp>
          <p:nvCxnSpPr>
            <p:cNvPr id="697" name="Straight Connector 696"/>
            <p:cNvCxnSpPr/>
            <p:nvPr/>
          </p:nvCxnSpPr>
          <p:spPr>
            <a:xfrm>
              <a:off x="-5437630" y="4038265"/>
              <a:ext cx="20890990" cy="5415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flipV="1">
              <a:off x="15453360" y="1127760"/>
              <a:ext cx="0" cy="2915920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Arrow Connector 698"/>
            <p:cNvCxnSpPr/>
            <p:nvPr/>
          </p:nvCxnSpPr>
          <p:spPr>
            <a:xfrm flipH="1">
              <a:off x="11419840" y="1127760"/>
              <a:ext cx="4033520" cy="0"/>
            </a:xfrm>
            <a:prstGeom prst="straightConnector1">
              <a:avLst/>
            </a:prstGeom>
            <a:ln w="28575">
              <a:solidFill>
                <a:srgbClr val="D858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3" name="Group 692"/>
          <p:cNvGrpSpPr/>
          <p:nvPr/>
        </p:nvGrpSpPr>
        <p:grpSpPr>
          <a:xfrm>
            <a:off x="15765036" y="23271993"/>
            <a:ext cx="2701131" cy="2824629"/>
            <a:chOff x="11462511" y="2271696"/>
            <a:chExt cx="3797810" cy="2105996"/>
          </a:xfrm>
        </p:grpSpPr>
        <p:cxnSp>
          <p:nvCxnSpPr>
            <p:cNvPr id="694" name="Straight Connector 693"/>
            <p:cNvCxnSpPr/>
            <p:nvPr/>
          </p:nvCxnSpPr>
          <p:spPr>
            <a:xfrm>
              <a:off x="11462511" y="2271696"/>
              <a:ext cx="3797810" cy="25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flipH="1">
              <a:off x="15260320" y="2291133"/>
              <a:ext cx="1" cy="208655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1" name="Straight Connector 700"/>
          <p:cNvCxnSpPr/>
          <p:nvPr/>
        </p:nvCxnSpPr>
        <p:spPr>
          <a:xfrm flipH="1" flipV="1">
            <a:off x="3568951" y="26047400"/>
            <a:ext cx="14932431" cy="3274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3566850" y="26037887"/>
            <a:ext cx="36385" cy="417517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2" name="Group 711"/>
          <p:cNvGrpSpPr/>
          <p:nvPr/>
        </p:nvGrpSpPr>
        <p:grpSpPr>
          <a:xfrm>
            <a:off x="2567815" y="25175341"/>
            <a:ext cx="16223068" cy="277373"/>
            <a:chOff x="-3046091" y="2835089"/>
            <a:chExt cx="16223070" cy="277366"/>
          </a:xfrm>
        </p:grpSpPr>
        <p:grpSp>
          <p:nvGrpSpPr>
            <p:cNvPr id="713" name="Group 712"/>
            <p:cNvGrpSpPr/>
            <p:nvPr/>
          </p:nvGrpSpPr>
          <p:grpSpPr>
            <a:xfrm>
              <a:off x="12793092" y="2835089"/>
              <a:ext cx="383887" cy="277366"/>
              <a:chOff x="12851760" y="10043918"/>
              <a:chExt cx="383887" cy="277366"/>
            </a:xfrm>
          </p:grpSpPr>
          <p:cxnSp>
            <p:nvCxnSpPr>
              <p:cNvPr id="715" name="Straight Connector 714"/>
              <p:cNvCxnSpPr>
                <a:stCxn id="716" idx="0"/>
                <a:endCxn id="769" idx="2"/>
              </p:cNvCxnSpPr>
              <p:nvPr/>
            </p:nvCxnSpPr>
            <p:spPr>
              <a:xfrm>
                <a:off x="13127507" y="10183882"/>
                <a:ext cx="108140" cy="280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" name="Arc 715"/>
              <p:cNvSpPr/>
              <p:nvPr/>
            </p:nvSpPr>
            <p:spPr>
              <a:xfrm flipH="1">
                <a:off x="12851760" y="10043918"/>
                <a:ext cx="275753" cy="277366"/>
              </a:xfrm>
              <a:prstGeom prst="arc">
                <a:avLst>
                  <a:gd name="adj1" fmla="val 10768050"/>
                  <a:gd name="adj2" fmla="val 16635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4" name="Straight Connector 713"/>
            <p:cNvCxnSpPr/>
            <p:nvPr/>
          </p:nvCxnSpPr>
          <p:spPr>
            <a:xfrm flipV="1">
              <a:off x="-3046091" y="2970656"/>
              <a:ext cx="15841629" cy="243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" name="Group 716"/>
          <p:cNvGrpSpPr/>
          <p:nvPr/>
        </p:nvGrpSpPr>
        <p:grpSpPr>
          <a:xfrm>
            <a:off x="3246898" y="25660769"/>
            <a:ext cx="15676597" cy="277373"/>
            <a:chOff x="-2357884" y="2835089"/>
            <a:chExt cx="15676606" cy="277366"/>
          </a:xfrm>
        </p:grpSpPr>
        <p:grpSp>
          <p:nvGrpSpPr>
            <p:cNvPr id="718" name="Group 717"/>
            <p:cNvGrpSpPr/>
            <p:nvPr/>
          </p:nvGrpSpPr>
          <p:grpSpPr>
            <a:xfrm>
              <a:off x="12793092" y="2835089"/>
              <a:ext cx="525630" cy="277366"/>
              <a:chOff x="12851760" y="10043918"/>
              <a:chExt cx="525630" cy="277366"/>
            </a:xfrm>
          </p:grpSpPr>
          <p:cxnSp>
            <p:nvCxnSpPr>
              <p:cNvPr id="720" name="Straight Connector 719"/>
              <p:cNvCxnSpPr>
                <a:stCxn id="721" idx="0"/>
              </p:cNvCxnSpPr>
              <p:nvPr/>
            </p:nvCxnSpPr>
            <p:spPr>
              <a:xfrm flipV="1">
                <a:off x="13127507" y="10178104"/>
                <a:ext cx="249883" cy="5778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Arc 720"/>
              <p:cNvSpPr/>
              <p:nvPr/>
            </p:nvSpPr>
            <p:spPr>
              <a:xfrm flipH="1">
                <a:off x="12851760" y="10043918"/>
                <a:ext cx="275753" cy="277366"/>
              </a:xfrm>
              <a:prstGeom prst="arc">
                <a:avLst>
                  <a:gd name="adj1" fmla="val 10768050"/>
                  <a:gd name="adj2" fmla="val 16635"/>
                </a:avLst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9" name="Straight Connector 718"/>
            <p:cNvCxnSpPr/>
            <p:nvPr/>
          </p:nvCxnSpPr>
          <p:spPr>
            <a:xfrm flipV="1">
              <a:off x="-2357884" y="2970656"/>
              <a:ext cx="15153422" cy="2439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2" name="Group 721"/>
          <p:cNvGrpSpPr/>
          <p:nvPr/>
        </p:nvGrpSpPr>
        <p:grpSpPr>
          <a:xfrm>
            <a:off x="2714521" y="25293029"/>
            <a:ext cx="16078487" cy="277373"/>
            <a:chOff x="-2901319" y="2835089"/>
            <a:chExt cx="16078486" cy="277366"/>
          </a:xfrm>
        </p:grpSpPr>
        <p:grpSp>
          <p:nvGrpSpPr>
            <p:cNvPr id="723" name="Group 722"/>
            <p:cNvGrpSpPr/>
            <p:nvPr/>
          </p:nvGrpSpPr>
          <p:grpSpPr>
            <a:xfrm>
              <a:off x="12793092" y="2835089"/>
              <a:ext cx="384075" cy="277366"/>
              <a:chOff x="12851760" y="10043918"/>
              <a:chExt cx="384075" cy="277366"/>
            </a:xfrm>
          </p:grpSpPr>
          <p:cxnSp>
            <p:nvCxnSpPr>
              <p:cNvPr id="725" name="Straight Connector 724"/>
              <p:cNvCxnSpPr>
                <a:stCxn id="726" idx="0"/>
              </p:cNvCxnSpPr>
              <p:nvPr/>
            </p:nvCxnSpPr>
            <p:spPr>
              <a:xfrm flipV="1">
                <a:off x="13127507" y="10179401"/>
                <a:ext cx="108328" cy="4481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6" name="Arc 725"/>
              <p:cNvSpPr/>
              <p:nvPr/>
            </p:nvSpPr>
            <p:spPr>
              <a:xfrm flipH="1">
                <a:off x="12851760" y="10043918"/>
                <a:ext cx="275753" cy="277366"/>
              </a:xfrm>
              <a:prstGeom prst="arc">
                <a:avLst>
                  <a:gd name="adj1" fmla="val 10768050"/>
                  <a:gd name="adj2" fmla="val 16635"/>
                </a:avLst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4" name="Straight Connector 723"/>
            <p:cNvCxnSpPr/>
            <p:nvPr/>
          </p:nvCxnSpPr>
          <p:spPr>
            <a:xfrm>
              <a:off x="-2901319" y="2970656"/>
              <a:ext cx="15696857" cy="0"/>
            </a:xfrm>
            <a:prstGeom prst="line">
              <a:avLst/>
            </a:prstGeom>
            <a:ln w="28575">
              <a:solidFill>
                <a:srgbClr val="D858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0" name="Straight Connector 729"/>
          <p:cNvCxnSpPr/>
          <p:nvPr/>
        </p:nvCxnSpPr>
        <p:spPr>
          <a:xfrm flipH="1" flipV="1">
            <a:off x="3713829" y="26240677"/>
            <a:ext cx="3914" cy="2357899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/>
          <p:nvPr/>
        </p:nvCxnSpPr>
        <p:spPr>
          <a:xfrm flipH="1">
            <a:off x="3104489" y="25660769"/>
            <a:ext cx="0" cy="1230384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/>
          <p:cNvCxnSpPr/>
          <p:nvPr/>
        </p:nvCxnSpPr>
        <p:spPr>
          <a:xfrm flipV="1">
            <a:off x="3235054" y="25798799"/>
            <a:ext cx="13029" cy="8338985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Arrow Connector 747"/>
          <p:cNvCxnSpPr/>
          <p:nvPr/>
        </p:nvCxnSpPr>
        <p:spPr>
          <a:xfrm>
            <a:off x="3234570" y="34110611"/>
            <a:ext cx="743891" cy="8180"/>
          </a:xfrm>
          <a:prstGeom prst="straightConnector1">
            <a:avLst/>
          </a:prstGeom>
          <a:ln w="28575">
            <a:solidFill>
              <a:srgbClr val="D85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/>
          <p:nvPr/>
        </p:nvCxnSpPr>
        <p:spPr>
          <a:xfrm flipH="1">
            <a:off x="2564759" y="25305825"/>
            <a:ext cx="6175" cy="1440049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/>
          <p:cNvCxnSpPr/>
          <p:nvPr/>
        </p:nvCxnSpPr>
        <p:spPr>
          <a:xfrm flipV="1">
            <a:off x="2700137" y="25428593"/>
            <a:ext cx="14381" cy="13755839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9" name="Group 758"/>
          <p:cNvGrpSpPr/>
          <p:nvPr/>
        </p:nvGrpSpPr>
        <p:grpSpPr>
          <a:xfrm>
            <a:off x="16155190" y="22501333"/>
            <a:ext cx="2701131" cy="3187648"/>
            <a:chOff x="11462511" y="2273373"/>
            <a:chExt cx="3797810" cy="2104319"/>
          </a:xfrm>
        </p:grpSpPr>
        <p:cxnSp>
          <p:nvCxnSpPr>
            <p:cNvPr id="760" name="Straight Connector 759"/>
            <p:cNvCxnSpPr/>
            <p:nvPr/>
          </p:nvCxnSpPr>
          <p:spPr>
            <a:xfrm>
              <a:off x="11462511" y="2273373"/>
              <a:ext cx="3797810" cy="259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>
              <a:off x="15255543" y="2273373"/>
              <a:ext cx="4778" cy="210431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2" name="Group 761"/>
          <p:cNvGrpSpPr/>
          <p:nvPr/>
        </p:nvGrpSpPr>
        <p:grpSpPr>
          <a:xfrm>
            <a:off x="17319755" y="22205956"/>
            <a:ext cx="1756096" cy="3107504"/>
            <a:chOff x="12791240" y="2326274"/>
            <a:chExt cx="2469081" cy="2051418"/>
          </a:xfrm>
        </p:grpSpPr>
        <p:cxnSp>
          <p:nvCxnSpPr>
            <p:cNvPr id="763" name="Straight Connector 762"/>
            <p:cNvCxnSpPr/>
            <p:nvPr/>
          </p:nvCxnSpPr>
          <p:spPr>
            <a:xfrm flipV="1">
              <a:off x="12791240" y="2326274"/>
              <a:ext cx="2469081" cy="54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/>
            <p:nvPr/>
          </p:nvCxnSpPr>
          <p:spPr>
            <a:xfrm>
              <a:off x="15254745" y="2326274"/>
              <a:ext cx="5576" cy="205141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5" name="Straight Connector 764"/>
          <p:cNvCxnSpPr>
            <a:stCxn id="766" idx="0"/>
          </p:cNvCxnSpPr>
          <p:nvPr/>
        </p:nvCxnSpPr>
        <p:spPr>
          <a:xfrm flipV="1">
            <a:off x="19061377" y="25427225"/>
            <a:ext cx="100950" cy="1281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Arc 765"/>
          <p:cNvSpPr/>
          <p:nvPr/>
        </p:nvSpPr>
        <p:spPr>
          <a:xfrm flipH="1">
            <a:off x="18785616" y="25288538"/>
            <a:ext cx="275759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9" name="Arc 768"/>
          <p:cNvSpPr/>
          <p:nvPr/>
        </p:nvSpPr>
        <p:spPr>
          <a:xfrm flipH="1">
            <a:off x="18790881" y="25178755"/>
            <a:ext cx="275759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71" name="Straight Connector 770"/>
          <p:cNvCxnSpPr/>
          <p:nvPr/>
        </p:nvCxnSpPr>
        <p:spPr>
          <a:xfrm flipV="1">
            <a:off x="18923495" y="22421167"/>
            <a:ext cx="0" cy="3399969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 flipV="1">
            <a:off x="19155876" y="22105036"/>
            <a:ext cx="6451" cy="3329844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/>
          <p:nvPr/>
        </p:nvCxnSpPr>
        <p:spPr>
          <a:xfrm flipH="1">
            <a:off x="16069752" y="22421170"/>
            <a:ext cx="2871968" cy="0"/>
          </a:xfrm>
          <a:prstGeom prst="straightConnector1">
            <a:avLst/>
          </a:prstGeom>
          <a:ln w="28575">
            <a:solidFill>
              <a:srgbClr val="D85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/>
          <p:cNvCxnSpPr/>
          <p:nvPr/>
        </p:nvCxnSpPr>
        <p:spPr>
          <a:xfrm flipH="1">
            <a:off x="17284677" y="22105045"/>
            <a:ext cx="1877641" cy="7258"/>
          </a:xfrm>
          <a:prstGeom prst="straightConnector1">
            <a:avLst/>
          </a:prstGeom>
          <a:ln w="28575">
            <a:solidFill>
              <a:srgbClr val="D85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>
            <a:off x="3604267" y="30213052"/>
            <a:ext cx="6248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>
            <a:off x="3103314" y="37964629"/>
            <a:ext cx="135488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>
            <a:off x="2706815" y="39176892"/>
            <a:ext cx="9095547" cy="7565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Arc 808"/>
          <p:cNvSpPr/>
          <p:nvPr/>
        </p:nvSpPr>
        <p:spPr>
          <a:xfrm flipH="1">
            <a:off x="11802355" y="39575255"/>
            <a:ext cx="275759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1" name="Arc 810"/>
          <p:cNvSpPr/>
          <p:nvPr/>
        </p:nvSpPr>
        <p:spPr>
          <a:xfrm flipH="1">
            <a:off x="11802355" y="39045088"/>
            <a:ext cx="275759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13" name="Straight Connector 812"/>
          <p:cNvCxnSpPr/>
          <p:nvPr/>
        </p:nvCxnSpPr>
        <p:spPr>
          <a:xfrm flipV="1">
            <a:off x="12079427" y="39176616"/>
            <a:ext cx="1191025" cy="7053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Straight Connector 816"/>
          <p:cNvCxnSpPr/>
          <p:nvPr/>
        </p:nvCxnSpPr>
        <p:spPr>
          <a:xfrm flipV="1">
            <a:off x="12084334" y="39713957"/>
            <a:ext cx="1191025" cy="7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Arc 840"/>
          <p:cNvSpPr/>
          <p:nvPr/>
        </p:nvSpPr>
        <p:spPr>
          <a:xfrm rot="16200000" flipH="1">
            <a:off x="7031403" y="25488753"/>
            <a:ext cx="1443735" cy="602456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7" name="Arc 846"/>
          <p:cNvSpPr/>
          <p:nvPr/>
        </p:nvSpPr>
        <p:spPr>
          <a:xfrm rot="16200000" flipH="1">
            <a:off x="6900845" y="25488753"/>
            <a:ext cx="1443735" cy="602456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49" name="Straight Connector 848"/>
          <p:cNvCxnSpPr>
            <a:stCxn id="847" idx="2"/>
          </p:cNvCxnSpPr>
          <p:nvPr/>
        </p:nvCxnSpPr>
        <p:spPr>
          <a:xfrm>
            <a:off x="7626207" y="26511797"/>
            <a:ext cx="3222" cy="12958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 flipH="1">
            <a:off x="3884919" y="27795047"/>
            <a:ext cx="3727134" cy="30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H="1">
            <a:off x="3856977" y="27768043"/>
            <a:ext cx="11095" cy="24450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Arrow Connector 731"/>
          <p:cNvCxnSpPr/>
          <p:nvPr/>
        </p:nvCxnSpPr>
        <p:spPr>
          <a:xfrm>
            <a:off x="3737540" y="28600350"/>
            <a:ext cx="232276" cy="0"/>
          </a:xfrm>
          <a:prstGeom prst="straightConnector1">
            <a:avLst/>
          </a:prstGeom>
          <a:ln w="28575">
            <a:solidFill>
              <a:srgbClr val="D85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/>
          <p:cNvCxnSpPr>
            <a:stCxn id="841" idx="2"/>
          </p:cNvCxnSpPr>
          <p:nvPr/>
        </p:nvCxnSpPr>
        <p:spPr>
          <a:xfrm flipH="1">
            <a:off x="7746243" y="26511797"/>
            <a:ext cx="10518" cy="1376384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/>
          <p:nvPr/>
        </p:nvCxnSpPr>
        <p:spPr>
          <a:xfrm flipH="1">
            <a:off x="4036529" y="27888185"/>
            <a:ext cx="3689923" cy="9615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036523" y="27888191"/>
            <a:ext cx="1838" cy="463033"/>
          </a:xfrm>
          <a:prstGeom prst="straightConnector1">
            <a:avLst/>
          </a:prstGeom>
          <a:ln w="28575">
            <a:solidFill>
              <a:srgbClr val="110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/>
          <p:nvPr/>
        </p:nvCxnSpPr>
        <p:spPr>
          <a:xfrm>
            <a:off x="7163235" y="20418888"/>
            <a:ext cx="1127" cy="4195574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/>
          <p:nvPr/>
        </p:nvCxnSpPr>
        <p:spPr>
          <a:xfrm>
            <a:off x="7052625" y="20500338"/>
            <a:ext cx="21626" cy="39958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/>
          <p:nvPr/>
        </p:nvCxnSpPr>
        <p:spPr>
          <a:xfrm flipH="1" flipV="1">
            <a:off x="5479287" y="20411931"/>
            <a:ext cx="1691167" cy="3722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/>
          <p:nvPr/>
        </p:nvCxnSpPr>
        <p:spPr>
          <a:xfrm flipH="1" flipV="1">
            <a:off x="1822066" y="24474754"/>
            <a:ext cx="5259129" cy="130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/>
          <p:nvPr/>
        </p:nvCxnSpPr>
        <p:spPr>
          <a:xfrm flipH="1" flipV="1">
            <a:off x="1924790" y="24565765"/>
            <a:ext cx="5224499" cy="15137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/>
          <p:nvPr/>
        </p:nvCxnSpPr>
        <p:spPr>
          <a:xfrm>
            <a:off x="1937599" y="24559090"/>
            <a:ext cx="22030" cy="16380452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/>
          <p:nvPr/>
        </p:nvCxnSpPr>
        <p:spPr>
          <a:xfrm>
            <a:off x="1829471" y="24487754"/>
            <a:ext cx="22587" cy="170678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/>
          <p:nvPr/>
        </p:nvCxnSpPr>
        <p:spPr>
          <a:xfrm flipV="1">
            <a:off x="1852046" y="41537748"/>
            <a:ext cx="8257843" cy="178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H="1" flipV="1">
            <a:off x="1959619" y="40929119"/>
            <a:ext cx="7622883" cy="10422"/>
          </a:xfrm>
          <a:prstGeom prst="line">
            <a:avLst/>
          </a:prstGeom>
          <a:ln w="28575">
            <a:solidFill>
              <a:srgbClr val="110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Arrow Connector 969"/>
          <p:cNvCxnSpPr/>
          <p:nvPr/>
        </p:nvCxnSpPr>
        <p:spPr>
          <a:xfrm flipH="1" flipV="1">
            <a:off x="6100282" y="20248861"/>
            <a:ext cx="1529131" cy="7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Arrow Connector 972"/>
          <p:cNvCxnSpPr/>
          <p:nvPr/>
        </p:nvCxnSpPr>
        <p:spPr>
          <a:xfrm flipH="1">
            <a:off x="5478119" y="20491026"/>
            <a:ext cx="1567562" cy="4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Group 1035"/>
          <p:cNvGrpSpPr/>
          <p:nvPr/>
        </p:nvGrpSpPr>
        <p:grpSpPr>
          <a:xfrm>
            <a:off x="994231" y="42441580"/>
            <a:ext cx="29057596" cy="7351746"/>
            <a:chOff x="85056" y="32688797"/>
            <a:chExt cx="29057596" cy="7351746"/>
          </a:xfrm>
        </p:grpSpPr>
        <p:sp>
          <p:nvSpPr>
            <p:cNvPr id="341" name="Rounded Rectangle 340"/>
            <p:cNvSpPr/>
            <p:nvPr/>
          </p:nvSpPr>
          <p:spPr>
            <a:xfrm>
              <a:off x="20479711" y="34161701"/>
              <a:ext cx="8626460" cy="13385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param_per_spectra_sorting_fkt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p4fit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sorts the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p4fit with style 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f“???”</a:t>
              </a:r>
              <a:r>
                <a:rPr lang="en-US" dirty="0">
                  <a:solidFill>
                    <a:schemeClr val="tx1"/>
                  </a:solidFill>
                </a:rPr>
                <a:t>][</a:t>
              </a:r>
              <a:r>
                <a:rPr lang="en-US" dirty="0">
                  <a:solidFill>
                    <a:srgbClr val="FF0000"/>
                  </a:solidFill>
                </a:rPr>
                <a:t>“???”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into 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FF0000"/>
                  </a:solidFill>
                </a:rPr>
                <a:t>f“spectra</a:t>
              </a:r>
              <a:r>
                <a:rPr lang="en-US" dirty="0">
                  <a:solidFill>
                    <a:srgbClr val="FF0000"/>
                  </a:solidFill>
                </a:rPr>
                <a:t>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][</a:t>
              </a:r>
              <a:r>
                <a:rPr lang="en-US" dirty="0">
                  <a:solidFill>
                    <a:srgbClr val="FF0000"/>
                  </a:solidFill>
                </a:rPr>
                <a:t>“</a:t>
              </a:r>
              <a:r>
                <a:rPr lang="en-US" dirty="0" err="1">
                  <a:solidFill>
                    <a:srgbClr val="FF0000"/>
                  </a:solidFill>
                </a:rPr>
                <a:t>attribure</a:t>
              </a:r>
              <a:r>
                <a:rPr lang="en-US" dirty="0">
                  <a:solidFill>
                    <a:srgbClr val="FF0000"/>
                  </a:solidFill>
                </a:rPr>
                <a:t>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	return p4fit_di</a:t>
              </a:r>
            </a:p>
          </p:txBody>
        </p:sp>
        <p:sp>
          <p:nvSpPr>
            <p:cNvPr id="343" name="Rounded Rectangle 342"/>
            <p:cNvSpPr/>
            <p:nvPr/>
          </p:nvSpPr>
          <p:spPr>
            <a:xfrm>
              <a:off x="20479711" y="32688797"/>
              <a:ext cx="8626460" cy="12594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param_per_peak_sorting_fkt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p4fit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sorts the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p4fit with style 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f“???”</a:t>
              </a:r>
              <a:r>
                <a:rPr lang="en-US" dirty="0">
                  <a:solidFill>
                    <a:schemeClr val="tx1"/>
                  </a:solidFill>
                </a:rPr>
                <a:t>][</a:t>
              </a:r>
              <a:r>
                <a:rPr lang="en-US" dirty="0">
                  <a:solidFill>
                    <a:srgbClr val="FF0000"/>
                  </a:solidFill>
                </a:rPr>
                <a:t>“???”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into 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FF0000"/>
                  </a:solidFill>
                </a:rPr>
                <a:t>f“p</a:t>
              </a:r>
              <a:r>
                <a:rPr lang="en-US" dirty="0">
                  <a:solidFill>
                    <a:srgbClr val="FF0000"/>
                  </a:solidFill>
                </a:rPr>
                <a:t>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][</a:t>
              </a:r>
              <a:r>
                <a:rPr lang="en-US" dirty="0">
                  <a:solidFill>
                    <a:srgbClr val="FF0000"/>
                  </a:solidFill>
                </a:rPr>
                <a:t>“</a:t>
              </a:r>
              <a:r>
                <a:rPr lang="en-US" dirty="0" err="1">
                  <a:solidFill>
                    <a:srgbClr val="FF0000"/>
                  </a:solidFill>
                </a:rPr>
                <a:t>attribure</a:t>
              </a:r>
              <a:r>
                <a:rPr lang="en-US" dirty="0">
                  <a:solidFill>
                    <a:srgbClr val="FF0000"/>
                  </a:solidFill>
                </a:rPr>
                <a:t>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	return p4fit_di</a:t>
              </a:r>
            </a:p>
          </p:txBody>
        </p:sp>
        <p:sp>
          <p:nvSpPr>
            <p:cNvPr id="349" name="Rounded Rectangle 348"/>
            <p:cNvSpPr/>
            <p:nvPr/>
          </p:nvSpPr>
          <p:spPr>
            <a:xfrm>
              <a:off x="9653960" y="35431889"/>
              <a:ext cx="8626460" cy="105402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model_eval_fitted_fkt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params,mod_d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creates an array of evaluated models used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FF0000"/>
                  </a:solidFill>
                </a:rPr>
                <a:t>f“spectra</a:t>
              </a:r>
              <a:r>
                <a:rPr lang="en-US" dirty="0">
                  <a:solidFill>
                    <a:srgbClr val="FF0000"/>
                  </a:solidFill>
                </a:rPr>
                <a:t>_{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model_eval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825" name="Group 824"/>
            <p:cNvGrpSpPr/>
            <p:nvPr/>
          </p:nvGrpSpPr>
          <p:grpSpPr>
            <a:xfrm>
              <a:off x="10120726" y="38217038"/>
              <a:ext cx="6360158" cy="1823505"/>
              <a:chOff x="24401390" y="5184543"/>
              <a:chExt cx="6360160" cy="182350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4401390" y="5184543"/>
                <a:ext cx="6360160" cy="182350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</a:rPr>
                  <a:t>fitting_all_peaks_sep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7030A0"/>
                    </a:solidFill>
                  </a:rPr>
                  <a:t>data, envelope, </a:t>
                </a:r>
                <a:r>
                  <a:rPr lang="en-US" dirty="0" err="1">
                    <a:solidFill>
                      <a:srgbClr val="7030A0"/>
                    </a:solidFill>
                  </a:rPr>
                  <a:t>Shirley_BG</a:t>
                </a:r>
                <a:r>
                  <a:rPr lang="en-US" dirty="0">
                    <a:solidFill>
                      <a:srgbClr val="7030A0"/>
                    </a:solidFill>
                  </a:rPr>
                  <a:t>, peaks, </a:t>
                </a:r>
                <a:r>
                  <a:rPr lang="en-US" dirty="0" err="1">
                    <a:solidFill>
                      <a:srgbClr val="7030A0"/>
                    </a:solidFill>
                  </a:rPr>
                  <a:t>a,b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create fig (</a:t>
                </a:r>
                <a:r>
                  <a:rPr lang="en-US" dirty="0">
                    <a:solidFill>
                      <a:srgbClr val="7030A0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x </a:t>
                </a:r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chemeClr val="accent1"/>
                    </a:solidFill>
                  </a:rPr>
                  <a:t>) with following plots</a:t>
                </a:r>
              </a:p>
              <a:p>
                <a:pPr marL="743598" lvl="1" indent="-28599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743598" lvl="1" indent="-28599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Envelope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743598" lvl="1" indent="-285993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rgbClr val="7030A0"/>
                    </a:solidFill>
                  </a:rPr>
                  <a:t>Shirley_BG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rgbClr val="FF0000"/>
                    </a:solidFill>
                  </a:rPr>
                  <a:t>“spectra_{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}”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743598" lvl="1" indent="-28599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peaks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rgbClr val="FF0000"/>
                    </a:solidFill>
                  </a:rPr>
                  <a:t>“spectra_{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}”</a:t>
                </a:r>
                <a:r>
                  <a:rPr lang="en-US" dirty="0">
                    <a:solidFill>
                      <a:schemeClr val="tx1"/>
                    </a:solidFill>
                  </a:rPr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“p_{</a:t>
                </a:r>
                <a:r>
                  <a:rPr lang="en-US" dirty="0" err="1">
                    <a:solidFill>
                      <a:srgbClr val="FF0000"/>
                    </a:solidFill>
                  </a:rPr>
                  <a:t>idx</a:t>
                </a:r>
                <a:r>
                  <a:rPr lang="en-US" dirty="0">
                    <a:solidFill>
                      <a:srgbClr val="FF0000"/>
                    </a:solidFill>
                  </a:rPr>
                  <a:t>}”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  <p:sp>
            <p:nvSpPr>
              <p:cNvPr id="822" name="5-Point Star 821"/>
              <p:cNvSpPr/>
              <p:nvPr/>
            </p:nvSpPr>
            <p:spPr>
              <a:xfrm>
                <a:off x="29541319" y="5684750"/>
                <a:ext cx="952110" cy="823090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0" name="Group 909"/>
            <p:cNvGrpSpPr/>
            <p:nvPr/>
          </p:nvGrpSpPr>
          <p:grpSpPr>
            <a:xfrm>
              <a:off x="9662224" y="32858721"/>
              <a:ext cx="8626460" cy="1918850"/>
              <a:chOff x="5602549" y="38340409"/>
              <a:chExt cx="8626458" cy="1918851"/>
            </a:xfrm>
          </p:grpSpPr>
          <p:sp>
            <p:nvSpPr>
              <p:cNvPr id="350" name="Rounded Rectangle 349"/>
              <p:cNvSpPr/>
              <p:nvPr/>
            </p:nvSpPr>
            <p:spPr>
              <a:xfrm>
                <a:off x="5602549" y="38340409"/>
                <a:ext cx="8626458" cy="19188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</a:rPr>
                  <a:t>fitting_over_all_spectra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7030A0"/>
                    </a:solidFill>
                  </a:rPr>
                  <a:t>p4fit, x, d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	</a:t>
                </a:r>
                <a:r>
                  <a:rPr lang="en-US" dirty="0" err="1">
                    <a:solidFill>
                      <a:schemeClr val="tx1"/>
                    </a:solidFill>
                  </a:rPr>
                  <a:t>y_d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resid</a:t>
                </a:r>
                <a:r>
                  <a:rPr lang="en-US" dirty="0">
                    <a:solidFill>
                      <a:schemeClr val="tx1"/>
                    </a:solidFill>
                  </a:rPr>
                  <a:t> =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</a:rPr>
                  <a:t>y_for_fit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7030A0"/>
                    </a:solidFill>
                  </a:rPr>
                  <a:t>d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p4fit =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</a:rPr>
                  <a:t>param_per_peak_sorting_fkt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7030A0"/>
                    </a:solidFill>
                  </a:rPr>
                  <a:t>p4fit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	</a:t>
                </a:r>
                <a:r>
                  <a:rPr lang="en-US" dirty="0" err="1">
                    <a:solidFill>
                      <a:schemeClr val="tx1"/>
                    </a:solidFill>
                  </a:rPr>
                  <a:t>model_eval</a:t>
                </a:r>
                <a:r>
                  <a:rPr lang="en-US" dirty="0">
                    <a:solidFill>
                      <a:schemeClr val="tx1"/>
                    </a:solidFill>
                  </a:rPr>
                  <a:t> =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</a:rPr>
                  <a:t>model_eval_fit_fkt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7030A0"/>
                    </a:solidFill>
                  </a:rPr>
                  <a:t>p4fit_d,mod_d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calculates residuum of data </a:t>
                </a:r>
                <a:r>
                  <a:rPr lang="en-DE" dirty="0">
                    <a:solidFill>
                      <a:schemeClr val="accent1"/>
                    </a:solidFill>
                  </a:rPr>
                  <a:t>–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model_eval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return </a:t>
                </a:r>
                <a:r>
                  <a:rPr lang="en-US" dirty="0" err="1">
                    <a:solidFill>
                      <a:srgbClr val="00B050"/>
                    </a:solidFill>
                  </a:rPr>
                  <a:t>resid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24" name="Hexagon 823"/>
              <p:cNvSpPr/>
              <p:nvPr/>
            </p:nvSpPr>
            <p:spPr>
              <a:xfrm>
                <a:off x="12887035" y="39242727"/>
                <a:ext cx="1135194" cy="962606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5" name="Group 924"/>
            <p:cNvGrpSpPr/>
            <p:nvPr/>
          </p:nvGrpSpPr>
          <p:grpSpPr>
            <a:xfrm>
              <a:off x="85056" y="32706192"/>
              <a:ext cx="8180154" cy="4766389"/>
              <a:chOff x="-19748" y="30198487"/>
              <a:chExt cx="8180147" cy="4766395"/>
            </a:xfrm>
          </p:grpSpPr>
          <p:sp>
            <p:nvSpPr>
              <p:cNvPr id="909" name="Rounded Rectangle 908"/>
              <p:cNvSpPr/>
              <p:nvPr/>
            </p:nvSpPr>
            <p:spPr>
              <a:xfrm>
                <a:off x="-19748" y="30198487"/>
                <a:ext cx="8180147" cy="476639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Actual code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 =  minimize(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fitting_over_all_spectra,</a:t>
                </a:r>
                <a:r>
                  <a:rPr lang="en-US" dirty="0">
                    <a:solidFill>
                      <a:srgbClr val="7030A0"/>
                    </a:solidFill>
                  </a:rPr>
                  <a:t>p4fit_pars, (x, d)</a:t>
                </a:r>
                <a:r>
                  <a:rPr lang="en-US" dirty="0">
                    <a:solidFill>
                      <a:schemeClr val="tx1"/>
                    </a:solidFill>
                  </a:rPr>
                  <a:t> )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out_params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</a:rPr>
                  <a:t>param_per_peak_sorting_fkt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</a:rPr>
                  <a:t>out.params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model_d_fitted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 err="1">
                    <a:solidFill>
                      <a:schemeClr val="accent2">
                        <a:lumMod val="75000"/>
                      </a:schemeClr>
                    </a:solidFill>
                  </a:rPr>
                  <a:t>model_eval_fitted_fkt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</a:rPr>
                  <a:t>out_params,mod_d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pAfit_p_d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pAfit_s_d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pAfit_s_p_d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pars_prep_for_plotting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</a:rPr>
                  <a:t>out_params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, “fitted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mod_op_spec_d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mod_op_p_d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mod_op_spec_d_eval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shirley_BG_mod_d_eval</a:t>
                </a:r>
                <a:r>
                  <a:rPr lang="en-US" dirty="0">
                    <a:solidFill>
                      <a:schemeClr val="tx1"/>
                    </a:solidFill>
                  </a:rPr>
                  <a:t>, 	</a:t>
                </a:r>
                <a:r>
                  <a:rPr lang="en-US" dirty="0" err="1">
                    <a:solidFill>
                      <a:schemeClr val="tx1"/>
                    </a:solidFill>
                  </a:rPr>
                  <a:t>mod_op_p_d_eval_mod_d_w_sBG_d_eval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		</a:t>
                </a:r>
                <a:r>
                  <a:rPr lang="en-US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data_prep_for_plotting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pAfit_s_d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</a:rPr>
                  <a:t>pAfit_p_d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4" name="Hexagon 923"/>
              <p:cNvSpPr/>
              <p:nvPr/>
            </p:nvSpPr>
            <p:spPr>
              <a:xfrm>
                <a:off x="6031613" y="30654253"/>
                <a:ext cx="1135194" cy="962606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6" name="Group 925"/>
            <p:cNvGrpSpPr/>
            <p:nvPr/>
          </p:nvGrpSpPr>
          <p:grpSpPr>
            <a:xfrm flipV="1">
              <a:off x="14497110" y="33613587"/>
              <a:ext cx="6052370" cy="796275"/>
              <a:chOff x="14138473" y="1127760"/>
              <a:chExt cx="2222652" cy="2915920"/>
            </a:xfrm>
          </p:grpSpPr>
          <p:cxnSp>
            <p:nvCxnSpPr>
              <p:cNvPr id="927" name="Straight Connector 926"/>
              <p:cNvCxnSpPr/>
              <p:nvPr/>
            </p:nvCxnSpPr>
            <p:spPr>
              <a:xfrm flipV="1">
                <a:off x="14138473" y="4043680"/>
                <a:ext cx="1695459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/>
              <p:nvPr/>
            </p:nvCxnSpPr>
            <p:spPr>
              <a:xfrm flipV="1">
                <a:off x="15833932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Arrow Connector 928"/>
              <p:cNvCxnSpPr/>
              <p:nvPr/>
            </p:nvCxnSpPr>
            <p:spPr>
              <a:xfrm flipV="1">
                <a:off x="15833932" y="1127760"/>
                <a:ext cx="527193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0" name="Group 929"/>
            <p:cNvGrpSpPr/>
            <p:nvPr/>
          </p:nvGrpSpPr>
          <p:grpSpPr>
            <a:xfrm flipV="1">
              <a:off x="14459591" y="33680017"/>
              <a:ext cx="6089896" cy="1626148"/>
              <a:chOff x="14290064" y="2658840"/>
              <a:chExt cx="1658621" cy="1516918"/>
            </a:xfrm>
          </p:grpSpPr>
          <p:cxnSp>
            <p:nvCxnSpPr>
              <p:cNvPr id="931" name="Straight Connector 930"/>
              <p:cNvCxnSpPr/>
              <p:nvPr/>
            </p:nvCxnSpPr>
            <p:spPr>
              <a:xfrm flipV="1">
                <a:off x="15532910" y="2658840"/>
                <a:ext cx="41577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/>
              <p:cNvCxnSpPr/>
              <p:nvPr/>
            </p:nvCxnSpPr>
            <p:spPr>
              <a:xfrm flipH="1">
                <a:off x="15532910" y="2658840"/>
                <a:ext cx="1" cy="151691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Arrow Connector 932"/>
              <p:cNvCxnSpPr/>
              <p:nvPr/>
            </p:nvCxnSpPr>
            <p:spPr>
              <a:xfrm flipH="1" flipV="1">
                <a:off x="14290064" y="4175758"/>
                <a:ext cx="1239423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9" name="Group 938"/>
            <p:cNvGrpSpPr/>
            <p:nvPr/>
          </p:nvGrpSpPr>
          <p:grpSpPr>
            <a:xfrm flipV="1">
              <a:off x="14491005" y="33504372"/>
              <a:ext cx="6089896" cy="259840"/>
              <a:chOff x="14290064" y="2658840"/>
              <a:chExt cx="1658621" cy="1516918"/>
            </a:xfrm>
          </p:grpSpPr>
          <p:cxnSp>
            <p:nvCxnSpPr>
              <p:cNvPr id="940" name="Straight Connector 939"/>
              <p:cNvCxnSpPr/>
              <p:nvPr/>
            </p:nvCxnSpPr>
            <p:spPr>
              <a:xfrm flipV="1">
                <a:off x="15615927" y="2658840"/>
                <a:ext cx="332758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 flipH="1">
                <a:off x="15615927" y="2658840"/>
                <a:ext cx="1" cy="151691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Arrow Connector 941"/>
              <p:cNvCxnSpPr/>
              <p:nvPr/>
            </p:nvCxnSpPr>
            <p:spPr>
              <a:xfrm flipH="1" flipV="1">
                <a:off x="14290064" y="4175758"/>
                <a:ext cx="1325863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5" name="Group 944"/>
            <p:cNvGrpSpPr/>
            <p:nvPr/>
          </p:nvGrpSpPr>
          <p:grpSpPr>
            <a:xfrm>
              <a:off x="14514598" y="32911557"/>
              <a:ext cx="6052370" cy="497048"/>
              <a:chOff x="14138473" y="1127760"/>
              <a:chExt cx="2222652" cy="2915920"/>
            </a:xfrm>
          </p:grpSpPr>
          <p:cxnSp>
            <p:nvCxnSpPr>
              <p:cNvPr id="946" name="Straight Connector 945"/>
              <p:cNvCxnSpPr/>
              <p:nvPr/>
            </p:nvCxnSpPr>
            <p:spPr>
              <a:xfrm>
                <a:off x="14138473" y="4043680"/>
                <a:ext cx="1771015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 flipV="1">
                <a:off x="15909488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Arrow Connector 947"/>
              <p:cNvCxnSpPr/>
              <p:nvPr/>
            </p:nvCxnSpPr>
            <p:spPr>
              <a:xfrm>
                <a:off x="15917562" y="1127760"/>
                <a:ext cx="443563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1" name="Rounded Rectangle 950"/>
            <p:cNvSpPr/>
            <p:nvPr/>
          </p:nvSpPr>
          <p:spPr>
            <a:xfrm>
              <a:off x="20516192" y="35707493"/>
              <a:ext cx="8626460" cy="105402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model_eval_fit_fkt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params,mod_d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creates an array of evaluated models used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FF0000"/>
                  </a:solidFill>
                </a:rPr>
                <a:t>f“p</a:t>
              </a:r>
              <a:r>
                <a:rPr lang="en-US" dirty="0">
                  <a:solidFill>
                    <a:srgbClr val="FF0000"/>
                  </a:solidFill>
                </a:rPr>
                <a:t>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 </a:t>
              </a:r>
              <a:r>
                <a:rPr lang="en-US" dirty="0" err="1">
                  <a:solidFill>
                    <a:srgbClr val="00B050"/>
                  </a:solidFill>
                </a:rPr>
                <a:t>model_eval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998" name="Group 997"/>
            <p:cNvGrpSpPr/>
            <p:nvPr/>
          </p:nvGrpSpPr>
          <p:grpSpPr>
            <a:xfrm>
              <a:off x="6898499" y="33161955"/>
              <a:ext cx="2877961" cy="786332"/>
              <a:chOff x="6898499" y="33161955"/>
              <a:chExt cx="2641741" cy="786332"/>
            </a:xfrm>
          </p:grpSpPr>
          <p:cxnSp>
            <p:nvCxnSpPr>
              <p:cNvPr id="952" name="Straight Arrow Connector 951"/>
              <p:cNvCxnSpPr/>
              <p:nvPr/>
            </p:nvCxnSpPr>
            <p:spPr>
              <a:xfrm>
                <a:off x="8814677" y="33161955"/>
                <a:ext cx="725563" cy="0"/>
              </a:xfrm>
              <a:prstGeom prst="straightConnector1">
                <a:avLst/>
              </a:prstGeom>
              <a:ln w="28575">
                <a:solidFill>
                  <a:srgbClr val="1106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 flipV="1">
                <a:off x="8814677" y="33161955"/>
                <a:ext cx="0" cy="786332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 flipH="1">
                <a:off x="6898499" y="33938234"/>
                <a:ext cx="1922994" cy="0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6" name="Group 995"/>
            <p:cNvGrpSpPr/>
            <p:nvPr/>
          </p:nvGrpSpPr>
          <p:grpSpPr>
            <a:xfrm>
              <a:off x="6856281" y="34021884"/>
              <a:ext cx="3148779" cy="489341"/>
              <a:chOff x="6848661" y="34021884"/>
              <a:chExt cx="2912179" cy="489341"/>
            </a:xfrm>
          </p:grpSpPr>
          <p:cxnSp>
            <p:nvCxnSpPr>
              <p:cNvPr id="958" name="Straight Connector 957"/>
              <p:cNvCxnSpPr/>
              <p:nvPr/>
            </p:nvCxnSpPr>
            <p:spPr>
              <a:xfrm>
                <a:off x="8821493" y="34511225"/>
                <a:ext cx="93934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Straight Connector 964"/>
              <p:cNvCxnSpPr/>
              <p:nvPr/>
            </p:nvCxnSpPr>
            <p:spPr>
              <a:xfrm>
                <a:off x="8814677" y="34021884"/>
                <a:ext cx="6816" cy="48934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Arrow Connector 974"/>
              <p:cNvCxnSpPr/>
              <p:nvPr/>
            </p:nvCxnSpPr>
            <p:spPr>
              <a:xfrm flipH="1">
                <a:off x="6848661" y="34021884"/>
                <a:ext cx="1966016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" name="Group 982"/>
            <p:cNvGrpSpPr/>
            <p:nvPr/>
          </p:nvGrpSpPr>
          <p:grpSpPr>
            <a:xfrm flipV="1">
              <a:off x="6701926" y="34769116"/>
              <a:ext cx="3004652" cy="938376"/>
              <a:chOff x="6616488" y="34871791"/>
              <a:chExt cx="3004652" cy="786332"/>
            </a:xfrm>
          </p:grpSpPr>
          <p:cxnSp>
            <p:nvCxnSpPr>
              <p:cNvPr id="977" name="Straight Arrow Connector 976"/>
              <p:cNvCxnSpPr/>
              <p:nvPr/>
            </p:nvCxnSpPr>
            <p:spPr>
              <a:xfrm flipV="1">
                <a:off x="8532666" y="34871791"/>
                <a:ext cx="1088474" cy="0"/>
              </a:xfrm>
              <a:prstGeom prst="straightConnector1">
                <a:avLst/>
              </a:prstGeom>
              <a:ln w="28575">
                <a:solidFill>
                  <a:srgbClr val="1106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/>
              <p:cNvCxnSpPr/>
              <p:nvPr/>
            </p:nvCxnSpPr>
            <p:spPr>
              <a:xfrm flipV="1">
                <a:off x="8532666" y="34871791"/>
                <a:ext cx="0" cy="786332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Connector 978"/>
              <p:cNvCxnSpPr/>
              <p:nvPr/>
            </p:nvCxnSpPr>
            <p:spPr>
              <a:xfrm flipH="1">
                <a:off x="6616488" y="35648070"/>
                <a:ext cx="1922994" cy="0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4" name="Group 983"/>
            <p:cNvGrpSpPr/>
            <p:nvPr/>
          </p:nvGrpSpPr>
          <p:grpSpPr>
            <a:xfrm>
              <a:off x="6581890" y="34858898"/>
              <a:ext cx="3329829" cy="1438050"/>
              <a:chOff x="6566650" y="35731720"/>
              <a:chExt cx="3329829" cy="489341"/>
            </a:xfrm>
          </p:grpSpPr>
          <p:cxnSp>
            <p:nvCxnSpPr>
              <p:cNvPr id="980" name="Straight Connector 979"/>
              <p:cNvCxnSpPr/>
              <p:nvPr/>
            </p:nvCxnSpPr>
            <p:spPr>
              <a:xfrm>
                <a:off x="8539482" y="36221061"/>
                <a:ext cx="135699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/>
              <p:cNvCxnSpPr/>
              <p:nvPr/>
            </p:nvCxnSpPr>
            <p:spPr>
              <a:xfrm>
                <a:off x="8532666" y="35731720"/>
                <a:ext cx="6816" cy="48934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Arrow Connector 981"/>
              <p:cNvCxnSpPr/>
              <p:nvPr/>
            </p:nvCxnSpPr>
            <p:spPr>
              <a:xfrm flipH="1">
                <a:off x="6566650" y="35731720"/>
                <a:ext cx="1966016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5" name="Group 984"/>
            <p:cNvGrpSpPr/>
            <p:nvPr/>
          </p:nvGrpSpPr>
          <p:grpSpPr>
            <a:xfrm flipV="1">
              <a:off x="6694368" y="34525745"/>
              <a:ext cx="2116189" cy="639798"/>
              <a:chOff x="6616488" y="34871791"/>
              <a:chExt cx="1922994" cy="786332"/>
            </a:xfrm>
          </p:grpSpPr>
          <p:cxnSp>
            <p:nvCxnSpPr>
              <p:cNvPr id="987" name="Straight Connector 986"/>
              <p:cNvCxnSpPr/>
              <p:nvPr/>
            </p:nvCxnSpPr>
            <p:spPr>
              <a:xfrm flipV="1">
                <a:off x="8532666" y="34871791"/>
                <a:ext cx="0" cy="786332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>
              <a:xfrm flipH="1">
                <a:off x="6616488" y="35648070"/>
                <a:ext cx="1922994" cy="0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9" name="Group 988"/>
            <p:cNvGrpSpPr/>
            <p:nvPr/>
          </p:nvGrpSpPr>
          <p:grpSpPr>
            <a:xfrm>
              <a:off x="6756800" y="34619489"/>
              <a:ext cx="12083583" cy="646104"/>
              <a:chOff x="6566650" y="35731720"/>
              <a:chExt cx="11960829" cy="489341"/>
            </a:xfrm>
          </p:grpSpPr>
          <p:cxnSp>
            <p:nvCxnSpPr>
              <p:cNvPr id="990" name="Straight Connector 989"/>
              <p:cNvCxnSpPr/>
              <p:nvPr/>
            </p:nvCxnSpPr>
            <p:spPr>
              <a:xfrm>
                <a:off x="8539482" y="36221061"/>
                <a:ext cx="998799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/>
              <p:cNvCxnSpPr/>
              <p:nvPr/>
            </p:nvCxnSpPr>
            <p:spPr>
              <a:xfrm>
                <a:off x="8532666" y="35731720"/>
                <a:ext cx="6816" cy="48934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Arrow Connector 991"/>
              <p:cNvCxnSpPr/>
              <p:nvPr/>
            </p:nvCxnSpPr>
            <p:spPr>
              <a:xfrm flipH="1">
                <a:off x="6566650" y="35731720"/>
                <a:ext cx="1966016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0" name="Straight Arrow Connector 999"/>
            <p:cNvCxnSpPr/>
            <p:nvPr/>
          </p:nvCxnSpPr>
          <p:spPr>
            <a:xfrm>
              <a:off x="18679151" y="32822139"/>
              <a:ext cx="1876414" cy="6967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1" name="Arc 1000"/>
            <p:cNvSpPr/>
            <p:nvPr/>
          </p:nvSpPr>
          <p:spPr>
            <a:xfrm rot="16200000" flipH="1">
              <a:off x="18339536" y="33241116"/>
              <a:ext cx="663990" cy="571563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04" name="Straight Connector 1003"/>
            <p:cNvCxnSpPr>
              <a:stCxn id="1001" idx="0"/>
            </p:cNvCxnSpPr>
            <p:nvPr/>
          </p:nvCxnSpPr>
          <p:spPr>
            <a:xfrm flipV="1">
              <a:off x="18674617" y="32817313"/>
              <a:ext cx="4534" cy="377609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flipH="1" flipV="1">
              <a:off x="18668725" y="33849240"/>
              <a:ext cx="5892" cy="1307170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flipH="1" flipV="1">
              <a:off x="8801014" y="35156411"/>
              <a:ext cx="9886171" cy="4475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9" name="Arc 1018"/>
            <p:cNvSpPr/>
            <p:nvPr/>
          </p:nvSpPr>
          <p:spPr>
            <a:xfrm rot="16200000" flipH="1">
              <a:off x="18496675" y="33248261"/>
              <a:ext cx="663990" cy="571563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0" name="Straight Connector 1019"/>
            <p:cNvCxnSpPr/>
            <p:nvPr/>
          </p:nvCxnSpPr>
          <p:spPr>
            <a:xfrm flipV="1">
              <a:off x="18837076" y="33202047"/>
              <a:ext cx="374441" cy="118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flipH="1" flipV="1">
              <a:off x="18825864" y="33856385"/>
              <a:ext cx="8159" cy="14092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Arc 1024"/>
            <p:cNvSpPr/>
            <p:nvPr/>
          </p:nvSpPr>
          <p:spPr>
            <a:xfrm flipH="1">
              <a:off x="19199262" y="33056215"/>
              <a:ext cx="275759" cy="277373"/>
            </a:xfrm>
            <a:prstGeom prst="arc">
              <a:avLst>
                <a:gd name="adj1" fmla="val 10768050"/>
                <a:gd name="adj2" fmla="val 16635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6" name="Straight Connector 1025"/>
            <p:cNvCxnSpPr/>
            <p:nvPr/>
          </p:nvCxnSpPr>
          <p:spPr>
            <a:xfrm>
              <a:off x="19474606" y="33188290"/>
              <a:ext cx="2111" cy="51954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 flipH="1">
              <a:off x="19474148" y="33707832"/>
              <a:ext cx="1114071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Group 1037"/>
          <p:cNvGrpSpPr/>
          <p:nvPr/>
        </p:nvGrpSpPr>
        <p:grpSpPr>
          <a:xfrm>
            <a:off x="1029274" y="4736338"/>
            <a:ext cx="15598107" cy="9576811"/>
            <a:chOff x="239934" y="19281727"/>
            <a:chExt cx="15598107" cy="9576811"/>
          </a:xfrm>
        </p:grpSpPr>
        <p:sp>
          <p:nvSpPr>
            <p:cNvPr id="1039" name="Rounded Rectangle 1038"/>
            <p:cNvSpPr/>
            <p:nvPr/>
          </p:nvSpPr>
          <p:spPr>
            <a:xfrm>
              <a:off x="8681909" y="22178879"/>
              <a:ext cx="6360158" cy="213533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build_curve_from_peaks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idx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n_spectra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 a peak with </a:t>
              </a:r>
            </a:p>
            <a:p>
              <a:pPr marL="1201216" lvl="2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the prefix 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</a:p>
            <a:p>
              <a:pPr marL="1201216" lvl="2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The type </a:t>
              </a:r>
              <a:r>
                <a:rPr lang="en-US" dirty="0" err="1">
                  <a:solidFill>
                    <a:schemeClr val="tx1"/>
                  </a:solidFill>
                </a:rPr>
                <a:t>peak_func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creates </a:t>
              </a:r>
              <a:r>
                <a:rPr lang="en-US" dirty="0" err="1">
                  <a:solidFill>
                    <a:schemeClr val="accent1"/>
                  </a:solidFill>
                </a:rPr>
                <a:t>bg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shirley_bg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composite Model of peak and </a:t>
              </a:r>
              <a:r>
                <a:rPr lang="en-US" dirty="0" err="1">
                  <a:solidFill>
                    <a:schemeClr val="accent1"/>
                  </a:solidFill>
                </a:rPr>
                <a:t>shirely</a:t>
              </a:r>
              <a:r>
                <a:rPr lang="en-US" dirty="0">
                  <a:solidFill>
                    <a:schemeClr val="accent1"/>
                  </a:solidFill>
                </a:rPr>
                <a:t> (</a:t>
              </a:r>
              <a:r>
                <a:rPr lang="en-US" dirty="0">
                  <a:solidFill>
                    <a:srgbClr val="7030A0"/>
                  </a:solidFill>
                </a:rPr>
                <a:t>peak, </a:t>
              </a:r>
              <a:r>
                <a:rPr lang="en-US" dirty="0" err="1">
                  <a:solidFill>
                    <a:srgbClr val="7030A0"/>
                  </a:solidFill>
                </a:rPr>
                <a:t>bg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create_bg</a:t>
              </a:r>
              <a:r>
                <a:rPr lang="en-US" dirty="0">
                  <a:solidFill>
                    <a:schemeClr val="accent1"/>
                  </a:solidFill>
                </a:rPr>
                <a:t>) 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return: model</a:t>
              </a:r>
            </a:p>
          </p:txBody>
        </p:sp>
        <p:sp>
          <p:nvSpPr>
            <p:cNvPr id="1040" name="Rounded Rectangle 1039"/>
            <p:cNvSpPr/>
            <p:nvPr/>
          </p:nvSpPr>
          <p:spPr>
            <a:xfrm>
              <a:off x="8727449" y="19281727"/>
              <a:ext cx="6360158" cy="11687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shirley_bg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x, low ,high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return: low, high</a:t>
              </a:r>
            </a:p>
          </p:txBody>
        </p:sp>
        <p:sp>
          <p:nvSpPr>
            <p:cNvPr id="1041" name="Rounded Rectangle 1040"/>
            <p:cNvSpPr/>
            <p:nvPr/>
          </p:nvSpPr>
          <p:spPr>
            <a:xfrm>
              <a:off x="8681909" y="20679561"/>
              <a:ext cx="6360158" cy="127395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create_bg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left, right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tx1"/>
                  </a:solidFill>
                </a:rPr>
                <a:t>low high, = right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Creates sum of the peak (left)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return: peak + </a:t>
              </a:r>
              <a:r>
                <a:rPr lang="en-US" dirty="0" err="1">
                  <a:solidFill>
                    <a:srgbClr val="00B050"/>
                  </a:solidFill>
                </a:rPr>
                <a:t>shirleyBG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1042" name="Group 1041"/>
            <p:cNvGrpSpPr/>
            <p:nvPr/>
          </p:nvGrpSpPr>
          <p:grpSpPr>
            <a:xfrm>
              <a:off x="11176945" y="19786372"/>
              <a:ext cx="4276416" cy="3692088"/>
              <a:chOff x="11577253" y="1127760"/>
              <a:chExt cx="3876107" cy="2915920"/>
            </a:xfrm>
          </p:grpSpPr>
          <p:cxnSp>
            <p:nvCxnSpPr>
              <p:cNvPr id="1095" name="Straight Connector 1094"/>
              <p:cNvCxnSpPr/>
              <p:nvPr/>
            </p:nvCxnSpPr>
            <p:spPr>
              <a:xfrm>
                <a:off x="12198166" y="4043680"/>
                <a:ext cx="3255194" cy="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/>
              <p:nvPr/>
            </p:nvCxnSpPr>
            <p:spPr>
              <a:xfrm flipV="1">
                <a:off x="15453360" y="1127760"/>
                <a:ext cx="0" cy="291592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Arrow Connector 1096"/>
              <p:cNvCxnSpPr/>
              <p:nvPr/>
            </p:nvCxnSpPr>
            <p:spPr>
              <a:xfrm flipH="1">
                <a:off x="11577253" y="1127760"/>
                <a:ext cx="3876107" cy="0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3" name="Group 1042"/>
            <p:cNvGrpSpPr/>
            <p:nvPr/>
          </p:nvGrpSpPr>
          <p:grpSpPr>
            <a:xfrm>
              <a:off x="11183777" y="20038939"/>
              <a:ext cx="4154493" cy="3531295"/>
              <a:chOff x="11555739" y="1727200"/>
              <a:chExt cx="3704582" cy="2448560"/>
            </a:xfrm>
          </p:grpSpPr>
          <p:cxnSp>
            <p:nvCxnSpPr>
              <p:cNvPr id="1092" name="Straight Connector 1091"/>
              <p:cNvCxnSpPr/>
              <p:nvPr/>
            </p:nvCxnSpPr>
            <p:spPr>
              <a:xfrm>
                <a:off x="11555739" y="1727200"/>
                <a:ext cx="3704581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/>
              <p:cNvCxnSpPr/>
              <p:nvPr/>
            </p:nvCxnSpPr>
            <p:spPr>
              <a:xfrm>
                <a:off x="15260320" y="1727200"/>
                <a:ext cx="0" cy="244856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Arrow Connector 1093"/>
              <p:cNvCxnSpPr/>
              <p:nvPr/>
            </p:nvCxnSpPr>
            <p:spPr>
              <a:xfrm flipH="1">
                <a:off x="12080355" y="4175760"/>
                <a:ext cx="3179966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4" name="Rounded Rectangle 1043"/>
            <p:cNvSpPr/>
            <p:nvPr/>
          </p:nvSpPr>
          <p:spPr>
            <a:xfrm>
              <a:off x="8727449" y="24554042"/>
              <a:ext cx="6360158" cy="15236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param_updater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param_file_type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check if </a:t>
              </a:r>
              <a:r>
                <a:rPr lang="en-US" dirty="0" err="1">
                  <a:solidFill>
                    <a:schemeClr val="accent1"/>
                  </a:solidFill>
                </a:rPr>
                <a:t>yaml</a:t>
              </a:r>
              <a:r>
                <a:rPr lang="en-US" dirty="0">
                  <a:solidFill>
                    <a:schemeClr val="accent1"/>
                  </a:solidFill>
                </a:rPr>
                <a:t> or </a:t>
              </a:r>
              <a:r>
                <a:rPr lang="en-US" dirty="0" err="1">
                  <a:solidFill>
                    <a:schemeClr val="accent1"/>
                  </a:solidFill>
                </a:rPr>
                <a:t>json</a:t>
              </a:r>
              <a:r>
                <a:rPr lang="en-US" dirty="0">
                  <a:solidFill>
                    <a:schemeClr val="accent1"/>
                  </a:solidFill>
                </a:rPr>
                <a:t> file should be loaded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	loads the </a:t>
              </a:r>
              <a:r>
                <a:rPr lang="en-US" dirty="0" err="1">
                  <a:solidFill>
                    <a:schemeClr val="accent1"/>
                  </a:solidFill>
                </a:rPr>
                <a:t>paramfyle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create pars with all parameters in it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return: pars</a:t>
              </a:r>
            </a:p>
          </p:txBody>
        </p:sp>
        <p:sp>
          <p:nvSpPr>
            <p:cNvPr id="1045" name="Rounded Rectangle 1044"/>
            <p:cNvSpPr/>
            <p:nvPr/>
          </p:nvSpPr>
          <p:spPr>
            <a:xfrm>
              <a:off x="8727449" y="26317541"/>
              <a:ext cx="6360158" cy="254099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shirley_param_calc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creates dictionary p4fit_d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p4fit_d[</a:t>
              </a:r>
              <a:r>
                <a:rPr lang="en-US" dirty="0">
                  <a:solidFill>
                    <a:srgbClr val="FF0000"/>
                  </a:solidFill>
                </a:rPr>
                <a:t>“p{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= </a:t>
              </a:r>
              <a:r>
                <a:rPr lang="en-US" dirty="0" err="1">
                  <a:solidFill>
                    <a:schemeClr val="tx1"/>
                  </a:solidFill>
                </a:rPr>
                <a:t>mod_d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“mod{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].</a:t>
              </a:r>
              <a:r>
                <a:rPr lang="en-US" dirty="0" err="1">
                  <a:solidFill>
                    <a:schemeClr val="tx1"/>
                  </a:solidFill>
                </a:rPr>
                <a:t>make_p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Update all </a:t>
              </a:r>
              <a:r>
                <a:rPr lang="en-US" dirty="0" err="1">
                  <a:solidFill>
                    <a:schemeClr val="accent1"/>
                  </a:solidFill>
                </a:rPr>
                <a:t>params</a:t>
              </a:r>
              <a:r>
                <a:rPr lang="en-US" dirty="0">
                  <a:solidFill>
                    <a:schemeClr val="accent1"/>
                  </a:solidFill>
                </a:rPr>
                <a:t> with 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</a:p>
            <a:p>
              <a:pPr marL="743598" lvl="1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/>
                  </a:solidFill>
                </a:rPr>
                <a:t>Create </a:t>
              </a:r>
            </a:p>
            <a:p>
              <a:pPr marL="1201216" lvl="2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Delta=</a:t>
              </a:r>
              <a:r>
                <a:rPr lang="en-US" dirty="0" err="1">
                  <a:solidFill>
                    <a:schemeClr val="tx1"/>
                  </a:solidFill>
                </a:rPr>
                <a:t>yraw</a:t>
              </a:r>
              <a:r>
                <a:rPr lang="en-US" dirty="0">
                  <a:solidFill>
                    <a:schemeClr val="tx1"/>
                  </a:solidFill>
                </a:rPr>
                <a:t>[-1]-</a:t>
              </a:r>
              <a:r>
                <a:rPr lang="en-US" dirty="0" err="1">
                  <a:solidFill>
                    <a:schemeClr val="tx1"/>
                  </a:solidFill>
                </a:rPr>
                <a:t>yraw</a:t>
              </a:r>
              <a:r>
                <a:rPr lang="en-US" dirty="0">
                  <a:solidFill>
                    <a:schemeClr val="tx1"/>
                  </a:solidFill>
                </a:rPr>
                <a:t>[0]</a:t>
              </a:r>
            </a:p>
            <a:p>
              <a:pPr marL="1201216" lvl="2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high = low + delta</a:t>
              </a:r>
            </a:p>
            <a:p>
              <a:pPr marL="1201216" lvl="2" indent="-28599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Low = 0 </a:t>
              </a:r>
              <a:r>
                <a:rPr lang="en-US" dirty="0">
                  <a:solidFill>
                    <a:schemeClr val="accent1"/>
                  </a:solidFill>
                </a:rPr>
                <a:t>(</a:t>
              </a:r>
              <a:r>
                <a:rPr lang="en-US" dirty="0" err="1">
                  <a:solidFill>
                    <a:schemeClr val="accent1"/>
                  </a:solidFill>
                </a:rPr>
                <a:t>exept</a:t>
              </a:r>
              <a:r>
                <a:rPr lang="en-US" dirty="0">
                  <a:solidFill>
                    <a:schemeClr val="accent1"/>
                  </a:solidFill>
                </a:rPr>
                <a:t> for 1</a:t>
              </a:r>
              <a:r>
                <a:rPr lang="en-US" baseline="30000" dirty="0">
                  <a:solidFill>
                    <a:schemeClr val="accent1"/>
                  </a:solidFill>
                </a:rPr>
                <a:t>st</a:t>
              </a:r>
              <a:r>
                <a:rPr lang="en-US" dirty="0">
                  <a:solidFill>
                    <a:schemeClr val="accent1"/>
                  </a:solidFill>
                </a:rPr>
                <a:t>, </a:t>
              </a:r>
              <a:r>
                <a:rPr lang="en-US" dirty="0" err="1">
                  <a:solidFill>
                    <a:schemeClr val="accent1"/>
                  </a:solidFill>
                </a:rPr>
                <a:t>ther</a:t>
              </a:r>
              <a:r>
                <a:rPr lang="en-US" dirty="0">
                  <a:solidFill>
                    <a:schemeClr val="accent1"/>
                  </a:solidFill>
                </a:rPr>
                <a:t> its set to </a:t>
              </a:r>
              <a:r>
                <a:rPr lang="en-US" dirty="0" err="1">
                  <a:solidFill>
                    <a:schemeClr val="accent1"/>
                  </a:solidFill>
                </a:rPr>
                <a:t>yraw</a:t>
              </a:r>
              <a:r>
                <a:rPr lang="en-US" dirty="0">
                  <a:solidFill>
                    <a:schemeClr val="accent1"/>
                  </a:solidFill>
                </a:rPr>
                <a:t>[0])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00B050"/>
                  </a:solidFill>
                </a:rPr>
                <a:t>return: p4fit_d</a:t>
              </a:r>
            </a:p>
          </p:txBody>
        </p:sp>
        <p:sp>
          <p:nvSpPr>
            <p:cNvPr id="1046" name="Rounded Rectangle 1045"/>
            <p:cNvSpPr/>
            <p:nvPr/>
          </p:nvSpPr>
          <p:spPr>
            <a:xfrm>
              <a:off x="239934" y="22064692"/>
              <a:ext cx="7073519" cy="461688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Actual code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Number_of_peaks</a:t>
              </a:r>
              <a:r>
                <a:rPr lang="en-US" dirty="0">
                  <a:solidFill>
                    <a:schemeClr val="tx1"/>
                  </a:solidFill>
                </a:rPr>
                <a:t> = input(“# of peaks”)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Select </a:t>
              </a:r>
              <a:r>
                <a:rPr lang="en-US" dirty="0">
                  <a:solidFill>
                    <a:schemeClr val="tx1"/>
                  </a:solidFill>
                </a:rPr>
                <a:t>peak type (</a:t>
              </a:r>
              <a:r>
                <a:rPr lang="en-US" dirty="0" err="1">
                  <a:solidFill>
                    <a:schemeClr val="tx1"/>
                  </a:solidFill>
                </a:rPr>
                <a:t>voigt</a:t>
              </a:r>
              <a:r>
                <a:rPr lang="en-US" dirty="0">
                  <a:solidFill>
                    <a:schemeClr val="tx1"/>
                  </a:solidFill>
                </a:rPr>
                <a:t>, Gauss </a:t>
              </a:r>
              <a:r>
                <a:rPr lang="en-US" dirty="0" err="1">
                  <a:solidFill>
                    <a:schemeClr val="tx1"/>
                  </a:solidFill>
                </a:rPr>
                <a:t>etc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set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peak_type</a:t>
              </a:r>
              <a:r>
                <a:rPr lang="en-US" dirty="0">
                  <a:solidFill>
                    <a:schemeClr val="tx1"/>
                  </a:solidFill>
                </a:rPr>
                <a:t> (</a:t>
              </a:r>
              <a:r>
                <a:rPr lang="en-US" dirty="0" err="1">
                  <a:solidFill>
                    <a:schemeClr val="tx1"/>
                  </a:solidFill>
                </a:rPr>
                <a:t>str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>
                  <a:solidFill>
                    <a:schemeClr val="accent1"/>
                  </a:solidFill>
                </a:rPr>
                <a:t>set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peak_func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param_file_type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param_file_name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pars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param_updater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param_file_type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mod_d</a:t>
              </a:r>
              <a:r>
                <a:rPr lang="en-US" dirty="0">
                  <a:solidFill>
                    <a:schemeClr val="tx1"/>
                  </a:solidFill>
                </a:rPr>
                <a:t>[</a:t>
              </a:r>
              <a:r>
                <a:rPr lang="en-US" dirty="0">
                  <a:solidFill>
                    <a:srgbClr val="FF0000"/>
                  </a:solidFill>
                </a:rPr>
                <a:t>“mod{</a:t>
              </a:r>
              <a:r>
                <a:rPr lang="en-US" dirty="0" err="1">
                  <a:solidFill>
                    <a:srgbClr val="FF0000"/>
                  </a:solidFill>
                </a:rPr>
                <a:t>i</a:t>
              </a:r>
              <a:r>
                <a:rPr lang="en-US" dirty="0">
                  <a:solidFill>
                    <a:srgbClr val="FF0000"/>
                  </a:solidFill>
                </a:rPr>
                <a:t>}_{</a:t>
              </a:r>
              <a:r>
                <a:rPr lang="en-US" dirty="0" err="1">
                  <a:solidFill>
                    <a:srgbClr val="FF0000"/>
                  </a:solidFill>
                </a:rPr>
                <a:t>idx</a:t>
              </a:r>
              <a:r>
                <a:rPr lang="en-US" dirty="0">
                  <a:solidFill>
                    <a:srgbClr val="FF0000"/>
                  </a:solidFill>
                </a:rPr>
                <a:t>}”</a:t>
              </a:r>
              <a:r>
                <a:rPr lang="en-US" dirty="0">
                  <a:solidFill>
                    <a:schemeClr val="tx1"/>
                  </a:solidFill>
                </a:rPr>
                <a:t>]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build_curve_from_peaks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rgbClr val="7030A0"/>
                  </a:solidFill>
                </a:rPr>
                <a:t>i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idx</a:t>
              </a:r>
              <a:r>
                <a:rPr lang="en-US" dirty="0">
                  <a:solidFill>
                    <a:srgbClr val="7030A0"/>
                  </a:solidFill>
                </a:rPr>
                <a:t>, </a:t>
              </a:r>
              <a:r>
                <a:rPr lang="en-US" dirty="0" err="1">
                  <a:solidFill>
                    <a:srgbClr val="7030A0"/>
                  </a:solidFill>
                </a:rPr>
                <a:t>n_spectra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p4fit_d = 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shirley_param_calc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7030A0"/>
                  </a:solidFill>
                </a:rPr>
                <a:t>pars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7" name="Straight Connector 1046"/>
            <p:cNvCxnSpPr/>
            <p:nvPr/>
          </p:nvCxnSpPr>
          <p:spPr>
            <a:xfrm flipH="1">
              <a:off x="6911220" y="25439015"/>
              <a:ext cx="494294" cy="0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/>
            <p:cNvCxnSpPr/>
            <p:nvPr/>
          </p:nvCxnSpPr>
          <p:spPr>
            <a:xfrm>
              <a:off x="7487656" y="24081247"/>
              <a:ext cx="1667536" cy="269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/>
            <p:cNvCxnSpPr/>
            <p:nvPr/>
          </p:nvCxnSpPr>
          <p:spPr>
            <a:xfrm flipH="1">
              <a:off x="7484582" y="24071756"/>
              <a:ext cx="3068" cy="150135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 flipV="1">
              <a:off x="7901140" y="25921830"/>
              <a:ext cx="109243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>
            <a:xfrm flipH="1">
              <a:off x="7405501" y="22367185"/>
              <a:ext cx="4170" cy="3071830"/>
            </a:xfrm>
            <a:prstGeom prst="line">
              <a:avLst/>
            </a:prstGeom>
            <a:ln w="28575">
              <a:solidFill>
                <a:srgbClr val="1106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/>
            <p:cNvCxnSpPr/>
            <p:nvPr/>
          </p:nvCxnSpPr>
          <p:spPr>
            <a:xfrm flipV="1">
              <a:off x="7405492" y="22362313"/>
              <a:ext cx="1180199" cy="4875"/>
            </a:xfrm>
            <a:prstGeom prst="straightConnector1">
              <a:avLst/>
            </a:prstGeom>
            <a:ln w="28575">
              <a:solidFill>
                <a:srgbClr val="1106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3" name="Group 1052"/>
            <p:cNvGrpSpPr/>
            <p:nvPr/>
          </p:nvGrpSpPr>
          <p:grpSpPr>
            <a:xfrm>
              <a:off x="11798141" y="21578168"/>
              <a:ext cx="3923999" cy="2267545"/>
              <a:chOff x="11749358" y="2835089"/>
              <a:chExt cx="3924005" cy="2267541"/>
            </a:xfrm>
          </p:grpSpPr>
          <p:grpSp>
            <p:nvGrpSpPr>
              <p:cNvPr id="1085" name="Group 1084"/>
              <p:cNvGrpSpPr/>
              <p:nvPr/>
            </p:nvGrpSpPr>
            <p:grpSpPr>
              <a:xfrm>
                <a:off x="14910811" y="2835089"/>
                <a:ext cx="762552" cy="2267541"/>
                <a:chOff x="14969479" y="10043918"/>
                <a:chExt cx="762552" cy="2267541"/>
              </a:xfrm>
            </p:grpSpPr>
            <p:cxnSp>
              <p:nvCxnSpPr>
                <p:cNvPr id="1087" name="Straight Connector 1086"/>
                <p:cNvCxnSpPr>
                  <a:stCxn id="1089" idx="0"/>
                </p:cNvCxnSpPr>
                <p:nvPr/>
              </p:nvCxnSpPr>
              <p:spPr>
                <a:xfrm flipV="1">
                  <a:off x="15543047" y="10181924"/>
                  <a:ext cx="188984" cy="1958"/>
                </a:xfrm>
                <a:prstGeom prst="lin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8" name="Group 1087"/>
                <p:cNvGrpSpPr/>
                <p:nvPr/>
              </p:nvGrpSpPr>
              <p:grpSpPr>
                <a:xfrm>
                  <a:off x="14969479" y="10182601"/>
                  <a:ext cx="762547" cy="2128858"/>
                  <a:chOff x="14545582" y="4127798"/>
                  <a:chExt cx="679967" cy="1488750"/>
                </a:xfrm>
              </p:grpSpPr>
              <p:cxnSp>
                <p:nvCxnSpPr>
                  <p:cNvPr id="1090" name="Straight Connector 1089"/>
                  <p:cNvCxnSpPr/>
                  <p:nvPr/>
                </p:nvCxnSpPr>
                <p:spPr>
                  <a:xfrm flipH="1">
                    <a:off x="15224675" y="4127798"/>
                    <a:ext cx="874" cy="1488749"/>
                  </a:xfrm>
                  <a:prstGeom prst="line">
                    <a:avLst/>
                  </a:prstGeom>
                  <a:ln w="28575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Straight Arrow Connector 1090"/>
                  <p:cNvCxnSpPr/>
                  <p:nvPr/>
                </p:nvCxnSpPr>
                <p:spPr>
                  <a:xfrm flipH="1" flipV="1">
                    <a:off x="14545582" y="5615032"/>
                    <a:ext cx="679965" cy="1515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9" name="Arc 1088"/>
                <p:cNvSpPr/>
                <p:nvPr/>
              </p:nvSpPr>
              <p:spPr>
                <a:xfrm flipH="1">
                  <a:off x="15267300" y="10043918"/>
                  <a:ext cx="275753" cy="277366"/>
                </a:xfrm>
                <a:prstGeom prst="arc">
                  <a:avLst>
                    <a:gd name="adj1" fmla="val 10768050"/>
                    <a:gd name="adj2" fmla="val 16635"/>
                  </a:avLst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6" name="Straight Connector 1085"/>
              <p:cNvCxnSpPr>
                <a:endCxn id="1089" idx="2"/>
              </p:cNvCxnSpPr>
              <p:nvPr/>
            </p:nvCxnSpPr>
            <p:spPr>
              <a:xfrm>
                <a:off x="11749358" y="2973772"/>
                <a:ext cx="3459276" cy="667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4" name="Group 1053"/>
            <p:cNvGrpSpPr/>
            <p:nvPr/>
          </p:nvGrpSpPr>
          <p:grpSpPr>
            <a:xfrm>
              <a:off x="11013446" y="20790673"/>
              <a:ext cx="4824595" cy="2959721"/>
              <a:chOff x="11013440" y="2071985"/>
              <a:chExt cx="4824597" cy="2959716"/>
            </a:xfrm>
          </p:grpSpPr>
          <p:grpSp>
            <p:nvGrpSpPr>
              <p:cNvPr id="1079" name="Group 1078"/>
              <p:cNvGrpSpPr/>
              <p:nvPr/>
            </p:nvGrpSpPr>
            <p:grpSpPr>
              <a:xfrm>
                <a:off x="15257547" y="2071985"/>
                <a:ext cx="580490" cy="2951475"/>
                <a:chOff x="15264754" y="9945560"/>
                <a:chExt cx="574685" cy="2951475"/>
              </a:xfrm>
            </p:grpSpPr>
            <p:cxnSp>
              <p:nvCxnSpPr>
                <p:cNvPr id="1082" name="Straight Connector 1081"/>
                <p:cNvCxnSpPr/>
                <p:nvPr/>
              </p:nvCxnSpPr>
              <p:spPr>
                <a:xfrm flipV="1">
                  <a:off x="15830837" y="10064201"/>
                  <a:ext cx="13" cy="2832834"/>
                </a:xfrm>
                <a:prstGeom prst="line">
                  <a:avLst/>
                </a:prstGeom>
                <a:ln w="28575">
                  <a:solidFill>
                    <a:srgbClr val="D858D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3" name="Arc 1082"/>
                <p:cNvSpPr/>
                <p:nvPr/>
              </p:nvSpPr>
              <p:spPr>
                <a:xfrm flipH="1">
                  <a:off x="15264754" y="9945560"/>
                  <a:ext cx="275753" cy="277366"/>
                </a:xfrm>
                <a:prstGeom prst="arc">
                  <a:avLst>
                    <a:gd name="adj1" fmla="val 10768050"/>
                    <a:gd name="adj2" fmla="val 16635"/>
                  </a:avLst>
                </a:prstGeom>
                <a:ln w="28575">
                  <a:solidFill>
                    <a:srgbClr val="D858D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4" name="Straight Connector 1083"/>
                <p:cNvCxnSpPr>
                  <a:stCxn id="1083" idx="0"/>
                </p:cNvCxnSpPr>
                <p:nvPr/>
              </p:nvCxnSpPr>
              <p:spPr>
                <a:xfrm flipV="1">
                  <a:off x="15540501" y="10082962"/>
                  <a:ext cx="298938" cy="2562"/>
                </a:xfrm>
                <a:prstGeom prst="line">
                  <a:avLst/>
                </a:prstGeom>
                <a:ln w="28575">
                  <a:solidFill>
                    <a:srgbClr val="D858D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0" name="Straight Connector 1079"/>
              <p:cNvCxnSpPr/>
              <p:nvPr/>
            </p:nvCxnSpPr>
            <p:spPr>
              <a:xfrm flipH="1">
                <a:off x="14959579" y="5027703"/>
                <a:ext cx="873633" cy="3998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Arrow Connector 1080"/>
              <p:cNvCxnSpPr/>
              <p:nvPr/>
            </p:nvCxnSpPr>
            <p:spPr>
              <a:xfrm flipH="1" flipV="1">
                <a:off x="11013440" y="2197867"/>
                <a:ext cx="4258236" cy="11521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5" name="Group 1054"/>
            <p:cNvGrpSpPr/>
            <p:nvPr/>
          </p:nvGrpSpPr>
          <p:grpSpPr>
            <a:xfrm>
              <a:off x="11451573" y="25957579"/>
              <a:ext cx="3914277" cy="483462"/>
              <a:chOff x="11555739" y="2063212"/>
              <a:chExt cx="3490380" cy="1776543"/>
            </a:xfrm>
          </p:grpSpPr>
          <p:cxnSp>
            <p:nvCxnSpPr>
              <p:cNvPr id="1076" name="Straight Connector 1075"/>
              <p:cNvCxnSpPr/>
              <p:nvPr/>
            </p:nvCxnSpPr>
            <p:spPr>
              <a:xfrm>
                <a:off x="11555739" y="2063212"/>
                <a:ext cx="3465786" cy="4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15032015" y="2063216"/>
                <a:ext cx="0" cy="1776539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Arrow Connector 1077"/>
              <p:cNvCxnSpPr/>
              <p:nvPr/>
            </p:nvCxnSpPr>
            <p:spPr>
              <a:xfrm flipH="1">
                <a:off x="11847554" y="3839755"/>
                <a:ext cx="3198565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6" name="Group 1055"/>
            <p:cNvGrpSpPr/>
            <p:nvPr/>
          </p:nvGrpSpPr>
          <p:grpSpPr>
            <a:xfrm>
              <a:off x="4759967" y="24864219"/>
              <a:ext cx="3141173" cy="1057591"/>
              <a:chOff x="4709161" y="21264573"/>
              <a:chExt cx="3141173" cy="1057588"/>
            </a:xfrm>
          </p:grpSpPr>
          <p:cxnSp>
            <p:nvCxnSpPr>
              <p:cNvPr id="1072" name="Straight Connector 1071"/>
              <p:cNvCxnSpPr/>
              <p:nvPr/>
            </p:nvCxnSpPr>
            <p:spPr>
              <a:xfrm rot="10800000" flipV="1">
                <a:off x="7839211" y="21418486"/>
                <a:ext cx="0" cy="90367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Arrow Connector 1072"/>
              <p:cNvCxnSpPr/>
              <p:nvPr/>
            </p:nvCxnSpPr>
            <p:spPr>
              <a:xfrm flipH="1">
                <a:off x="4709161" y="21418486"/>
                <a:ext cx="2566379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/>
              <p:cNvCxnSpPr>
                <a:endCxn id="1075" idx="0"/>
              </p:cNvCxnSpPr>
              <p:nvPr/>
            </p:nvCxnSpPr>
            <p:spPr>
              <a:xfrm flipH="1">
                <a:off x="7551287" y="21400755"/>
                <a:ext cx="299047" cy="378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Arc 1074"/>
              <p:cNvSpPr/>
              <p:nvPr/>
            </p:nvSpPr>
            <p:spPr>
              <a:xfrm flipH="1">
                <a:off x="7275540" y="21264573"/>
                <a:ext cx="275753" cy="277366"/>
              </a:xfrm>
              <a:prstGeom prst="arc">
                <a:avLst>
                  <a:gd name="adj1" fmla="val 10768050"/>
                  <a:gd name="adj2" fmla="val 16635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7" name="Straight Arrow Connector 1056"/>
            <p:cNvCxnSpPr/>
            <p:nvPr/>
          </p:nvCxnSpPr>
          <p:spPr>
            <a:xfrm flipH="1">
              <a:off x="6851454" y="25548312"/>
              <a:ext cx="64161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Group 1057"/>
            <p:cNvGrpSpPr/>
            <p:nvPr/>
          </p:nvGrpSpPr>
          <p:grpSpPr>
            <a:xfrm rot="10800000" flipV="1">
              <a:off x="4709162" y="26090527"/>
              <a:ext cx="4563820" cy="2638103"/>
              <a:chOff x="3384382" y="8771620"/>
              <a:chExt cx="3725610" cy="1630468"/>
            </a:xfrm>
          </p:grpSpPr>
          <p:cxnSp>
            <p:nvCxnSpPr>
              <p:cNvPr id="1069" name="Straight Connector 1068"/>
              <p:cNvCxnSpPr/>
              <p:nvPr/>
            </p:nvCxnSpPr>
            <p:spPr>
              <a:xfrm rot="10800000" flipH="1" flipV="1">
                <a:off x="3384382" y="10402086"/>
                <a:ext cx="1215839" cy="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>
              <a:xfrm>
                <a:off x="4600220" y="8771620"/>
                <a:ext cx="0" cy="16304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Arrow Connector 1070"/>
              <p:cNvCxnSpPr/>
              <p:nvPr/>
            </p:nvCxnSpPr>
            <p:spPr>
              <a:xfrm rot="10800000" flipH="1" flipV="1">
                <a:off x="4589247" y="8771620"/>
                <a:ext cx="2520745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9" name="Group 1058"/>
            <p:cNvGrpSpPr/>
            <p:nvPr/>
          </p:nvGrpSpPr>
          <p:grpSpPr>
            <a:xfrm flipV="1">
              <a:off x="4754705" y="25995333"/>
              <a:ext cx="4045210" cy="497010"/>
              <a:chOff x="4709160" y="5897880"/>
              <a:chExt cx="4045212" cy="249073"/>
            </a:xfrm>
          </p:grpSpPr>
          <p:cxnSp>
            <p:nvCxnSpPr>
              <p:cNvPr id="1066" name="Straight Connector 1065"/>
              <p:cNvCxnSpPr/>
              <p:nvPr/>
            </p:nvCxnSpPr>
            <p:spPr>
              <a:xfrm flipH="1" flipV="1">
                <a:off x="4709160" y="6146953"/>
                <a:ext cx="3091429" cy="0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7800589" y="5897880"/>
                <a:ext cx="0" cy="249073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Arrow Connector 1067"/>
              <p:cNvCxnSpPr/>
              <p:nvPr/>
            </p:nvCxnSpPr>
            <p:spPr>
              <a:xfrm flipV="1">
                <a:off x="7800589" y="5897880"/>
                <a:ext cx="953783" cy="0"/>
              </a:xfrm>
              <a:prstGeom prst="straightConnector1">
                <a:avLst/>
              </a:prstGeom>
              <a:ln w="28575">
                <a:solidFill>
                  <a:srgbClr val="1106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0" name="Group 1059"/>
            <p:cNvGrpSpPr/>
            <p:nvPr/>
          </p:nvGrpSpPr>
          <p:grpSpPr>
            <a:xfrm>
              <a:off x="4810589" y="24714387"/>
              <a:ext cx="3906049" cy="277373"/>
              <a:chOff x="4795331" y="21114731"/>
              <a:chExt cx="3906054" cy="277366"/>
            </a:xfrm>
          </p:grpSpPr>
          <p:cxnSp>
            <p:nvCxnSpPr>
              <p:cNvPr id="1061" name="Straight Arrow Connector 1060"/>
              <p:cNvCxnSpPr/>
              <p:nvPr/>
            </p:nvCxnSpPr>
            <p:spPr>
              <a:xfrm>
                <a:off x="7876340" y="21180135"/>
                <a:ext cx="825045" cy="3218"/>
              </a:xfrm>
              <a:prstGeom prst="straightConnector1">
                <a:avLst/>
              </a:prstGeom>
              <a:ln w="28575">
                <a:solidFill>
                  <a:srgbClr val="1106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/>
              <p:cNvCxnSpPr>
                <a:endCxn id="1063" idx="0"/>
              </p:cNvCxnSpPr>
              <p:nvPr/>
            </p:nvCxnSpPr>
            <p:spPr>
              <a:xfrm flipH="1" flipV="1">
                <a:off x="7576032" y="21254695"/>
                <a:ext cx="320564" cy="7909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3" name="Arc 1062"/>
              <p:cNvSpPr/>
              <p:nvPr/>
            </p:nvSpPr>
            <p:spPr>
              <a:xfrm flipH="1">
                <a:off x="7300285" y="21114731"/>
                <a:ext cx="275753" cy="277366"/>
              </a:xfrm>
              <a:prstGeom prst="arc">
                <a:avLst>
                  <a:gd name="adj1" fmla="val 10768050"/>
                  <a:gd name="adj2" fmla="val 16635"/>
                </a:avLst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64" name="Straight Connector 1063"/>
              <p:cNvCxnSpPr>
                <a:stCxn id="1063" idx="2"/>
              </p:cNvCxnSpPr>
              <p:nvPr/>
            </p:nvCxnSpPr>
            <p:spPr>
              <a:xfrm flipH="1" flipV="1">
                <a:off x="4795331" y="21253414"/>
                <a:ext cx="2504956" cy="667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/>
              <p:cNvCxnSpPr/>
              <p:nvPr/>
            </p:nvCxnSpPr>
            <p:spPr>
              <a:xfrm flipH="1" flipV="1">
                <a:off x="7886760" y="21180135"/>
                <a:ext cx="2340" cy="82470"/>
              </a:xfrm>
              <a:prstGeom prst="line">
                <a:avLst/>
              </a:prstGeom>
              <a:ln w="28575">
                <a:solidFill>
                  <a:srgbClr val="1106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8" name="Group 1097"/>
          <p:cNvGrpSpPr/>
          <p:nvPr/>
        </p:nvGrpSpPr>
        <p:grpSpPr>
          <a:xfrm>
            <a:off x="12252214" y="10257745"/>
            <a:ext cx="7497344" cy="8074577"/>
            <a:chOff x="7965892" y="7853681"/>
            <a:chExt cx="7497629" cy="3051591"/>
          </a:xfrm>
        </p:grpSpPr>
        <p:grpSp>
          <p:nvGrpSpPr>
            <p:cNvPr id="1099" name="Group 1098"/>
            <p:cNvGrpSpPr/>
            <p:nvPr/>
          </p:nvGrpSpPr>
          <p:grpSpPr>
            <a:xfrm>
              <a:off x="8667705" y="7853681"/>
              <a:ext cx="6795816" cy="3018838"/>
              <a:chOff x="9293683" y="1127760"/>
              <a:chExt cx="6159678" cy="2983960"/>
            </a:xfrm>
          </p:grpSpPr>
          <p:cxnSp>
            <p:nvCxnSpPr>
              <p:cNvPr id="1104" name="Straight Connector 1103"/>
              <p:cNvCxnSpPr>
                <a:endCxn id="1114" idx="2"/>
              </p:cNvCxnSpPr>
              <p:nvPr/>
            </p:nvCxnSpPr>
            <p:spPr>
              <a:xfrm flipV="1">
                <a:off x="11928680" y="4108697"/>
                <a:ext cx="2510015" cy="3023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/>
              <p:cNvCxnSpPr/>
              <p:nvPr/>
            </p:nvCxnSpPr>
            <p:spPr>
              <a:xfrm flipV="1">
                <a:off x="15453360" y="1127760"/>
                <a:ext cx="0" cy="298396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Arrow Connector 1105"/>
              <p:cNvCxnSpPr/>
              <p:nvPr/>
            </p:nvCxnSpPr>
            <p:spPr>
              <a:xfrm flipH="1">
                <a:off x="9293683" y="1127760"/>
                <a:ext cx="6159678" cy="1811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0" name="Group 1099"/>
            <p:cNvGrpSpPr/>
            <p:nvPr/>
          </p:nvGrpSpPr>
          <p:grpSpPr>
            <a:xfrm>
              <a:off x="7965892" y="8259436"/>
              <a:ext cx="7375708" cy="2645836"/>
              <a:chOff x="8683364" y="1979648"/>
              <a:chExt cx="6576957" cy="2196112"/>
            </a:xfrm>
          </p:grpSpPr>
          <p:cxnSp>
            <p:nvCxnSpPr>
              <p:cNvPr id="1101" name="Straight Connector 1100"/>
              <p:cNvCxnSpPr/>
              <p:nvPr/>
            </p:nvCxnSpPr>
            <p:spPr>
              <a:xfrm>
                <a:off x="8683364" y="1979648"/>
                <a:ext cx="6576957" cy="1322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/>
              <p:cNvCxnSpPr/>
              <p:nvPr/>
            </p:nvCxnSpPr>
            <p:spPr>
              <a:xfrm>
                <a:off x="15260321" y="1979648"/>
                <a:ext cx="0" cy="2196112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Arrow Connector 1102"/>
              <p:cNvCxnSpPr/>
              <p:nvPr/>
            </p:nvCxnSpPr>
            <p:spPr>
              <a:xfrm flipH="1">
                <a:off x="11901472" y="4175760"/>
                <a:ext cx="2475930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3" name="Arc 1112"/>
          <p:cNvSpPr/>
          <p:nvPr/>
        </p:nvSpPr>
        <p:spPr>
          <a:xfrm flipH="1">
            <a:off x="19146478" y="18091730"/>
            <a:ext cx="275753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4" name="Arc 1113"/>
          <p:cNvSpPr/>
          <p:nvPr/>
        </p:nvSpPr>
        <p:spPr>
          <a:xfrm flipH="1">
            <a:off x="18630143" y="18098211"/>
            <a:ext cx="275753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5" name="Arc 1114"/>
          <p:cNvSpPr/>
          <p:nvPr/>
        </p:nvSpPr>
        <p:spPr>
          <a:xfrm flipH="1">
            <a:off x="18637533" y="18193595"/>
            <a:ext cx="275753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6" name="Arc 1115"/>
          <p:cNvSpPr/>
          <p:nvPr/>
        </p:nvSpPr>
        <p:spPr>
          <a:xfrm flipH="1">
            <a:off x="19149689" y="18194484"/>
            <a:ext cx="275753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17" name="Group 1116"/>
          <p:cNvGrpSpPr/>
          <p:nvPr/>
        </p:nvGrpSpPr>
        <p:grpSpPr>
          <a:xfrm>
            <a:off x="12417553" y="12026181"/>
            <a:ext cx="6946172" cy="6544255"/>
            <a:chOff x="8517085" y="7853681"/>
            <a:chExt cx="6946436" cy="3058522"/>
          </a:xfrm>
        </p:grpSpPr>
        <p:grpSp>
          <p:nvGrpSpPr>
            <p:cNvPr id="1118" name="Group 1117"/>
            <p:cNvGrpSpPr/>
            <p:nvPr/>
          </p:nvGrpSpPr>
          <p:grpSpPr>
            <a:xfrm>
              <a:off x="8667705" y="7853681"/>
              <a:ext cx="6795816" cy="3018838"/>
              <a:chOff x="9293683" y="1127760"/>
              <a:chExt cx="6159678" cy="2983960"/>
            </a:xfrm>
          </p:grpSpPr>
          <p:cxnSp>
            <p:nvCxnSpPr>
              <p:cNvPr id="1123" name="Straight Connector 1122"/>
              <p:cNvCxnSpPr>
                <a:endCxn id="1132" idx="2"/>
              </p:cNvCxnSpPr>
              <p:nvPr/>
            </p:nvCxnSpPr>
            <p:spPr>
              <a:xfrm flipV="1">
                <a:off x="11928680" y="4106881"/>
                <a:ext cx="2859744" cy="4839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/>
              <p:cNvCxnSpPr/>
              <p:nvPr/>
            </p:nvCxnSpPr>
            <p:spPr>
              <a:xfrm flipV="1">
                <a:off x="15453360" y="1127760"/>
                <a:ext cx="0" cy="2983960"/>
              </a:xfrm>
              <a:prstGeom prst="line">
                <a:avLst/>
              </a:prstGeom>
              <a:ln w="28575">
                <a:solidFill>
                  <a:srgbClr val="D858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Arrow Connector 1124"/>
              <p:cNvCxnSpPr/>
              <p:nvPr/>
            </p:nvCxnSpPr>
            <p:spPr>
              <a:xfrm flipH="1">
                <a:off x="9293683" y="1127760"/>
                <a:ext cx="6159678" cy="1811"/>
              </a:xfrm>
              <a:prstGeom prst="straightConnector1">
                <a:avLst/>
              </a:prstGeom>
              <a:ln w="28575">
                <a:solidFill>
                  <a:srgbClr val="D858D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9" name="Group 1118"/>
            <p:cNvGrpSpPr/>
            <p:nvPr/>
          </p:nvGrpSpPr>
          <p:grpSpPr>
            <a:xfrm>
              <a:off x="8517085" y="8836544"/>
              <a:ext cx="6824516" cy="2075659"/>
              <a:chOff x="9174865" y="2458662"/>
              <a:chExt cx="6085456" cy="1722851"/>
            </a:xfrm>
          </p:grpSpPr>
          <p:cxnSp>
            <p:nvCxnSpPr>
              <p:cNvPr id="1120" name="Straight Connector 1119"/>
              <p:cNvCxnSpPr/>
              <p:nvPr/>
            </p:nvCxnSpPr>
            <p:spPr>
              <a:xfrm flipV="1">
                <a:off x="9174865" y="2458662"/>
                <a:ext cx="6085456" cy="469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>
                <a:off x="15260321" y="2458662"/>
                <a:ext cx="0" cy="1717098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Arrow Connector 1121"/>
              <p:cNvCxnSpPr>
                <a:stCxn id="1133" idx="2"/>
              </p:cNvCxnSpPr>
              <p:nvPr/>
            </p:nvCxnSpPr>
            <p:spPr>
              <a:xfrm flipH="1" flipV="1">
                <a:off x="11901472" y="4178716"/>
                <a:ext cx="2819993" cy="2797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2" name="Arc 1131"/>
          <p:cNvSpPr/>
          <p:nvPr/>
        </p:nvSpPr>
        <p:spPr>
          <a:xfrm flipH="1">
            <a:off x="18630143" y="18335697"/>
            <a:ext cx="275753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3" name="Arc 1132"/>
          <p:cNvSpPr/>
          <p:nvPr/>
        </p:nvSpPr>
        <p:spPr>
          <a:xfrm flipH="1">
            <a:off x="18637533" y="18431081"/>
            <a:ext cx="275753" cy="277373"/>
          </a:xfrm>
          <a:prstGeom prst="arc">
            <a:avLst>
              <a:gd name="adj1" fmla="val 10768050"/>
              <a:gd name="adj2" fmla="val 16635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3" tIns="45725" rIns="91443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38" name="Straight Connector 1137"/>
          <p:cNvCxnSpPr>
            <a:stCxn id="1133" idx="0"/>
          </p:cNvCxnSpPr>
          <p:nvPr/>
        </p:nvCxnSpPr>
        <p:spPr>
          <a:xfrm flipV="1">
            <a:off x="18913280" y="18568242"/>
            <a:ext cx="328530" cy="280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/>
          <p:cNvCxnSpPr>
            <a:stCxn id="1116" idx="0"/>
          </p:cNvCxnSpPr>
          <p:nvPr/>
        </p:nvCxnSpPr>
        <p:spPr>
          <a:xfrm flipV="1">
            <a:off x="19425436" y="18330980"/>
            <a:ext cx="202206" cy="347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/>
          <p:cNvCxnSpPr>
            <a:endCxn id="1116" idx="2"/>
          </p:cNvCxnSpPr>
          <p:nvPr/>
        </p:nvCxnSpPr>
        <p:spPr>
          <a:xfrm flipV="1">
            <a:off x="18916491" y="18333838"/>
            <a:ext cx="233200" cy="61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Connector 1149"/>
          <p:cNvCxnSpPr/>
          <p:nvPr/>
        </p:nvCxnSpPr>
        <p:spPr>
          <a:xfrm flipV="1">
            <a:off x="19422225" y="18230417"/>
            <a:ext cx="334439" cy="1281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Connector 1150"/>
          <p:cNvCxnSpPr/>
          <p:nvPr/>
        </p:nvCxnSpPr>
        <p:spPr>
          <a:xfrm flipV="1">
            <a:off x="18913280" y="18231025"/>
            <a:ext cx="233200" cy="614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/>
          <p:cNvCxnSpPr/>
          <p:nvPr/>
        </p:nvCxnSpPr>
        <p:spPr>
          <a:xfrm flipV="1">
            <a:off x="18904665" y="18474237"/>
            <a:ext cx="471258" cy="3264"/>
          </a:xfrm>
          <a:prstGeom prst="line">
            <a:avLst/>
          </a:prstGeom>
          <a:ln w="28575">
            <a:solidFill>
              <a:srgbClr val="D85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Regular Pentagon 1159"/>
          <p:cNvSpPr/>
          <p:nvPr/>
        </p:nvSpPr>
        <p:spPr>
          <a:xfrm>
            <a:off x="3730223" y="18063206"/>
            <a:ext cx="1162385" cy="98757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3130</TotalTime>
  <Words>1397</Words>
  <Application>Microsoft Office PowerPoint</Application>
  <PresentationFormat>Custom</PresentationFormat>
  <Paragraphs>230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HZB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Bodenstein-Dresler, Lucas</dc:creator>
  <cp:lastModifiedBy>Bodenstein-Dresler, Lucas</cp:lastModifiedBy>
  <cp:revision>53</cp:revision>
  <dcterms:created xsi:type="dcterms:W3CDTF">2021-02-26T15:29:57Z</dcterms:created>
  <dcterms:modified xsi:type="dcterms:W3CDTF">2021-02-28T19:40:10Z</dcterms:modified>
</cp:coreProperties>
</file>