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638" r:id="rId2"/>
    <p:sldId id="1034" r:id="rId3"/>
    <p:sldId id="1068" r:id="rId4"/>
    <p:sldId id="1000" r:id="rId5"/>
    <p:sldId id="1037" r:id="rId6"/>
    <p:sldId id="1038" r:id="rId7"/>
    <p:sldId id="1047" r:id="rId8"/>
    <p:sldId id="1043" r:id="rId9"/>
    <p:sldId id="1044" r:id="rId10"/>
    <p:sldId id="1041" r:id="rId11"/>
    <p:sldId id="1045" r:id="rId12"/>
    <p:sldId id="1046" r:id="rId13"/>
    <p:sldId id="1042" r:id="rId14"/>
    <p:sldId id="1049" r:id="rId15"/>
    <p:sldId id="1048" r:id="rId16"/>
    <p:sldId id="1051" r:id="rId17"/>
    <p:sldId id="1052" r:id="rId18"/>
    <p:sldId id="1054" r:id="rId19"/>
    <p:sldId id="1053" r:id="rId20"/>
    <p:sldId id="1056" r:id="rId21"/>
    <p:sldId id="1067" r:id="rId22"/>
    <p:sldId id="1058" r:id="rId23"/>
    <p:sldId id="1039" r:id="rId24"/>
    <p:sldId id="1055" r:id="rId25"/>
    <p:sldId id="1040" r:id="rId26"/>
    <p:sldId id="1057" r:id="rId27"/>
    <p:sldId id="1059" r:id="rId28"/>
    <p:sldId id="1061" r:id="rId29"/>
    <p:sldId id="1062" r:id="rId30"/>
    <p:sldId id="1063" r:id="rId31"/>
    <p:sldId id="1064" r:id="rId32"/>
    <p:sldId id="1066" r:id="rId33"/>
  </p:sldIdLst>
  <p:sldSz cx="12192000" cy="6858000"/>
  <p:notesSz cx="6797675" cy="9926638"/>
  <p:defaultTex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37" userDrawn="1">
          <p15:clr>
            <a:srgbClr val="A4A3A4"/>
          </p15:clr>
        </p15:guide>
        <p15:guide id="2" pos="740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A50021"/>
    <a:srgbClr val="0000FF"/>
    <a:srgbClr val="66FF33"/>
    <a:srgbClr val="FFFFCC"/>
    <a:srgbClr val="00CCFF"/>
    <a:srgbClr val="00FF00"/>
    <a:srgbClr val="FF00FF"/>
    <a:srgbClr val="4F81B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85927" autoAdjust="0"/>
  </p:normalViewPr>
  <p:slideViewPr>
    <p:cSldViewPr snapToGrid="0">
      <p:cViewPr varScale="1">
        <p:scale>
          <a:sx n="89" d="100"/>
          <a:sy n="89" d="100"/>
        </p:scale>
        <p:origin x="278" y="86"/>
      </p:cViewPr>
      <p:guideLst>
        <p:guide orient="horz" pos="2137"/>
        <p:guide pos="7401"/>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672"/>
    </p:cViewPr>
  </p:sorterViewPr>
  <p:notesViewPr>
    <p:cSldViewPr snapToGrid="0">
      <p:cViewPr varScale="1">
        <p:scale>
          <a:sx n="82" d="100"/>
          <a:sy n="82" d="100"/>
        </p:scale>
        <p:origin x="39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66F2A3A-E02C-4C27-A036-8B188F239298}" type="datetimeFigureOut">
              <a:rPr lang="de-DE"/>
              <a:pPr>
                <a:defRPr/>
              </a:pPr>
              <a:t>12.10.2021</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14E5B44-AA5E-4B23-B9BE-61097E163342}" type="slidenum">
              <a:rPr lang="de-DE"/>
              <a:pPr>
                <a:defRPr/>
              </a:pPr>
              <a:t>‹#›</a:t>
            </a:fld>
            <a:endParaRPr lang="de-DE"/>
          </a:p>
        </p:txBody>
      </p:sp>
    </p:spTree>
    <p:extLst>
      <p:ext uri="{BB962C8B-B14F-4D97-AF65-F5344CB8AC3E}">
        <p14:creationId xmlns:p14="http://schemas.microsoft.com/office/powerpoint/2010/main" val="3883565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a:t>
            </a:fld>
            <a:endParaRPr lang="de-DE"/>
          </a:p>
        </p:txBody>
      </p:sp>
    </p:spTree>
    <p:extLst>
      <p:ext uri="{BB962C8B-B14F-4D97-AF65-F5344CB8AC3E}">
        <p14:creationId xmlns:p14="http://schemas.microsoft.com/office/powerpoint/2010/main" val="184546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11</a:t>
            </a:fld>
            <a:endParaRPr lang="de-DE"/>
          </a:p>
        </p:txBody>
      </p:sp>
    </p:spTree>
    <p:extLst>
      <p:ext uri="{BB962C8B-B14F-4D97-AF65-F5344CB8AC3E}">
        <p14:creationId xmlns:p14="http://schemas.microsoft.com/office/powerpoint/2010/main" val="4169443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12</a:t>
            </a:fld>
            <a:endParaRPr lang="de-DE"/>
          </a:p>
        </p:txBody>
      </p:sp>
    </p:spTree>
    <p:extLst>
      <p:ext uri="{BB962C8B-B14F-4D97-AF65-F5344CB8AC3E}">
        <p14:creationId xmlns:p14="http://schemas.microsoft.com/office/powerpoint/2010/main" val="2687302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13</a:t>
            </a:fld>
            <a:endParaRPr lang="de-DE"/>
          </a:p>
        </p:txBody>
      </p:sp>
    </p:spTree>
    <p:extLst>
      <p:ext uri="{BB962C8B-B14F-4D97-AF65-F5344CB8AC3E}">
        <p14:creationId xmlns:p14="http://schemas.microsoft.com/office/powerpoint/2010/main" val="3121801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14</a:t>
            </a:fld>
            <a:endParaRPr lang="de-DE"/>
          </a:p>
        </p:txBody>
      </p:sp>
    </p:spTree>
    <p:extLst>
      <p:ext uri="{BB962C8B-B14F-4D97-AF65-F5344CB8AC3E}">
        <p14:creationId xmlns:p14="http://schemas.microsoft.com/office/powerpoint/2010/main" val="483327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15</a:t>
            </a:fld>
            <a:endParaRPr lang="de-DE"/>
          </a:p>
        </p:txBody>
      </p:sp>
    </p:spTree>
    <p:extLst>
      <p:ext uri="{BB962C8B-B14F-4D97-AF65-F5344CB8AC3E}">
        <p14:creationId xmlns:p14="http://schemas.microsoft.com/office/powerpoint/2010/main" val="209189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16</a:t>
            </a:fld>
            <a:endParaRPr lang="de-DE"/>
          </a:p>
        </p:txBody>
      </p:sp>
    </p:spTree>
    <p:extLst>
      <p:ext uri="{BB962C8B-B14F-4D97-AF65-F5344CB8AC3E}">
        <p14:creationId xmlns:p14="http://schemas.microsoft.com/office/powerpoint/2010/main" val="378545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17</a:t>
            </a:fld>
            <a:endParaRPr lang="de-DE"/>
          </a:p>
        </p:txBody>
      </p:sp>
    </p:spTree>
    <p:extLst>
      <p:ext uri="{BB962C8B-B14F-4D97-AF65-F5344CB8AC3E}">
        <p14:creationId xmlns:p14="http://schemas.microsoft.com/office/powerpoint/2010/main" val="1562979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18</a:t>
            </a:fld>
            <a:endParaRPr lang="de-DE"/>
          </a:p>
        </p:txBody>
      </p:sp>
    </p:spTree>
    <p:extLst>
      <p:ext uri="{BB962C8B-B14F-4D97-AF65-F5344CB8AC3E}">
        <p14:creationId xmlns:p14="http://schemas.microsoft.com/office/powerpoint/2010/main" val="733638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19</a:t>
            </a:fld>
            <a:endParaRPr lang="de-DE"/>
          </a:p>
        </p:txBody>
      </p:sp>
    </p:spTree>
    <p:extLst>
      <p:ext uri="{BB962C8B-B14F-4D97-AF65-F5344CB8AC3E}">
        <p14:creationId xmlns:p14="http://schemas.microsoft.com/office/powerpoint/2010/main" val="808356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20</a:t>
            </a:fld>
            <a:endParaRPr lang="de-DE"/>
          </a:p>
        </p:txBody>
      </p:sp>
    </p:spTree>
    <p:extLst>
      <p:ext uri="{BB962C8B-B14F-4D97-AF65-F5344CB8AC3E}">
        <p14:creationId xmlns:p14="http://schemas.microsoft.com/office/powerpoint/2010/main" val="290409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3</a:t>
            </a:fld>
            <a:endParaRPr lang="de-DE"/>
          </a:p>
        </p:txBody>
      </p:sp>
    </p:spTree>
    <p:extLst>
      <p:ext uri="{BB962C8B-B14F-4D97-AF65-F5344CB8AC3E}">
        <p14:creationId xmlns:p14="http://schemas.microsoft.com/office/powerpoint/2010/main" val="2173407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21</a:t>
            </a:fld>
            <a:endParaRPr lang="de-DE"/>
          </a:p>
        </p:txBody>
      </p:sp>
    </p:spTree>
    <p:extLst>
      <p:ext uri="{BB962C8B-B14F-4D97-AF65-F5344CB8AC3E}">
        <p14:creationId xmlns:p14="http://schemas.microsoft.com/office/powerpoint/2010/main" val="1852939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22</a:t>
            </a:fld>
            <a:endParaRPr lang="de-DE"/>
          </a:p>
        </p:txBody>
      </p:sp>
    </p:spTree>
    <p:extLst>
      <p:ext uri="{BB962C8B-B14F-4D97-AF65-F5344CB8AC3E}">
        <p14:creationId xmlns:p14="http://schemas.microsoft.com/office/powerpoint/2010/main" val="2755841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23</a:t>
            </a:fld>
            <a:endParaRPr lang="de-DE"/>
          </a:p>
        </p:txBody>
      </p:sp>
    </p:spTree>
    <p:extLst>
      <p:ext uri="{BB962C8B-B14F-4D97-AF65-F5344CB8AC3E}">
        <p14:creationId xmlns:p14="http://schemas.microsoft.com/office/powerpoint/2010/main" val="1213890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24</a:t>
            </a:fld>
            <a:endParaRPr lang="de-DE"/>
          </a:p>
        </p:txBody>
      </p:sp>
    </p:spTree>
    <p:extLst>
      <p:ext uri="{BB962C8B-B14F-4D97-AF65-F5344CB8AC3E}">
        <p14:creationId xmlns:p14="http://schemas.microsoft.com/office/powerpoint/2010/main" val="2556761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25</a:t>
            </a:fld>
            <a:endParaRPr lang="de-DE"/>
          </a:p>
        </p:txBody>
      </p:sp>
    </p:spTree>
    <p:extLst>
      <p:ext uri="{BB962C8B-B14F-4D97-AF65-F5344CB8AC3E}">
        <p14:creationId xmlns:p14="http://schemas.microsoft.com/office/powerpoint/2010/main" val="3699841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26</a:t>
            </a:fld>
            <a:endParaRPr lang="de-DE"/>
          </a:p>
        </p:txBody>
      </p:sp>
    </p:spTree>
    <p:extLst>
      <p:ext uri="{BB962C8B-B14F-4D97-AF65-F5344CB8AC3E}">
        <p14:creationId xmlns:p14="http://schemas.microsoft.com/office/powerpoint/2010/main" val="407533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27</a:t>
            </a:fld>
            <a:endParaRPr lang="de-DE"/>
          </a:p>
        </p:txBody>
      </p:sp>
    </p:spTree>
    <p:extLst>
      <p:ext uri="{BB962C8B-B14F-4D97-AF65-F5344CB8AC3E}">
        <p14:creationId xmlns:p14="http://schemas.microsoft.com/office/powerpoint/2010/main" val="203275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28</a:t>
            </a:fld>
            <a:endParaRPr lang="de-DE"/>
          </a:p>
        </p:txBody>
      </p:sp>
    </p:spTree>
    <p:extLst>
      <p:ext uri="{BB962C8B-B14F-4D97-AF65-F5344CB8AC3E}">
        <p14:creationId xmlns:p14="http://schemas.microsoft.com/office/powerpoint/2010/main" val="1688983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29</a:t>
            </a:fld>
            <a:endParaRPr lang="de-DE"/>
          </a:p>
        </p:txBody>
      </p:sp>
    </p:spTree>
    <p:extLst>
      <p:ext uri="{BB962C8B-B14F-4D97-AF65-F5344CB8AC3E}">
        <p14:creationId xmlns:p14="http://schemas.microsoft.com/office/powerpoint/2010/main" val="2644319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30</a:t>
            </a:fld>
            <a:endParaRPr lang="de-DE"/>
          </a:p>
        </p:txBody>
      </p:sp>
    </p:spTree>
    <p:extLst>
      <p:ext uri="{BB962C8B-B14F-4D97-AF65-F5344CB8AC3E}">
        <p14:creationId xmlns:p14="http://schemas.microsoft.com/office/powerpoint/2010/main" val="174986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4</a:t>
            </a:fld>
            <a:endParaRPr lang="de-DE"/>
          </a:p>
        </p:txBody>
      </p:sp>
    </p:spTree>
    <p:extLst>
      <p:ext uri="{BB962C8B-B14F-4D97-AF65-F5344CB8AC3E}">
        <p14:creationId xmlns:p14="http://schemas.microsoft.com/office/powerpoint/2010/main" val="495629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31</a:t>
            </a:fld>
            <a:endParaRPr lang="de-DE"/>
          </a:p>
        </p:txBody>
      </p:sp>
    </p:spTree>
    <p:extLst>
      <p:ext uri="{BB962C8B-B14F-4D97-AF65-F5344CB8AC3E}">
        <p14:creationId xmlns:p14="http://schemas.microsoft.com/office/powerpoint/2010/main" val="221494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32</a:t>
            </a:fld>
            <a:endParaRPr lang="de-DE"/>
          </a:p>
        </p:txBody>
      </p:sp>
    </p:spTree>
    <p:extLst>
      <p:ext uri="{BB962C8B-B14F-4D97-AF65-F5344CB8AC3E}">
        <p14:creationId xmlns:p14="http://schemas.microsoft.com/office/powerpoint/2010/main" val="203842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5</a:t>
            </a:fld>
            <a:endParaRPr lang="de-DE"/>
          </a:p>
        </p:txBody>
      </p:sp>
    </p:spTree>
    <p:extLst>
      <p:ext uri="{BB962C8B-B14F-4D97-AF65-F5344CB8AC3E}">
        <p14:creationId xmlns:p14="http://schemas.microsoft.com/office/powerpoint/2010/main" val="34094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6</a:t>
            </a:fld>
            <a:endParaRPr lang="de-DE"/>
          </a:p>
        </p:txBody>
      </p:sp>
    </p:spTree>
    <p:extLst>
      <p:ext uri="{BB962C8B-B14F-4D97-AF65-F5344CB8AC3E}">
        <p14:creationId xmlns:p14="http://schemas.microsoft.com/office/powerpoint/2010/main" val="7341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7</a:t>
            </a:fld>
            <a:endParaRPr lang="de-DE"/>
          </a:p>
        </p:txBody>
      </p:sp>
    </p:spTree>
    <p:extLst>
      <p:ext uri="{BB962C8B-B14F-4D97-AF65-F5344CB8AC3E}">
        <p14:creationId xmlns:p14="http://schemas.microsoft.com/office/powerpoint/2010/main" val="149946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8</a:t>
            </a:fld>
            <a:endParaRPr lang="de-DE"/>
          </a:p>
        </p:txBody>
      </p:sp>
    </p:spTree>
    <p:extLst>
      <p:ext uri="{BB962C8B-B14F-4D97-AF65-F5344CB8AC3E}">
        <p14:creationId xmlns:p14="http://schemas.microsoft.com/office/powerpoint/2010/main" val="977114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9</a:t>
            </a:fld>
            <a:endParaRPr lang="de-DE"/>
          </a:p>
        </p:txBody>
      </p:sp>
    </p:spTree>
    <p:extLst>
      <p:ext uri="{BB962C8B-B14F-4D97-AF65-F5344CB8AC3E}">
        <p14:creationId xmlns:p14="http://schemas.microsoft.com/office/powerpoint/2010/main" val="175440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14E5B44-AA5E-4B23-B9BE-61097E163342}" type="slidenum">
              <a:rPr lang="de-DE" smtClean="0"/>
              <a:pPr>
                <a:defRPr/>
              </a:pPr>
              <a:t>10</a:t>
            </a:fld>
            <a:endParaRPr lang="de-DE"/>
          </a:p>
        </p:txBody>
      </p:sp>
    </p:spTree>
    <p:extLst>
      <p:ext uri="{BB962C8B-B14F-4D97-AF65-F5344CB8AC3E}">
        <p14:creationId xmlns:p14="http://schemas.microsoft.com/office/powerpoint/2010/main" val="4096651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2" name="Grafik 6" descr="PPT_Image_Master_1.bmp"/>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481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Rechteck 1"/>
          <p:cNvSpPr/>
          <p:nvPr userDrawn="1"/>
        </p:nvSpPr>
        <p:spPr>
          <a:xfrm>
            <a:off x="4464051" y="1679576"/>
            <a:ext cx="1809749" cy="74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 name="Rechteck 2"/>
          <p:cNvSpPr/>
          <p:nvPr userDrawn="1"/>
        </p:nvSpPr>
        <p:spPr>
          <a:xfrm>
            <a:off x="9927168" y="2089151"/>
            <a:ext cx="1807633" cy="741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 name="Textfeld 4"/>
          <p:cNvSpPr txBox="1">
            <a:spLocks noChangeArrowheads="1"/>
          </p:cNvSpPr>
          <p:nvPr userDrawn="1"/>
        </p:nvSpPr>
        <p:spPr bwMode="auto">
          <a:xfrm>
            <a:off x="11303000" y="6550026"/>
            <a:ext cx="863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E8DF6A55-84FA-4FF5-B5C6-DBAE799DF521}" type="slidenum">
              <a:rPr lang="de-DE" sz="1400" smtClean="0">
                <a:solidFill>
                  <a:srgbClr val="00589C"/>
                </a:solidFill>
              </a:rPr>
              <a:pPr eaLnBrk="1" hangingPunct="1">
                <a:defRPr/>
              </a:pPr>
              <a:t>‹#›</a:t>
            </a:fld>
            <a:endParaRPr lang="de-DE" sz="1400" smtClean="0">
              <a:solidFill>
                <a:srgbClr val="00589C"/>
              </a:solidFill>
            </a:endParaRPr>
          </a:p>
        </p:txBody>
      </p:sp>
    </p:spTree>
    <p:extLst>
      <p:ext uri="{BB962C8B-B14F-4D97-AF65-F5344CB8AC3E}">
        <p14:creationId xmlns:p14="http://schemas.microsoft.com/office/powerpoint/2010/main" val="1506729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Foto groß">
    <p:spTree>
      <p:nvGrpSpPr>
        <p:cNvPr id="1" name=""/>
        <p:cNvGrpSpPr/>
        <p:nvPr/>
      </p:nvGrpSpPr>
      <p:grpSpPr>
        <a:xfrm>
          <a:off x="0" y="0"/>
          <a:ext cx="0" cy="0"/>
          <a:chOff x="0" y="0"/>
          <a:chExt cx="0" cy="0"/>
        </a:xfrm>
      </p:grpSpPr>
      <p:sp>
        <p:nvSpPr>
          <p:cNvPr id="2" name="Titel 1"/>
          <p:cNvSpPr>
            <a:spLocks noGrp="1"/>
          </p:cNvSpPr>
          <p:nvPr>
            <p:ph type="title"/>
          </p:nvPr>
        </p:nvSpPr>
        <p:spPr>
          <a:xfrm>
            <a:off x="1219243" y="253372"/>
            <a:ext cx="8115280" cy="439718"/>
          </a:xfrm>
        </p:spPr>
        <p:txBody>
          <a:bodyPr lIns="0" tIns="0" rIns="0" bIns="0"/>
          <a:lstStyle>
            <a:lvl1pPr>
              <a:defRPr cap="all" baseline="0"/>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65601" y="1018800"/>
            <a:ext cx="11562252" cy="825104"/>
          </a:xfrm>
        </p:spPr>
        <p:txBody>
          <a:bodyPr/>
          <a:lstStyle>
            <a:lvl1pPr marL="0" indent="0">
              <a:lnSpc>
                <a:spcPts val="2800"/>
              </a:lnSpc>
              <a:defRPr/>
            </a:lvl1pPr>
          </a:lstStyle>
          <a:p>
            <a:pPr lvl="0"/>
            <a:r>
              <a:rPr lang="de-DE" smtClean="0"/>
              <a:t>Textmasterformate durch Klicken bearbeiten</a:t>
            </a:r>
          </a:p>
        </p:txBody>
      </p:sp>
      <p:sp>
        <p:nvSpPr>
          <p:cNvPr id="10" name="Textplatzhalter 9"/>
          <p:cNvSpPr>
            <a:spLocks noGrp="1"/>
          </p:cNvSpPr>
          <p:nvPr>
            <p:ph type="body" sz="quarter" idx="13"/>
          </p:nvPr>
        </p:nvSpPr>
        <p:spPr>
          <a:xfrm>
            <a:off x="7048500" y="2471424"/>
            <a:ext cx="4718051" cy="307777"/>
          </a:xfrm>
        </p:spPr>
        <p:txBody>
          <a:bodyPr>
            <a:spAutoFit/>
          </a:bodyPr>
          <a:lstStyle>
            <a:lvl1pPr marL="0" indent="0">
              <a:lnSpc>
                <a:spcPts val="2400"/>
              </a:lnSpc>
              <a:defRPr sz="1800" b="0" cap="none" baseline="0">
                <a:solidFill>
                  <a:schemeClr val="tx1"/>
                </a:solidFill>
              </a:defRPr>
            </a:lvl1pPr>
            <a:lvl2pPr>
              <a:lnSpc>
                <a:spcPts val="2400"/>
              </a:lnSpc>
              <a:buFont typeface="Arial" pitchFamily="34" charset="0"/>
              <a:buChar char="•"/>
              <a:defRPr b="1"/>
            </a:lvl2pPr>
          </a:lstStyle>
          <a:p>
            <a:pPr lvl="0"/>
            <a:r>
              <a:rPr lang="de-DE" dirty="0" smtClean="0"/>
              <a:t>Textmasterformate durch Klicken</a:t>
            </a:r>
            <a:endParaRPr lang="de-DE" dirty="0"/>
          </a:p>
        </p:txBody>
      </p:sp>
      <p:sp>
        <p:nvSpPr>
          <p:cNvPr id="7" name="Foliennummernplatzhalter 5"/>
          <p:cNvSpPr>
            <a:spLocks noGrp="1"/>
          </p:cNvSpPr>
          <p:nvPr>
            <p:ph type="sldNum" sz="quarter" idx="14"/>
          </p:nvPr>
        </p:nvSpPr>
        <p:spPr>
          <a:xfrm>
            <a:off x="11279718" y="6461126"/>
            <a:ext cx="732367" cy="365125"/>
          </a:xfrm>
        </p:spPr>
        <p:txBody>
          <a:bodyPr/>
          <a:lstStyle>
            <a:lvl1pPr>
              <a:defRPr/>
            </a:lvl1pPr>
          </a:lstStyle>
          <a:p>
            <a:pPr>
              <a:defRPr/>
            </a:pPr>
            <a:fld id="{D950D4AB-EFC2-4C66-9BE0-B839C6C7315E}" type="slidenum">
              <a:rPr lang="de-DE"/>
              <a:pPr>
                <a:defRPr/>
              </a:pPr>
              <a:t>‹#›</a:t>
            </a:fld>
            <a:endParaRPr lang="de-DE" dirty="0"/>
          </a:p>
        </p:txBody>
      </p:sp>
    </p:spTree>
    <p:extLst>
      <p:ext uri="{BB962C8B-B14F-4D97-AF65-F5344CB8AC3E}">
        <p14:creationId xmlns:p14="http://schemas.microsoft.com/office/powerpoint/2010/main" val="3643988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nhalt mit Foto schmal">
    <p:spTree>
      <p:nvGrpSpPr>
        <p:cNvPr id="1" name=""/>
        <p:cNvGrpSpPr/>
        <p:nvPr/>
      </p:nvGrpSpPr>
      <p:grpSpPr>
        <a:xfrm>
          <a:off x="0" y="0"/>
          <a:ext cx="0" cy="0"/>
          <a:chOff x="0" y="0"/>
          <a:chExt cx="0" cy="0"/>
        </a:xfrm>
      </p:grpSpPr>
      <p:sp>
        <p:nvSpPr>
          <p:cNvPr id="2" name="Titel 1"/>
          <p:cNvSpPr>
            <a:spLocks noGrp="1"/>
          </p:cNvSpPr>
          <p:nvPr>
            <p:ph type="title"/>
          </p:nvPr>
        </p:nvSpPr>
        <p:spPr>
          <a:xfrm>
            <a:off x="1219200" y="253372"/>
            <a:ext cx="10972800" cy="439718"/>
          </a:xfrm>
        </p:spPr>
        <p:txBody>
          <a:bodyPr lIns="0" tIns="0" rIns="0" bIns="0"/>
          <a:lstStyle>
            <a:lvl1pPr>
              <a:defRPr cap="all" baseline="0"/>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65601" y="1018800"/>
            <a:ext cx="11562252" cy="825104"/>
          </a:xfrm>
        </p:spPr>
        <p:txBody>
          <a:bodyPr/>
          <a:lstStyle>
            <a:lvl1pPr marL="0" indent="0">
              <a:lnSpc>
                <a:spcPts val="2800"/>
              </a:lnSpc>
              <a:defRPr/>
            </a:lvl1pPr>
          </a:lstStyle>
          <a:p>
            <a:pPr lvl="0"/>
            <a:r>
              <a:rPr lang="de-DE" smtClean="0"/>
              <a:t>Textmasterformate durch Klicken bearbeiten</a:t>
            </a:r>
          </a:p>
        </p:txBody>
      </p:sp>
      <p:sp>
        <p:nvSpPr>
          <p:cNvPr id="10" name="Textplatzhalter 9"/>
          <p:cNvSpPr>
            <a:spLocks noGrp="1"/>
          </p:cNvSpPr>
          <p:nvPr>
            <p:ph type="body" sz="quarter" idx="13"/>
          </p:nvPr>
        </p:nvSpPr>
        <p:spPr>
          <a:xfrm>
            <a:off x="2233255" y="4622181"/>
            <a:ext cx="9480577" cy="307777"/>
          </a:xfrm>
        </p:spPr>
        <p:txBody>
          <a:bodyPr>
            <a:spAutoFit/>
          </a:bodyPr>
          <a:lstStyle>
            <a:lvl1pPr marL="0" indent="0">
              <a:lnSpc>
                <a:spcPts val="2400"/>
              </a:lnSpc>
              <a:defRPr sz="1800" b="0" cap="none" baseline="0">
                <a:solidFill>
                  <a:schemeClr val="tx1"/>
                </a:solidFill>
              </a:defRPr>
            </a:lvl1pPr>
            <a:lvl2pPr>
              <a:lnSpc>
                <a:spcPts val="2400"/>
              </a:lnSpc>
              <a:buFont typeface="Arial" pitchFamily="34" charset="0"/>
              <a:buChar char="•"/>
              <a:defRPr b="1"/>
            </a:lvl2pPr>
          </a:lstStyle>
          <a:p>
            <a:pPr lvl="0"/>
            <a:r>
              <a:rPr lang="de-DE" dirty="0" smtClean="0"/>
              <a:t>Textmasterformate durch Klicken</a:t>
            </a:r>
            <a:endParaRPr lang="de-DE" dirty="0"/>
          </a:p>
        </p:txBody>
      </p:sp>
      <p:sp>
        <p:nvSpPr>
          <p:cNvPr id="5" name="Foliennummernplatzhalter 5"/>
          <p:cNvSpPr>
            <a:spLocks noGrp="1"/>
          </p:cNvSpPr>
          <p:nvPr>
            <p:ph type="sldNum" sz="quarter" idx="14"/>
          </p:nvPr>
        </p:nvSpPr>
        <p:spPr/>
        <p:txBody>
          <a:bodyPr/>
          <a:lstStyle>
            <a:lvl1pPr>
              <a:defRPr/>
            </a:lvl1pPr>
          </a:lstStyle>
          <a:p>
            <a:pPr>
              <a:defRPr/>
            </a:pPr>
            <a:fld id="{FA81DAF0-8D3A-4D6B-8592-C274C174D011}" type="slidenum">
              <a:rPr lang="de-DE"/>
              <a:pPr>
                <a:defRPr/>
              </a:pPr>
              <a:t>‹#›</a:t>
            </a:fld>
            <a:endParaRPr lang="de-DE" dirty="0"/>
          </a:p>
        </p:txBody>
      </p:sp>
    </p:spTree>
    <p:extLst>
      <p:ext uri="{BB962C8B-B14F-4D97-AF65-F5344CB8AC3E}">
        <p14:creationId xmlns:p14="http://schemas.microsoft.com/office/powerpoint/2010/main" val="827601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Inhalt mit Text">
    <p:spTree>
      <p:nvGrpSpPr>
        <p:cNvPr id="1" name=""/>
        <p:cNvGrpSpPr/>
        <p:nvPr/>
      </p:nvGrpSpPr>
      <p:grpSpPr>
        <a:xfrm>
          <a:off x="0" y="0"/>
          <a:ext cx="0" cy="0"/>
          <a:chOff x="0" y="0"/>
          <a:chExt cx="0" cy="0"/>
        </a:xfrm>
      </p:grpSpPr>
      <p:sp>
        <p:nvSpPr>
          <p:cNvPr id="2" name="Titel 1"/>
          <p:cNvSpPr>
            <a:spLocks noGrp="1"/>
          </p:cNvSpPr>
          <p:nvPr>
            <p:ph type="title"/>
          </p:nvPr>
        </p:nvSpPr>
        <p:spPr>
          <a:xfrm>
            <a:off x="1219200" y="253372"/>
            <a:ext cx="7067523" cy="439718"/>
          </a:xfrm>
        </p:spPr>
        <p:txBody>
          <a:bodyPr lIns="0" tIns="0" rIns="0" bIns="0"/>
          <a:lstStyle>
            <a:lvl1pPr>
              <a:defRPr cap="all" baseline="0"/>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65601" y="1018800"/>
            <a:ext cx="11562252" cy="825104"/>
          </a:xfrm>
        </p:spPr>
        <p:txBody>
          <a:bodyPr/>
          <a:lstStyle>
            <a:lvl1pPr marL="0" indent="0">
              <a:lnSpc>
                <a:spcPts val="2800"/>
              </a:lnSpc>
              <a:defRPr/>
            </a:lvl1pPr>
          </a:lstStyle>
          <a:p>
            <a:pPr lvl="0"/>
            <a:r>
              <a:rPr lang="de-DE" dirty="0" smtClean="0"/>
              <a:t>Textmasterformate durch Klicken bearbeiten</a:t>
            </a:r>
          </a:p>
        </p:txBody>
      </p:sp>
      <p:sp>
        <p:nvSpPr>
          <p:cNvPr id="17" name="Textplatzhalter 16"/>
          <p:cNvSpPr>
            <a:spLocks noGrp="1"/>
          </p:cNvSpPr>
          <p:nvPr>
            <p:ph type="body" sz="quarter" idx="13"/>
          </p:nvPr>
        </p:nvSpPr>
        <p:spPr>
          <a:xfrm>
            <a:off x="465600" y="1757020"/>
            <a:ext cx="10287035" cy="3151632"/>
          </a:xfrm>
        </p:spPr>
        <p:txBody>
          <a:bodyPr>
            <a:spAutoFit/>
          </a:bodyPr>
          <a:lstStyle>
            <a:lvl1pPr marL="0" indent="0" defTabSz="595313">
              <a:tabLst/>
              <a:defRPr sz="1800" b="0" i="0" cap="none" baseline="0">
                <a:solidFill>
                  <a:schemeClr val="tx1"/>
                </a:solidFill>
              </a:defRPr>
            </a:lvl1pPr>
            <a:lvl2pPr marL="1073150" indent="-265113" defTabSz="595313">
              <a:lnSpc>
                <a:spcPts val="2400"/>
              </a:lnSpc>
              <a:buFont typeface="Arial" pitchFamily="34" charset="0"/>
              <a:buChar char="•"/>
              <a:tabLst/>
              <a:defRPr/>
            </a:lvl2pPr>
            <a:lvl3pPr marL="1073150" indent="-265113" defTabSz="595313">
              <a:lnSpc>
                <a:spcPts val="2400"/>
              </a:lnSpc>
              <a:tabLst/>
              <a:defRPr b="0"/>
            </a:lvl3pPr>
            <a:lvl4pPr marL="808038" indent="265113" defTabSz="595313">
              <a:lnSpc>
                <a:spcPts val="2400"/>
              </a:lnSpc>
              <a:buFont typeface="Arial" pitchFamily="34" charset="0"/>
              <a:buChar char="•"/>
              <a:tabLst/>
              <a:defRPr/>
            </a:lvl4pPr>
            <a:lvl5pPr marL="808038" indent="265113" defTabSz="595313">
              <a:lnSpc>
                <a:spcPts val="2400"/>
              </a:lnSpc>
              <a:buFont typeface="Arial" pitchFamily="34" charset="0"/>
              <a:buChar char="•"/>
              <a:tabLst/>
              <a:defRPr/>
            </a:lvl5pPr>
          </a:lstStyle>
          <a:p>
            <a:pPr lvl="0"/>
            <a:r>
              <a:rPr lang="de-DE" dirty="0" smtClean="0"/>
              <a:t>Textmasterformate durch Klicken bearbeiten</a:t>
            </a:r>
          </a:p>
          <a:p>
            <a:pPr lvl="0"/>
            <a:endParaRPr lang="de-DE" dirty="0" smtClean="0"/>
          </a:p>
          <a:p>
            <a:pPr lvl="1"/>
            <a:r>
              <a:rPr lang="de-DE" dirty="0" smtClean="0"/>
              <a:t>Zweite Ebene</a:t>
            </a:r>
          </a:p>
          <a:p>
            <a:pPr lvl="1"/>
            <a:endParaRPr lang="de-DE" dirty="0" smtClean="0"/>
          </a:p>
          <a:p>
            <a:pPr lvl="2"/>
            <a:r>
              <a:rPr lang="de-DE" dirty="0" smtClean="0"/>
              <a:t>Dritte Ebene</a:t>
            </a:r>
          </a:p>
          <a:p>
            <a:pPr lvl="2"/>
            <a:endParaRPr lang="de-DE" dirty="0" smtClean="0"/>
          </a:p>
          <a:p>
            <a:pPr lvl="3"/>
            <a:r>
              <a:rPr lang="de-DE" dirty="0" smtClean="0"/>
              <a:t>Vierte Ebene</a:t>
            </a:r>
          </a:p>
          <a:p>
            <a:pPr lvl="3"/>
            <a:endParaRPr lang="de-DE" dirty="0" smtClean="0"/>
          </a:p>
          <a:p>
            <a:pPr lvl="4"/>
            <a:r>
              <a:rPr lang="de-DE" dirty="0" smtClean="0"/>
              <a:t>Fünfte Ebene</a:t>
            </a:r>
            <a:endParaRPr lang="de-DE" dirty="0"/>
          </a:p>
        </p:txBody>
      </p:sp>
      <p:sp>
        <p:nvSpPr>
          <p:cNvPr id="5" name="Foliennummernplatzhalter 5"/>
          <p:cNvSpPr>
            <a:spLocks noGrp="1"/>
          </p:cNvSpPr>
          <p:nvPr>
            <p:ph type="sldNum" sz="quarter" idx="14"/>
          </p:nvPr>
        </p:nvSpPr>
        <p:spPr/>
        <p:txBody>
          <a:bodyPr/>
          <a:lstStyle>
            <a:lvl1pPr>
              <a:defRPr/>
            </a:lvl1pPr>
          </a:lstStyle>
          <a:p>
            <a:pPr>
              <a:defRPr/>
            </a:pPr>
            <a:fld id="{A84C39E0-64DA-4F5B-9DB3-FEB2FE1C74E9}" type="slidenum">
              <a:rPr lang="de-DE"/>
              <a:pPr>
                <a:defRPr/>
              </a:pPr>
              <a:t>‹#›</a:t>
            </a:fld>
            <a:endParaRPr lang="de-DE" dirty="0"/>
          </a:p>
        </p:txBody>
      </p:sp>
    </p:spTree>
    <p:extLst>
      <p:ext uri="{BB962C8B-B14F-4D97-AF65-F5344CB8AC3E}">
        <p14:creationId xmlns:p14="http://schemas.microsoft.com/office/powerpoint/2010/main" val="344297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838200" y="254000"/>
            <a:ext cx="109728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smtClean="0"/>
              <a:t>HIER STEHT EIN KOLUMNENTITEL IN VERSALIEN 14 PT</a:t>
            </a:r>
          </a:p>
        </p:txBody>
      </p:sp>
      <p:sp>
        <p:nvSpPr>
          <p:cNvPr id="3" name="Textplatzhalter 2"/>
          <p:cNvSpPr>
            <a:spLocks noGrp="1"/>
          </p:cNvSpPr>
          <p:nvPr>
            <p:ph type="body" idx="1"/>
          </p:nvPr>
        </p:nvSpPr>
        <p:spPr>
          <a:xfrm>
            <a:off x="465668" y="1019175"/>
            <a:ext cx="11688233" cy="477838"/>
          </a:xfrm>
          <a:prstGeom prst="rect">
            <a:avLst/>
          </a:prstGeom>
        </p:spPr>
        <p:txBody>
          <a:bodyPr vert="horz" lIns="0" tIns="0" rIns="0" bIns="0" rtlCol="0">
            <a:normAutofit/>
          </a:bodyPr>
          <a:lstStyle/>
          <a:p>
            <a:pPr lvl="0"/>
            <a:r>
              <a:rPr lang="de-DE" dirty="0" smtClean="0"/>
              <a:t>Textmasterformate durch Klicken bearbeiten</a:t>
            </a:r>
          </a:p>
        </p:txBody>
      </p:sp>
      <p:sp>
        <p:nvSpPr>
          <p:cNvPr id="6" name="Foliennummernplatzhalter 5"/>
          <p:cNvSpPr>
            <a:spLocks noGrp="1"/>
          </p:cNvSpPr>
          <p:nvPr>
            <p:ph type="sldNum" sz="quarter" idx="4"/>
          </p:nvPr>
        </p:nvSpPr>
        <p:spPr>
          <a:xfrm>
            <a:off x="9061451" y="6519864"/>
            <a:ext cx="2844800" cy="365125"/>
          </a:xfrm>
          <a:prstGeom prst="rect">
            <a:avLst/>
          </a:prstGeom>
        </p:spPr>
        <p:txBody>
          <a:bodyPr vert="horz" lIns="91440" tIns="45720" rIns="91440" bIns="45720" rtlCol="0" anchor="ctr"/>
          <a:lstStyle>
            <a:lvl1pPr algn="r" fontAlgn="auto">
              <a:spcBef>
                <a:spcPts val="0"/>
              </a:spcBef>
              <a:spcAft>
                <a:spcPts val="0"/>
              </a:spcAft>
              <a:defRPr sz="1200" b="1">
                <a:solidFill>
                  <a:srgbClr val="00589C"/>
                </a:solidFill>
                <a:latin typeface="Arial" pitchFamily="34" charset="0"/>
                <a:cs typeface="Arial" pitchFamily="34" charset="0"/>
              </a:defRPr>
            </a:lvl1pPr>
          </a:lstStyle>
          <a:p>
            <a:pPr>
              <a:defRPr/>
            </a:pPr>
            <a:fld id="{4DED63E5-FB09-4319-867E-4DCEACE5853C}" type="slidenum">
              <a:rPr lang="de-DE"/>
              <a:pPr>
                <a:defRPr/>
              </a:pPr>
              <a:t>‹#›</a:t>
            </a:fld>
            <a:endParaRPr lang="de-DE" dirty="0"/>
          </a:p>
        </p:txBody>
      </p:sp>
      <p:pic>
        <p:nvPicPr>
          <p:cNvPr id="1029" name="Grafik 7" descr="PPT_Image_Kopf.bmp"/>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1920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7178"/>
          <p:cNvGraphicFramePr>
            <a:graphicFrameLocks noChangeAspect="1"/>
          </p:cNvGraphicFramePr>
          <p:nvPr userDrawn="1">
            <p:extLst>
              <p:ext uri="{D42A27DB-BD31-4B8C-83A1-F6EECF244321}">
                <p14:modId xmlns:p14="http://schemas.microsoft.com/office/powerpoint/2010/main" val="1537044211"/>
              </p:ext>
            </p:extLst>
          </p:nvPr>
        </p:nvGraphicFramePr>
        <p:xfrm>
          <a:off x="11092445" y="717551"/>
          <a:ext cx="1099555" cy="261799"/>
        </p:xfrm>
        <a:graphic>
          <a:graphicData uri="http://schemas.openxmlformats.org/presentationml/2006/ole">
            <mc:AlternateContent xmlns:mc="http://schemas.openxmlformats.org/markup-compatibility/2006">
              <mc:Choice xmlns:v="urn:schemas-microsoft-com:vml" Requires="v">
                <p:oleObj spid="_x0000_s14948" name="Image" r:id="rId9" imgW="1599840" imgH="507600" progId="Photoshop.Image.55">
                  <p:embed/>
                </p:oleObj>
              </mc:Choice>
              <mc:Fallback>
                <p:oleObj name="Image" r:id="rId9" imgW="1599840" imgH="507600" progId="Photoshop.Image.55">
                  <p:embed/>
                  <p:pic>
                    <p:nvPicPr>
                      <p:cNvPr id="0" name=""/>
                      <p:cNvPicPr/>
                      <p:nvPr/>
                    </p:nvPicPr>
                    <p:blipFill>
                      <a:blip r:embed="rId10"/>
                      <a:stretch>
                        <a:fillRect/>
                      </a:stretch>
                    </p:blipFill>
                    <p:spPr>
                      <a:xfrm>
                        <a:off x="11092445" y="717551"/>
                        <a:ext cx="1099555" cy="261799"/>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06" r:id="rId4"/>
    <p:sldLayoutId id="2147483807"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1400" b="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1400" b="1">
          <a:solidFill>
            <a:schemeClr val="bg1"/>
          </a:solidFill>
          <a:latin typeface="Arial" charset="0"/>
          <a:cs typeface="Arial" charset="0"/>
        </a:defRPr>
      </a:lvl2pPr>
      <a:lvl3pPr algn="l" rtl="0" eaLnBrk="0" fontAlgn="base" hangingPunct="0">
        <a:spcBef>
          <a:spcPct val="0"/>
        </a:spcBef>
        <a:spcAft>
          <a:spcPct val="0"/>
        </a:spcAft>
        <a:defRPr sz="1400" b="1">
          <a:solidFill>
            <a:schemeClr val="bg1"/>
          </a:solidFill>
          <a:latin typeface="Arial" charset="0"/>
          <a:cs typeface="Arial" charset="0"/>
        </a:defRPr>
      </a:lvl3pPr>
      <a:lvl4pPr algn="l" rtl="0" eaLnBrk="0" fontAlgn="base" hangingPunct="0">
        <a:spcBef>
          <a:spcPct val="0"/>
        </a:spcBef>
        <a:spcAft>
          <a:spcPct val="0"/>
        </a:spcAft>
        <a:defRPr sz="1400" b="1">
          <a:solidFill>
            <a:schemeClr val="bg1"/>
          </a:solidFill>
          <a:latin typeface="Arial" charset="0"/>
          <a:cs typeface="Arial" charset="0"/>
        </a:defRPr>
      </a:lvl4pPr>
      <a:lvl5pPr algn="l" rtl="0" eaLnBrk="0" fontAlgn="base" hangingPunct="0">
        <a:spcBef>
          <a:spcPct val="0"/>
        </a:spcBef>
        <a:spcAft>
          <a:spcPct val="0"/>
        </a:spcAft>
        <a:defRPr sz="1400" b="1">
          <a:solidFill>
            <a:schemeClr val="bg1"/>
          </a:solidFill>
          <a:latin typeface="Arial" charset="0"/>
          <a:cs typeface="Arial" charset="0"/>
        </a:defRPr>
      </a:lvl5pPr>
      <a:lvl6pPr marL="457200" algn="l" rtl="0" fontAlgn="base">
        <a:spcBef>
          <a:spcPct val="0"/>
        </a:spcBef>
        <a:spcAft>
          <a:spcPct val="0"/>
        </a:spcAft>
        <a:defRPr sz="1400" b="1">
          <a:solidFill>
            <a:schemeClr val="bg1"/>
          </a:solidFill>
          <a:latin typeface="Arial" charset="0"/>
          <a:cs typeface="Arial" charset="0"/>
        </a:defRPr>
      </a:lvl6pPr>
      <a:lvl7pPr marL="914400" algn="l" rtl="0" fontAlgn="base">
        <a:spcBef>
          <a:spcPct val="0"/>
        </a:spcBef>
        <a:spcAft>
          <a:spcPct val="0"/>
        </a:spcAft>
        <a:defRPr sz="1400" b="1">
          <a:solidFill>
            <a:schemeClr val="bg1"/>
          </a:solidFill>
          <a:latin typeface="Arial" charset="0"/>
          <a:cs typeface="Arial" charset="0"/>
        </a:defRPr>
      </a:lvl7pPr>
      <a:lvl8pPr marL="1371600" algn="l" rtl="0" fontAlgn="base">
        <a:spcBef>
          <a:spcPct val="0"/>
        </a:spcBef>
        <a:spcAft>
          <a:spcPct val="0"/>
        </a:spcAft>
        <a:defRPr sz="1400" b="1">
          <a:solidFill>
            <a:schemeClr val="bg1"/>
          </a:solidFill>
          <a:latin typeface="Arial" charset="0"/>
          <a:cs typeface="Arial" charset="0"/>
        </a:defRPr>
      </a:lvl8pPr>
      <a:lvl9pPr marL="1828800" algn="l" rtl="0" fontAlgn="base">
        <a:spcBef>
          <a:spcPct val="0"/>
        </a:spcBef>
        <a:spcAft>
          <a:spcPct val="0"/>
        </a:spcAft>
        <a:defRPr sz="1400" b="1">
          <a:solidFill>
            <a:schemeClr val="bg1"/>
          </a:solidFill>
          <a:latin typeface="Arial" charset="0"/>
          <a:cs typeface="Arial" charset="0"/>
        </a:defRPr>
      </a:lvl9pPr>
    </p:titleStyle>
    <p:bodyStyle>
      <a:lvl1pPr marL="342900" indent="-342900" algn="l" rtl="0" eaLnBrk="0" fontAlgn="base" hangingPunct="0">
        <a:spcBef>
          <a:spcPct val="0"/>
        </a:spcBef>
        <a:spcAft>
          <a:spcPct val="0"/>
        </a:spcAft>
        <a:buFont typeface="Arial" pitchFamily="34" charset="0"/>
        <a:defRPr sz="2100" b="1" kern="1200" cap="all">
          <a:solidFill>
            <a:srgbClr val="00589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2pPr>
      <a:lvl3pPr marL="5922963" indent="-180975" algn="l" rtl="0" eaLnBrk="0" fontAlgn="base" hangingPunct="0">
        <a:spcBef>
          <a:spcPct val="20000"/>
        </a:spcBef>
        <a:spcAft>
          <a:spcPct val="0"/>
        </a:spcAft>
        <a:buFont typeface="Arial" pitchFamily="34" charset="0"/>
        <a:buChar char="•"/>
        <a:tabLst>
          <a:tab pos="1169988" algn="l"/>
        </a:tabLst>
        <a:defRPr b="1" kern="1200">
          <a:solidFill>
            <a:schemeClr val="tx1"/>
          </a:solidFill>
          <a:latin typeface="Arial" pitchFamily="34" charset="0"/>
          <a:ea typeface="+mn-ea"/>
          <a:cs typeface="Arial" pitchFamily="34" charset="0"/>
        </a:defRPr>
      </a:lvl3pPr>
      <a:lvl4pPr marL="1600200" indent="3248025" algn="l" rtl="0" eaLnBrk="0" fontAlgn="base" hangingPunct="0">
        <a:spcBef>
          <a:spcPct val="20000"/>
        </a:spcBef>
        <a:spcAft>
          <a:spcPct val="0"/>
        </a:spcAft>
        <a:buFont typeface="Arial" pitchFamily="34" charset="0"/>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Untertitel 2"/>
          <p:cNvSpPr>
            <a:spLocks noGrp="1"/>
          </p:cNvSpPr>
          <p:nvPr>
            <p:ph type="subTitle" idx="4294967295"/>
          </p:nvPr>
        </p:nvSpPr>
        <p:spPr bwMode="auto">
          <a:xfrm>
            <a:off x="1836604" y="4940208"/>
            <a:ext cx="8695815" cy="1107996"/>
          </a:xfrm>
          <a:solidFill>
            <a:schemeClr val="bg1">
              <a:alpha val="30196"/>
            </a:schemeClr>
          </a:solidFill>
        </p:spPr>
        <p:txBody>
          <a:bodyPr wrap="square" numCol="1" anchor="t" anchorCtr="0" compatLnSpc="1">
            <a:prstTxWarp prst="textNoShape">
              <a:avLst/>
            </a:prstTxWarp>
            <a:spAutoFit/>
          </a:bodyPr>
          <a:lstStyle/>
          <a:p>
            <a:pPr marL="0" indent="0" eaLnBrk="1" hangingPunct="1"/>
            <a:r>
              <a:rPr lang="en-US" altLang="en-US" sz="1800" u="sng" cap="none" dirty="0">
                <a:solidFill>
                  <a:srgbClr val="0070C0"/>
                </a:solidFill>
                <a:latin typeface="Arial" charset="0"/>
                <a:cs typeface="Arial" charset="0"/>
              </a:rPr>
              <a:t>L. Bodenstein-Dresler</a:t>
            </a:r>
            <a:r>
              <a:rPr lang="en-US" altLang="en-US" sz="1800" cap="none" baseline="30000" dirty="0">
                <a:solidFill>
                  <a:srgbClr val="0070C0"/>
                </a:solidFill>
                <a:latin typeface="Arial" charset="0"/>
                <a:cs typeface="Arial" charset="0"/>
              </a:rPr>
              <a:t>1</a:t>
            </a:r>
            <a:r>
              <a:rPr lang="en-US" altLang="en-US" sz="1800" cap="none" dirty="0">
                <a:solidFill>
                  <a:srgbClr val="0070C0"/>
                </a:solidFill>
                <a:latin typeface="Arial" charset="0"/>
                <a:cs typeface="Arial" charset="0"/>
              </a:rPr>
              <a:t>, </a:t>
            </a:r>
            <a:r>
              <a:rPr lang="en-US" altLang="en-US" sz="1800" cap="none" dirty="0" smtClean="0">
                <a:solidFill>
                  <a:srgbClr val="0070C0"/>
                </a:solidFill>
                <a:latin typeface="Arial" charset="0"/>
                <a:cs typeface="Arial" charset="0"/>
              </a:rPr>
              <a:t>M </a:t>
            </a:r>
            <a:r>
              <a:rPr lang="en-US" altLang="en-US" sz="1800" cap="none" dirty="0" err="1" smtClean="0">
                <a:solidFill>
                  <a:srgbClr val="0070C0"/>
                </a:solidFill>
                <a:latin typeface="Arial" charset="0"/>
                <a:cs typeface="Arial" charset="0"/>
              </a:rPr>
              <a:t>v.d</a:t>
            </a:r>
            <a:r>
              <a:rPr lang="en-US" altLang="en-US" sz="1800" cap="none" dirty="0" smtClean="0">
                <a:solidFill>
                  <a:srgbClr val="0070C0"/>
                </a:solidFill>
                <a:latin typeface="Arial" charset="0"/>
                <a:cs typeface="Arial" charset="0"/>
              </a:rPr>
              <a:t>. Merve</a:t>
            </a:r>
            <a:r>
              <a:rPr lang="en-US" altLang="en-US" sz="1800" cap="none" baseline="30000" dirty="0">
                <a:solidFill>
                  <a:srgbClr val="0070C0"/>
                </a:solidFill>
                <a:latin typeface="Arial" charset="0"/>
                <a:cs typeface="Arial" charset="0"/>
              </a:rPr>
              <a:t>1</a:t>
            </a:r>
            <a:r>
              <a:rPr lang="en-US" altLang="en-US" sz="1800" cap="none" dirty="0" smtClean="0">
                <a:solidFill>
                  <a:srgbClr val="0070C0"/>
                </a:solidFill>
                <a:latin typeface="Arial" charset="0"/>
                <a:cs typeface="Arial" charset="0"/>
              </a:rPr>
              <a:t>, F. Mentzel</a:t>
            </a:r>
            <a:r>
              <a:rPr lang="en-US" altLang="en-US" sz="1800" cap="none" baseline="30000" dirty="0" smtClean="0">
                <a:solidFill>
                  <a:srgbClr val="0070C0"/>
                </a:solidFill>
                <a:latin typeface="Arial" charset="0"/>
                <a:cs typeface="Arial" charset="0"/>
              </a:rPr>
              <a:t>2</a:t>
            </a:r>
            <a:endParaRPr lang="en-US" altLang="en-US" sz="1800" cap="none" baseline="30000" dirty="0">
              <a:solidFill>
                <a:srgbClr val="0070C0"/>
              </a:solidFill>
              <a:latin typeface="Arial" charset="0"/>
              <a:cs typeface="Arial" charset="0"/>
            </a:endParaRPr>
          </a:p>
          <a:p>
            <a:pPr marL="0" indent="0" eaLnBrk="1" hangingPunct="1"/>
            <a:endParaRPr lang="en-US" altLang="en-US" sz="1800" cap="none" dirty="0">
              <a:solidFill>
                <a:srgbClr val="0070C0"/>
              </a:solidFill>
              <a:latin typeface="Arial" charset="0"/>
              <a:cs typeface="Arial" charset="0"/>
            </a:endParaRPr>
          </a:p>
          <a:p>
            <a:pPr marL="0" indent="0" eaLnBrk="1" hangingPunct="1"/>
            <a:r>
              <a:rPr lang="en-US" altLang="en-US" sz="1800" b="0" cap="none" baseline="30000" dirty="0">
                <a:solidFill>
                  <a:srgbClr val="0070C0"/>
                </a:solidFill>
                <a:latin typeface="Arial" charset="0"/>
                <a:cs typeface="Arial" charset="0"/>
              </a:rPr>
              <a:t>1 </a:t>
            </a:r>
            <a:r>
              <a:rPr lang="en-US" altLang="en-US" sz="1800" b="0" cap="none" dirty="0">
                <a:solidFill>
                  <a:srgbClr val="0070C0"/>
                </a:solidFill>
                <a:latin typeface="Arial" charset="0"/>
                <a:cs typeface="Arial" charset="0"/>
              </a:rPr>
              <a:t>Dept. Interface Design, Helmholtz-</a:t>
            </a:r>
            <a:r>
              <a:rPr lang="en-US" altLang="en-US" sz="1800" b="0" cap="none" dirty="0" err="1">
                <a:solidFill>
                  <a:srgbClr val="0070C0"/>
                </a:solidFill>
                <a:latin typeface="Arial" charset="0"/>
                <a:cs typeface="Arial" charset="0"/>
              </a:rPr>
              <a:t>Zentrum</a:t>
            </a:r>
            <a:r>
              <a:rPr lang="en-US" altLang="en-US" sz="1800" b="0" cap="none" dirty="0">
                <a:solidFill>
                  <a:srgbClr val="0070C0"/>
                </a:solidFill>
                <a:latin typeface="Arial" charset="0"/>
                <a:cs typeface="Arial" charset="0"/>
              </a:rPr>
              <a:t> Berlin </a:t>
            </a:r>
            <a:r>
              <a:rPr lang="en-US" altLang="en-US" sz="1800" b="0" cap="none" dirty="0" err="1">
                <a:solidFill>
                  <a:srgbClr val="0070C0"/>
                </a:solidFill>
                <a:latin typeface="Arial" charset="0"/>
                <a:cs typeface="Arial" charset="0"/>
              </a:rPr>
              <a:t>für</a:t>
            </a:r>
            <a:r>
              <a:rPr lang="en-US" altLang="en-US" sz="1800" b="0" cap="none" dirty="0">
                <a:solidFill>
                  <a:srgbClr val="0070C0"/>
                </a:solidFill>
                <a:latin typeface="Arial" charset="0"/>
                <a:cs typeface="Arial" charset="0"/>
              </a:rPr>
              <a:t> </a:t>
            </a:r>
            <a:r>
              <a:rPr lang="en-US" altLang="en-US" sz="1800" b="0" cap="none" dirty="0" err="1">
                <a:solidFill>
                  <a:srgbClr val="0070C0"/>
                </a:solidFill>
                <a:latin typeface="Arial" charset="0"/>
                <a:cs typeface="Arial" charset="0"/>
              </a:rPr>
              <a:t>Materialien</a:t>
            </a:r>
            <a:r>
              <a:rPr lang="en-US" altLang="en-US" sz="1800" b="0" cap="none" dirty="0">
                <a:solidFill>
                  <a:srgbClr val="0070C0"/>
                </a:solidFill>
                <a:latin typeface="Arial" charset="0"/>
                <a:cs typeface="Arial" charset="0"/>
              </a:rPr>
              <a:t> und </a:t>
            </a:r>
            <a:r>
              <a:rPr lang="en-US" altLang="en-US" sz="1800" b="0" cap="none" dirty="0" err="1">
                <a:solidFill>
                  <a:srgbClr val="0070C0"/>
                </a:solidFill>
                <a:latin typeface="Arial" charset="0"/>
                <a:cs typeface="Arial" charset="0"/>
              </a:rPr>
              <a:t>Energie</a:t>
            </a:r>
            <a:r>
              <a:rPr lang="en-US" altLang="en-US" sz="1800" b="0" cap="none" dirty="0">
                <a:solidFill>
                  <a:srgbClr val="0070C0"/>
                </a:solidFill>
                <a:latin typeface="Arial" charset="0"/>
                <a:cs typeface="Arial" charset="0"/>
              </a:rPr>
              <a:t> GmbH</a:t>
            </a:r>
          </a:p>
          <a:p>
            <a:pPr marL="0" indent="0" eaLnBrk="1" hangingPunct="1"/>
            <a:r>
              <a:rPr lang="en-US" altLang="en-US" sz="1800" b="0" cap="none" baseline="30000" dirty="0">
                <a:solidFill>
                  <a:srgbClr val="0070C0"/>
                </a:solidFill>
                <a:latin typeface="Arial" charset="0"/>
                <a:cs typeface="Arial" charset="0"/>
              </a:rPr>
              <a:t>2</a:t>
            </a:r>
            <a:r>
              <a:rPr lang="en-US" altLang="en-US" sz="1800" b="0" cap="none" dirty="0">
                <a:solidFill>
                  <a:srgbClr val="0070C0"/>
                </a:solidFill>
                <a:latin typeface="Arial" charset="0"/>
                <a:cs typeface="Arial" charset="0"/>
              </a:rPr>
              <a:t> </a:t>
            </a:r>
            <a:r>
              <a:rPr lang="en-US" altLang="en-US" sz="1800" b="0" cap="none" dirty="0" smtClean="0">
                <a:solidFill>
                  <a:srgbClr val="0070C0"/>
                </a:solidFill>
                <a:latin typeface="Arial" charset="0"/>
                <a:cs typeface="Arial" charset="0"/>
              </a:rPr>
              <a:t>TU Dortmund</a:t>
            </a:r>
          </a:p>
        </p:txBody>
      </p:sp>
      <p:sp>
        <p:nvSpPr>
          <p:cNvPr id="9218" name="Titel 1"/>
          <p:cNvSpPr>
            <a:spLocks noGrp="1"/>
          </p:cNvSpPr>
          <p:nvPr>
            <p:ph type="ctrTitle" idx="4294967295"/>
          </p:nvPr>
        </p:nvSpPr>
        <p:spPr>
          <a:xfrm>
            <a:off x="1978969" y="2855906"/>
            <a:ext cx="8324850" cy="1655763"/>
          </a:xfrm>
        </p:spPr>
        <p:txBody>
          <a:bodyPr/>
          <a:lstStyle/>
          <a:p>
            <a:pPr algn="ctr"/>
            <a:r>
              <a:rPr lang="en-US" altLang="en-US" sz="3200" dirty="0" smtClean="0">
                <a:solidFill>
                  <a:srgbClr val="0070C0"/>
                </a:solidFill>
              </a:rPr>
              <a:t>Python script Overview</a:t>
            </a:r>
            <a:br>
              <a:rPr lang="en-US" altLang="en-US" sz="3200" dirty="0" smtClean="0">
                <a:solidFill>
                  <a:srgbClr val="0070C0"/>
                </a:solidFill>
              </a:rPr>
            </a:br>
            <a:r>
              <a:rPr lang="en-US" altLang="en-US" sz="3200" dirty="0" smtClean="0">
                <a:solidFill>
                  <a:srgbClr val="0070C0"/>
                </a:solidFill>
              </a:rPr>
              <a:t>How To</a:t>
            </a:r>
            <a:endParaRPr lang="de-DE" altLang="en-US" sz="3200" dirty="0">
              <a:solidFill>
                <a:srgbClr val="FF0000"/>
              </a:solidFill>
              <a:latin typeface="Arial" charset="0"/>
              <a:cs typeface="Arial" charset="0"/>
            </a:endParaRPr>
          </a:p>
        </p:txBody>
      </p:sp>
      <p:pic>
        <p:nvPicPr>
          <p:cNvPr id="16" name="Picture 15"/>
          <p:cNvPicPr/>
          <p:nvPr/>
        </p:nvPicPr>
        <p:blipFill rotWithShape="1">
          <a:blip r:embed="rId2" cstate="print">
            <a:extLst>
              <a:ext uri="{28A0092B-C50C-407E-A947-70E740481C1C}">
                <a14:useLocalDpi xmlns:a14="http://schemas.microsoft.com/office/drawing/2010/main" val="0"/>
              </a:ext>
            </a:extLst>
          </a:blip>
          <a:srcRect l="15133" t="26701" r="12118"/>
          <a:stretch/>
        </p:blipFill>
        <p:spPr bwMode="auto">
          <a:xfrm>
            <a:off x="1897720" y="845159"/>
            <a:ext cx="1775276" cy="588444"/>
          </a:xfrm>
          <a:prstGeom prst="rect">
            <a:avLst/>
          </a:prstGeom>
          <a:noFill/>
          <a:ln>
            <a:noFill/>
          </a:ln>
          <a:extLst>
            <a:ext uri="{53640926-AAD7-44D8-BBD7-CCE9431645EC}">
              <a14:shadowObscured xmlns:a14="http://schemas.microsoft.com/office/drawing/2010/main"/>
            </a:ext>
          </a:extLst>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721" y="1433602"/>
            <a:ext cx="1452891" cy="560927"/>
          </a:xfrm>
          <a:prstGeom prst="rect">
            <a:avLst/>
          </a:prstGeom>
        </p:spPr>
      </p:pic>
    </p:spTree>
    <p:extLst>
      <p:ext uri="{BB962C8B-B14F-4D97-AF65-F5344CB8AC3E}">
        <p14:creationId xmlns:p14="http://schemas.microsoft.com/office/powerpoint/2010/main" val="2882390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10</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1190134" y="5850245"/>
            <a:ext cx="9411750" cy="646331"/>
          </a:xfrm>
          <a:prstGeom prst="rect">
            <a:avLst/>
          </a:prstGeom>
        </p:spPr>
        <p:txBody>
          <a:bodyPr wrap="square">
            <a:spAutoFit/>
          </a:bodyPr>
          <a:lstStyle/>
          <a:p>
            <a:pPr>
              <a:defRPr/>
            </a:pPr>
            <a:r>
              <a:rPr lang="en-US" dirty="0" smtClean="0">
                <a:solidFill>
                  <a:srgbClr val="0070C0"/>
                </a:solidFill>
              </a:rPr>
              <a:t>The Inputs file looks like this. Fill out the fields with the red arrow</a:t>
            </a:r>
          </a:p>
          <a:p>
            <a:pPr>
              <a:defRPr/>
            </a:pPr>
            <a:r>
              <a:rPr lang="en-US" dirty="0" smtClean="0">
                <a:solidFill>
                  <a:srgbClr val="0070C0"/>
                </a:solidFill>
              </a:rPr>
              <a:t>Explanation to what </a:t>
            </a:r>
            <a:r>
              <a:rPr lang="en-US" dirty="0" err="1" smtClean="0">
                <a:solidFill>
                  <a:srgbClr val="0070C0"/>
                </a:solidFill>
              </a:rPr>
              <a:t>what</a:t>
            </a:r>
            <a:r>
              <a:rPr lang="en-US" dirty="0" smtClean="0">
                <a:solidFill>
                  <a:srgbClr val="0070C0"/>
                </a:solidFill>
              </a:rPr>
              <a:t> means is written as a comment next to it</a:t>
            </a: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Intpus_fit</a:t>
            </a:r>
            <a:r>
              <a:rPr lang="de-DE" sz="2400" b="1" baseline="-25000" dirty="0">
                <a:solidFill>
                  <a:schemeClr val="bg1"/>
                </a:solidFill>
              </a:rPr>
              <a:t>-</a:t>
            </a:r>
            <a:r>
              <a:rPr lang="de-DE" sz="2400" b="1" baseline="-25000" dirty="0" smtClean="0">
                <a:solidFill>
                  <a:schemeClr val="bg1"/>
                </a:solidFill>
              </a:rPr>
              <a:t>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36" y="1393644"/>
            <a:ext cx="11476715" cy="3817951"/>
          </a:xfrm>
          <a:prstGeom prst="rect">
            <a:avLst/>
          </a:prstGeom>
        </p:spPr>
      </p:pic>
      <p:sp>
        <p:nvSpPr>
          <p:cNvPr id="8" name="Right Arrow 7"/>
          <p:cNvSpPr/>
          <p:nvPr/>
        </p:nvSpPr>
        <p:spPr>
          <a:xfrm>
            <a:off x="400014" y="1776154"/>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00014" y="2103256"/>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0014" y="3032524"/>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00014" y="3173768"/>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00014" y="3946915"/>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00014" y="4697758"/>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058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11</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5889399" cy="5355312"/>
          </a:xfrm>
          <a:prstGeom prst="rect">
            <a:avLst/>
          </a:prstGeom>
        </p:spPr>
        <p:txBody>
          <a:bodyPr wrap="square">
            <a:spAutoFit/>
          </a:bodyPr>
          <a:lstStyle/>
          <a:p>
            <a:pPr>
              <a:defRPr/>
            </a:pPr>
            <a:r>
              <a:rPr lang="en-US" dirty="0" smtClean="0">
                <a:solidFill>
                  <a:srgbClr val="0070C0"/>
                </a:solidFill>
              </a:rPr>
              <a:t>Possible differences for you:</a:t>
            </a:r>
          </a:p>
          <a:p>
            <a:pPr>
              <a:defRPr/>
            </a:pPr>
            <a:endParaRPr lang="en-US" dirty="0">
              <a:solidFill>
                <a:srgbClr val="0070C0"/>
              </a:solidFill>
            </a:endParaRPr>
          </a:p>
          <a:p>
            <a:pPr>
              <a:defRPr/>
            </a:pPr>
            <a:r>
              <a:rPr lang="en-US" dirty="0" smtClean="0">
                <a:solidFill>
                  <a:srgbClr val="0070C0"/>
                </a:solidFill>
              </a:rPr>
              <a:t>Line 3: if you do not have all spectra in one file but one folder </a:t>
            </a:r>
            <a:r>
              <a:rPr lang="en-DE" dirty="0" smtClean="0">
                <a:solidFill>
                  <a:srgbClr val="0070C0"/>
                </a:solidFill>
                <a:sym typeface="Wingdings" panose="05000000000000000000" pitchFamily="2" charset="2"/>
              </a:rPr>
              <a:t></a:t>
            </a:r>
            <a:r>
              <a:rPr lang="en-US" dirty="0" smtClean="0">
                <a:solidFill>
                  <a:srgbClr val="0070C0"/>
                </a:solidFill>
                <a:sym typeface="Wingdings" panose="05000000000000000000" pitchFamily="2" charset="2"/>
              </a:rPr>
              <a:t> </a:t>
            </a:r>
            <a:r>
              <a:rPr lang="en-US" dirty="0" smtClean="0">
                <a:solidFill>
                  <a:srgbClr val="0070C0"/>
                </a:solidFill>
              </a:rPr>
              <a:t>change it to </a:t>
            </a:r>
            <a:r>
              <a:rPr lang="en-US" i="1" dirty="0" smtClean="0">
                <a:solidFill>
                  <a:srgbClr val="0070C0"/>
                </a:solidFill>
              </a:rPr>
              <a:t>“folder”</a:t>
            </a:r>
            <a:r>
              <a:rPr lang="en-US" dirty="0" smtClean="0">
                <a:solidFill>
                  <a:srgbClr val="0070C0"/>
                </a:solidFill>
              </a:rPr>
              <a:t> and insert the path of the folder in line 5 (follow the instructions of the .</a:t>
            </a:r>
            <a:r>
              <a:rPr lang="en-US" dirty="0" err="1" smtClean="0">
                <a:solidFill>
                  <a:srgbClr val="0070C0"/>
                </a:solidFill>
              </a:rPr>
              <a:t>py</a:t>
            </a:r>
            <a:r>
              <a:rPr lang="en-US" dirty="0" smtClean="0">
                <a:solidFill>
                  <a:srgbClr val="0070C0"/>
                </a:solidFill>
              </a:rPr>
              <a:t> file command lines then)</a:t>
            </a:r>
          </a:p>
          <a:p>
            <a:pPr>
              <a:defRPr/>
            </a:pPr>
            <a:endParaRPr lang="en-US" i="1" dirty="0">
              <a:solidFill>
                <a:srgbClr val="0070C0"/>
              </a:solidFill>
            </a:endParaRPr>
          </a:p>
          <a:p>
            <a:pPr>
              <a:defRPr/>
            </a:pPr>
            <a:r>
              <a:rPr lang="en-US" dirty="0" smtClean="0">
                <a:solidFill>
                  <a:srgbClr val="0070C0"/>
                </a:solidFill>
              </a:rPr>
              <a:t>Line 6: if your spectra file is not a .</a:t>
            </a:r>
            <a:r>
              <a:rPr lang="en-US" dirty="0" err="1" smtClean="0">
                <a:solidFill>
                  <a:srgbClr val="0070C0"/>
                </a:solidFill>
              </a:rPr>
              <a:t>dat</a:t>
            </a:r>
            <a:r>
              <a:rPr lang="en-US" dirty="0" smtClean="0">
                <a:solidFill>
                  <a:srgbClr val="0070C0"/>
                </a:solidFill>
              </a:rPr>
              <a:t> but a .txt file change it there (do not forget the dot)</a:t>
            </a:r>
          </a:p>
          <a:p>
            <a:pPr>
              <a:defRPr/>
            </a:pPr>
            <a:endParaRPr lang="en-US" dirty="0">
              <a:solidFill>
                <a:srgbClr val="0070C0"/>
              </a:solidFill>
            </a:endParaRPr>
          </a:p>
          <a:p>
            <a:pPr>
              <a:defRPr/>
            </a:pPr>
            <a:r>
              <a:rPr lang="en-US" dirty="0" smtClean="0">
                <a:solidFill>
                  <a:srgbClr val="0070C0"/>
                </a:solidFill>
              </a:rPr>
              <a:t>Line 7: if you have something written above the actual spectra data: skip these rows here (see slide 5)</a:t>
            </a:r>
          </a:p>
          <a:p>
            <a:pPr>
              <a:defRPr/>
            </a:pPr>
            <a:endParaRPr lang="en-US" dirty="0">
              <a:solidFill>
                <a:srgbClr val="0070C0"/>
              </a:solidFill>
            </a:endParaRPr>
          </a:p>
          <a:p>
            <a:pPr>
              <a:defRPr/>
            </a:pPr>
            <a:r>
              <a:rPr lang="en-US" dirty="0" smtClean="0">
                <a:solidFill>
                  <a:srgbClr val="0070C0"/>
                </a:solidFill>
              </a:rPr>
              <a:t>Line 8&amp;9: if your spectra is fresh out of the analyzer and you </a:t>
            </a:r>
            <a:r>
              <a:rPr lang="en-US" dirty="0" err="1" smtClean="0">
                <a:solidFill>
                  <a:srgbClr val="0070C0"/>
                </a:solidFill>
              </a:rPr>
              <a:t>didn</a:t>
            </a:r>
            <a:r>
              <a:rPr lang="en-DE" dirty="0" smtClean="0">
                <a:solidFill>
                  <a:srgbClr val="0070C0"/>
                </a:solidFill>
              </a:rPr>
              <a:t>’</a:t>
            </a:r>
            <a:r>
              <a:rPr lang="en-US" dirty="0" smtClean="0">
                <a:solidFill>
                  <a:srgbClr val="0070C0"/>
                </a:solidFill>
              </a:rPr>
              <a:t>t put the BE energy axis (column) in the file, here you can set it to </a:t>
            </a:r>
            <a:r>
              <a:rPr lang="en-US" i="1" dirty="0" smtClean="0">
                <a:solidFill>
                  <a:srgbClr val="0070C0"/>
                </a:solidFill>
              </a:rPr>
              <a:t>“KE”</a:t>
            </a:r>
            <a:r>
              <a:rPr lang="en-US" dirty="0" smtClean="0">
                <a:solidFill>
                  <a:srgbClr val="0070C0"/>
                </a:solidFill>
              </a:rPr>
              <a:t> and preset the </a:t>
            </a:r>
            <a:r>
              <a:rPr lang="en-US" dirty="0" err="1" smtClean="0">
                <a:solidFill>
                  <a:srgbClr val="0070C0"/>
                </a:solidFill>
              </a:rPr>
              <a:t>excertation</a:t>
            </a:r>
            <a:r>
              <a:rPr lang="en-US" dirty="0" smtClean="0">
                <a:solidFill>
                  <a:srgbClr val="0070C0"/>
                </a:solidFill>
              </a:rPr>
              <a:t> energy (I know its written wrong but I´m to lazy at the moment to change it in the code)</a:t>
            </a:r>
            <a:r>
              <a:rPr lang="en-DE" dirty="0" smtClean="0">
                <a:solidFill>
                  <a:srgbClr val="0070C0"/>
                </a:solidFill>
              </a:rPr>
              <a:t>…</a:t>
            </a:r>
            <a:endParaRPr lang="en-US" dirty="0" smtClean="0">
              <a:solidFill>
                <a:srgbClr val="0070C0"/>
              </a:solidFill>
            </a:endParaRP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param</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365" y="1007754"/>
            <a:ext cx="16079412" cy="5349127"/>
          </a:xfrm>
          <a:prstGeom prst="rect">
            <a:avLst/>
          </a:prstGeom>
        </p:spPr>
      </p:pic>
    </p:spTree>
    <p:extLst>
      <p:ext uri="{BB962C8B-B14F-4D97-AF65-F5344CB8AC3E}">
        <p14:creationId xmlns:p14="http://schemas.microsoft.com/office/powerpoint/2010/main" val="1541024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12</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5889399" cy="5355312"/>
          </a:xfrm>
          <a:prstGeom prst="rect">
            <a:avLst/>
          </a:prstGeom>
        </p:spPr>
        <p:txBody>
          <a:bodyPr wrap="square">
            <a:spAutoFit/>
          </a:bodyPr>
          <a:lstStyle/>
          <a:p>
            <a:pPr>
              <a:defRPr/>
            </a:pPr>
            <a:r>
              <a:rPr lang="en-US" dirty="0" smtClean="0">
                <a:solidFill>
                  <a:srgbClr val="0070C0"/>
                </a:solidFill>
              </a:rPr>
              <a:t>Possible differences for you:</a:t>
            </a:r>
          </a:p>
          <a:p>
            <a:pPr>
              <a:defRPr/>
            </a:pPr>
            <a:endParaRPr lang="en-US" dirty="0">
              <a:solidFill>
                <a:srgbClr val="0070C0"/>
              </a:solidFill>
            </a:endParaRPr>
          </a:p>
          <a:p>
            <a:pPr>
              <a:defRPr/>
            </a:pPr>
            <a:r>
              <a:rPr lang="en-US" dirty="0" smtClean="0">
                <a:solidFill>
                  <a:srgbClr val="0070C0"/>
                </a:solidFill>
              </a:rPr>
              <a:t>Line 12: insert the number of spectra you want to fit. Note: it</a:t>
            </a:r>
            <a:r>
              <a:rPr lang="en-DE" dirty="0" smtClean="0">
                <a:solidFill>
                  <a:srgbClr val="0070C0"/>
                </a:solidFill>
              </a:rPr>
              <a:t>’</a:t>
            </a:r>
            <a:r>
              <a:rPr lang="en-US" dirty="0" smtClean="0">
                <a:solidFill>
                  <a:srgbClr val="0070C0"/>
                </a:solidFill>
              </a:rPr>
              <a:t>s the </a:t>
            </a:r>
            <a:r>
              <a:rPr lang="en-US" b="1" dirty="0" smtClean="0">
                <a:solidFill>
                  <a:srgbClr val="0070C0"/>
                </a:solidFill>
              </a:rPr>
              <a:t>actual</a:t>
            </a:r>
            <a:r>
              <a:rPr lang="en-US" dirty="0" smtClean="0">
                <a:solidFill>
                  <a:srgbClr val="0070C0"/>
                </a:solidFill>
              </a:rPr>
              <a:t> value and not counted from 0! So 4 spectra and not 5 in the example here</a:t>
            </a:r>
            <a:r>
              <a:rPr lang="en-US" dirty="0">
                <a:solidFill>
                  <a:srgbClr val="0070C0"/>
                </a:solidFill>
              </a:rPr>
              <a:t>.</a:t>
            </a:r>
            <a:endParaRPr lang="en-US" dirty="0" smtClean="0">
              <a:solidFill>
                <a:srgbClr val="0070C0"/>
              </a:solidFill>
            </a:endParaRPr>
          </a:p>
          <a:p>
            <a:pPr>
              <a:defRPr/>
            </a:pPr>
            <a:endParaRPr lang="en-US" dirty="0">
              <a:solidFill>
                <a:srgbClr val="0070C0"/>
              </a:solidFill>
            </a:endParaRPr>
          </a:p>
          <a:p>
            <a:pPr>
              <a:defRPr/>
            </a:pPr>
            <a:r>
              <a:rPr lang="en-US" dirty="0" smtClean="0">
                <a:solidFill>
                  <a:srgbClr val="0070C0"/>
                </a:solidFill>
              </a:rPr>
              <a:t>Line 13: insert the number of peaks you want to use for fitting. This number is the same for all spectra. </a:t>
            </a:r>
          </a:p>
          <a:p>
            <a:pPr>
              <a:defRPr/>
            </a:pPr>
            <a:r>
              <a:rPr lang="en-US" dirty="0" smtClean="0">
                <a:solidFill>
                  <a:srgbClr val="0070C0"/>
                </a:solidFill>
              </a:rPr>
              <a:t>So if you want to fit different numbers of peaks for each spectra, still put the max amount in the </a:t>
            </a:r>
            <a:r>
              <a:rPr lang="en-US" i="1" dirty="0" err="1" smtClean="0">
                <a:solidFill>
                  <a:srgbClr val="0070C0"/>
                </a:solidFill>
              </a:rPr>
              <a:t>param</a:t>
            </a:r>
            <a:r>
              <a:rPr lang="en-US" dirty="0" smtClean="0">
                <a:solidFill>
                  <a:srgbClr val="0070C0"/>
                </a:solidFill>
              </a:rPr>
              <a:t>-file and just set the </a:t>
            </a:r>
            <a:r>
              <a:rPr lang="en-US" b="1" dirty="0" smtClean="0">
                <a:solidFill>
                  <a:srgbClr val="0070C0"/>
                </a:solidFill>
              </a:rPr>
              <a:t>amplitude: 0.001</a:t>
            </a:r>
            <a:r>
              <a:rPr lang="en-US" dirty="0" smtClean="0">
                <a:solidFill>
                  <a:srgbClr val="0070C0"/>
                </a:solidFill>
              </a:rPr>
              <a:t> with </a:t>
            </a:r>
            <a:r>
              <a:rPr lang="en-US" b="1" i="1" dirty="0" smtClean="0">
                <a:solidFill>
                  <a:srgbClr val="0070C0"/>
                </a:solidFill>
              </a:rPr>
              <a:t>vary: False</a:t>
            </a:r>
          </a:p>
          <a:p>
            <a:pPr>
              <a:defRPr/>
            </a:pPr>
            <a:endParaRPr lang="en-US" b="1" i="1" dirty="0">
              <a:solidFill>
                <a:srgbClr val="0070C0"/>
              </a:solidFill>
            </a:endParaRPr>
          </a:p>
          <a:p>
            <a:pPr>
              <a:defRPr/>
            </a:pPr>
            <a:r>
              <a:rPr lang="en-US" dirty="0" smtClean="0">
                <a:solidFill>
                  <a:srgbClr val="0070C0"/>
                </a:solidFill>
              </a:rPr>
              <a:t>Line 14: If you want to use a different type of peak, change it here. Now included: “</a:t>
            </a:r>
            <a:r>
              <a:rPr lang="en-US" i="1" dirty="0" err="1" smtClean="0">
                <a:solidFill>
                  <a:srgbClr val="0070C0"/>
                </a:solidFill>
              </a:rPr>
              <a:t>voigt</a:t>
            </a:r>
            <a:r>
              <a:rPr lang="en-US" i="1" dirty="0" smtClean="0">
                <a:solidFill>
                  <a:srgbClr val="0070C0"/>
                </a:solidFill>
              </a:rPr>
              <a:t>”</a:t>
            </a:r>
            <a:r>
              <a:rPr lang="en-US" dirty="0" smtClean="0">
                <a:solidFill>
                  <a:srgbClr val="0070C0"/>
                </a:solidFill>
              </a:rPr>
              <a:t>, “</a:t>
            </a:r>
            <a:r>
              <a:rPr lang="en-US" i="1" dirty="0" err="1" smtClean="0">
                <a:solidFill>
                  <a:srgbClr val="0070C0"/>
                </a:solidFill>
              </a:rPr>
              <a:t>lorentz</a:t>
            </a:r>
            <a:r>
              <a:rPr lang="en-US" i="1" dirty="0" smtClean="0">
                <a:solidFill>
                  <a:srgbClr val="0070C0"/>
                </a:solidFill>
              </a:rPr>
              <a:t>”</a:t>
            </a:r>
            <a:r>
              <a:rPr lang="en-US" dirty="0" smtClean="0">
                <a:solidFill>
                  <a:srgbClr val="0070C0"/>
                </a:solidFill>
              </a:rPr>
              <a:t>, “</a:t>
            </a:r>
            <a:r>
              <a:rPr lang="en-US" i="1" dirty="0" smtClean="0">
                <a:solidFill>
                  <a:srgbClr val="0070C0"/>
                </a:solidFill>
              </a:rPr>
              <a:t>gauss”</a:t>
            </a:r>
            <a:r>
              <a:rPr lang="en-US" dirty="0" smtClean="0">
                <a:solidFill>
                  <a:srgbClr val="0070C0"/>
                </a:solidFill>
              </a:rPr>
              <a:t>. Later: “</a:t>
            </a:r>
            <a:r>
              <a:rPr lang="en-US" dirty="0" err="1" smtClean="0">
                <a:solidFill>
                  <a:srgbClr val="0070C0"/>
                </a:solidFill>
              </a:rPr>
              <a:t>doniach</a:t>
            </a:r>
            <a:r>
              <a:rPr lang="en-US" dirty="0" smtClean="0">
                <a:solidFill>
                  <a:srgbClr val="0070C0"/>
                </a:solidFill>
              </a:rPr>
              <a:t>” (@ Marianne </a:t>
            </a:r>
            <a:r>
              <a:rPr lang="en-US" dirty="0" err="1" smtClean="0">
                <a:solidFill>
                  <a:srgbClr val="0070C0"/>
                </a:solidFill>
              </a:rPr>
              <a:t>todo</a:t>
            </a:r>
            <a:r>
              <a:rPr lang="en-US" dirty="0" smtClean="0">
                <a:solidFill>
                  <a:srgbClr val="0070C0"/>
                </a:solidFill>
              </a:rPr>
              <a:t> in </a:t>
            </a:r>
            <a:r>
              <a:rPr lang="en-US" i="1" dirty="0" smtClean="0">
                <a:solidFill>
                  <a:srgbClr val="0070C0"/>
                </a:solidFill>
              </a:rPr>
              <a:t>Shirley_fkt_build.py</a:t>
            </a:r>
            <a:r>
              <a:rPr lang="en-US" dirty="0" smtClean="0">
                <a:solidFill>
                  <a:srgbClr val="0070C0"/>
                </a:solidFill>
              </a:rPr>
              <a:t> line 95)</a:t>
            </a:r>
          </a:p>
          <a:p>
            <a:pPr>
              <a:defRPr/>
            </a:pPr>
            <a:endParaRPr lang="en-US" dirty="0">
              <a:solidFill>
                <a:srgbClr val="0070C0"/>
              </a:solidFill>
            </a:endParaRPr>
          </a:p>
          <a:p>
            <a:pPr>
              <a:defRPr/>
            </a:pPr>
            <a:r>
              <a:rPr lang="en-US" dirty="0" smtClean="0">
                <a:solidFill>
                  <a:srgbClr val="0070C0"/>
                </a:solidFill>
              </a:rPr>
              <a:t>The path´s are self explanatory</a:t>
            </a:r>
          </a:p>
          <a:p>
            <a:pPr>
              <a:defRPr/>
            </a:pPr>
            <a:r>
              <a:rPr lang="en-US" dirty="0" smtClean="0">
                <a:solidFill>
                  <a:srgbClr val="0070C0"/>
                </a:solidFill>
              </a:rPr>
              <a:t>Same for fit iterations</a:t>
            </a: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param</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365" y="1007754"/>
            <a:ext cx="16079412" cy="5349127"/>
          </a:xfrm>
          <a:prstGeom prst="rect">
            <a:avLst/>
          </a:prstGeom>
        </p:spPr>
      </p:pic>
    </p:spTree>
    <p:extLst>
      <p:ext uri="{BB962C8B-B14F-4D97-AF65-F5344CB8AC3E}">
        <p14:creationId xmlns:p14="http://schemas.microsoft.com/office/powerpoint/2010/main" val="2170552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13</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5632311"/>
          </a:xfrm>
          <a:prstGeom prst="rect">
            <a:avLst/>
          </a:prstGeom>
        </p:spPr>
        <p:txBody>
          <a:bodyPr wrap="square">
            <a:spAutoFit/>
          </a:bodyPr>
          <a:lstStyle/>
          <a:p>
            <a:pPr>
              <a:defRPr/>
            </a:pPr>
            <a:r>
              <a:rPr lang="en-US" dirty="0" smtClean="0">
                <a:solidFill>
                  <a:srgbClr val="0070C0"/>
                </a:solidFill>
              </a:rPr>
              <a:t>You´ll start the </a:t>
            </a:r>
            <a:r>
              <a:rPr lang="en-US" i="1" dirty="0" smtClean="0">
                <a:solidFill>
                  <a:schemeClr val="tx1">
                    <a:lumMod val="85000"/>
                    <a:lumOff val="15000"/>
                  </a:schemeClr>
                </a:solidFill>
              </a:rPr>
              <a:t>Fitting_testing_MvD_LBD.py</a:t>
            </a:r>
            <a:r>
              <a:rPr lang="en-US" dirty="0" smtClean="0">
                <a:solidFill>
                  <a:srgbClr val="0070C0"/>
                </a:solidFill>
              </a:rPr>
              <a:t> in the console.</a:t>
            </a:r>
          </a:p>
          <a:p>
            <a:pPr>
              <a:defRPr/>
            </a:pPr>
            <a:endParaRPr lang="en-US" dirty="0">
              <a:solidFill>
                <a:srgbClr val="0070C0"/>
              </a:solidFill>
            </a:endParaRPr>
          </a:p>
          <a:p>
            <a:pPr marL="285750" indent="-285750">
              <a:buFont typeface="Arial" panose="020B0604020202020204" pitchFamily="34" charset="0"/>
              <a:buChar char="•"/>
              <a:defRPr/>
            </a:pPr>
            <a:r>
              <a:rPr lang="en-US" dirty="0" smtClean="0">
                <a:solidFill>
                  <a:srgbClr val="0070C0"/>
                </a:solidFill>
              </a:rPr>
              <a:t>Enter the path of your </a:t>
            </a:r>
            <a:r>
              <a:rPr lang="en-US" i="1" dirty="0" err="1" smtClean="0">
                <a:solidFill>
                  <a:srgbClr val="0070C0"/>
                </a:solidFill>
              </a:rPr>
              <a:t>Inputs_fit</a:t>
            </a:r>
            <a:r>
              <a:rPr lang="en-US" dirty="0" smtClean="0">
                <a:solidFill>
                  <a:srgbClr val="0070C0"/>
                </a:solidFill>
              </a:rPr>
              <a:t>-file </a:t>
            </a:r>
          </a:p>
          <a:p>
            <a:pPr>
              <a:defRPr/>
            </a:pPr>
            <a:endParaRPr lang="en-US" dirty="0" smtClean="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r>
              <a:rPr lang="en-US" dirty="0" smtClean="0">
                <a:solidFill>
                  <a:srgbClr val="0070C0"/>
                </a:solidFill>
              </a:rPr>
              <a:t>After this all peak parameters are loaded. Then you can choose if you want to check the preset parameters spectra by spectra or not. Insert “</a:t>
            </a:r>
            <a:r>
              <a:rPr lang="en-US" i="1" dirty="0" smtClean="0">
                <a:solidFill>
                  <a:srgbClr val="0070C0"/>
                </a:solidFill>
              </a:rPr>
              <a:t>y</a:t>
            </a:r>
            <a:r>
              <a:rPr lang="en-US" dirty="0" smtClean="0">
                <a:solidFill>
                  <a:srgbClr val="0070C0"/>
                </a:solidFill>
              </a:rPr>
              <a:t>” or “</a:t>
            </a:r>
            <a:r>
              <a:rPr lang="en-US" i="1" dirty="0" smtClean="0">
                <a:solidFill>
                  <a:srgbClr val="0070C0"/>
                </a:solidFill>
              </a:rPr>
              <a:t>yes</a:t>
            </a:r>
            <a:r>
              <a:rPr lang="en-US" dirty="0" smtClean="0">
                <a:solidFill>
                  <a:srgbClr val="0070C0"/>
                </a:solidFill>
              </a:rPr>
              <a:t>” (w/o the “”) to do so</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r>
              <a:rPr lang="en-US" dirty="0" smtClean="0">
                <a:solidFill>
                  <a:srgbClr val="0070C0"/>
                </a:solidFill>
              </a:rPr>
              <a:t>Then choose the spectra you want to look at. Counting from 0!</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r>
              <a:rPr lang="en-US" dirty="0" smtClean="0">
                <a:solidFill>
                  <a:srgbClr val="0070C0"/>
                </a:solidFill>
              </a:rPr>
              <a:t>After this all the </a:t>
            </a:r>
            <a:r>
              <a:rPr lang="en-US" dirty="0" err="1" smtClean="0">
                <a:solidFill>
                  <a:srgbClr val="0070C0"/>
                </a:solidFill>
              </a:rPr>
              <a:t>params</a:t>
            </a:r>
            <a:r>
              <a:rPr lang="en-US" dirty="0" smtClean="0">
                <a:solidFill>
                  <a:srgbClr val="0070C0"/>
                </a:solidFill>
              </a:rPr>
              <a:t> are reloaded.. And a plot of the preset </a:t>
            </a:r>
            <a:r>
              <a:rPr lang="en-US" dirty="0" err="1" smtClean="0">
                <a:solidFill>
                  <a:srgbClr val="0070C0"/>
                </a:solidFill>
              </a:rPr>
              <a:t>params</a:t>
            </a:r>
            <a:r>
              <a:rPr lang="en-US" dirty="0" smtClean="0">
                <a:solidFill>
                  <a:srgbClr val="0070C0"/>
                </a:solidFill>
              </a:rPr>
              <a:t> emerge </a:t>
            </a: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13" y="2187444"/>
            <a:ext cx="6491873" cy="59527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412" y="3765323"/>
            <a:ext cx="8768095" cy="91511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412" y="5358099"/>
            <a:ext cx="8470146" cy="770014"/>
          </a:xfrm>
          <a:prstGeom prst="rect">
            <a:avLst/>
          </a:prstGeom>
        </p:spPr>
      </p:pic>
    </p:spTree>
    <p:extLst>
      <p:ext uri="{BB962C8B-B14F-4D97-AF65-F5344CB8AC3E}">
        <p14:creationId xmlns:p14="http://schemas.microsoft.com/office/powerpoint/2010/main" val="2916846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14</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5355312"/>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rgbClr val="0070C0"/>
                </a:solidFill>
              </a:rPr>
              <a:t>A spectra will be shown with the pre-set </a:t>
            </a:r>
            <a:r>
              <a:rPr lang="en-US" dirty="0" err="1" smtClean="0">
                <a:solidFill>
                  <a:srgbClr val="0070C0"/>
                </a:solidFill>
              </a:rPr>
              <a:t>params</a:t>
            </a:r>
            <a:r>
              <a:rPr lang="en-US" dirty="0" smtClean="0">
                <a:solidFill>
                  <a:srgbClr val="0070C0"/>
                </a:solidFill>
              </a:rPr>
              <a:t>. </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r>
              <a:rPr lang="en-US" dirty="0" smtClean="0">
                <a:solidFill>
                  <a:srgbClr val="0070C0"/>
                </a:solidFill>
              </a:rPr>
              <a:t>If you are not satisfied with it and want to change the parameters, do so, save the </a:t>
            </a:r>
            <a:r>
              <a:rPr lang="en-US" i="1" dirty="0" err="1" smtClean="0">
                <a:solidFill>
                  <a:srgbClr val="0070C0"/>
                </a:solidFill>
              </a:rPr>
              <a:t>param</a:t>
            </a:r>
            <a:r>
              <a:rPr lang="en-US" i="1" dirty="0" smtClean="0">
                <a:solidFill>
                  <a:srgbClr val="0070C0"/>
                </a:solidFill>
              </a:rPr>
              <a:t>-</a:t>
            </a:r>
            <a:r>
              <a:rPr lang="en-US" dirty="0" smtClean="0">
                <a:solidFill>
                  <a:srgbClr val="0070C0"/>
                </a:solidFill>
              </a:rPr>
              <a:t>file and </a:t>
            </a:r>
            <a:r>
              <a:rPr lang="en-US" b="1" dirty="0" smtClean="0">
                <a:solidFill>
                  <a:srgbClr val="0070C0"/>
                </a:solidFill>
              </a:rPr>
              <a:t>then</a:t>
            </a:r>
            <a:r>
              <a:rPr lang="en-US" dirty="0" smtClean="0">
                <a:solidFill>
                  <a:srgbClr val="0070C0"/>
                </a:solidFill>
              </a:rPr>
              <a:t> enter “n”/”no”. </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r>
              <a:rPr lang="en-US" dirty="0" smtClean="0">
                <a:solidFill>
                  <a:srgbClr val="0070C0"/>
                </a:solidFill>
              </a:rPr>
              <a:t>The new </a:t>
            </a:r>
            <a:r>
              <a:rPr lang="en-US" dirty="0" err="1" smtClean="0">
                <a:solidFill>
                  <a:srgbClr val="0070C0"/>
                </a:solidFill>
              </a:rPr>
              <a:t>param</a:t>
            </a:r>
            <a:r>
              <a:rPr lang="en-US" dirty="0" smtClean="0">
                <a:solidFill>
                  <a:srgbClr val="0070C0"/>
                </a:solidFill>
              </a:rPr>
              <a:t> values will be loaded and the same plot will be shown again</a:t>
            </a: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494" y="5088709"/>
            <a:ext cx="7491466" cy="829674"/>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9635" t="10432" r="9329" b="6335"/>
          <a:stretch/>
        </p:blipFill>
        <p:spPr>
          <a:xfrm>
            <a:off x="1799061" y="1628078"/>
            <a:ext cx="5398044" cy="2847275"/>
          </a:xfrm>
          <a:prstGeom prst="rect">
            <a:avLst/>
          </a:prstGeom>
        </p:spPr>
      </p:pic>
    </p:spTree>
    <p:extLst>
      <p:ext uri="{BB962C8B-B14F-4D97-AF65-F5344CB8AC3E}">
        <p14:creationId xmlns:p14="http://schemas.microsoft.com/office/powerpoint/2010/main" val="1622902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15</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3970318"/>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rgbClr val="0070C0"/>
                </a:solidFill>
              </a:rPr>
              <a:t>A spectra will be shown with the pre-set </a:t>
            </a:r>
            <a:r>
              <a:rPr lang="en-US" dirty="0" err="1" smtClean="0">
                <a:solidFill>
                  <a:srgbClr val="0070C0"/>
                </a:solidFill>
              </a:rPr>
              <a:t>params</a:t>
            </a:r>
            <a:r>
              <a:rPr lang="en-US" dirty="0" smtClean="0">
                <a:solidFill>
                  <a:srgbClr val="0070C0"/>
                </a:solidFill>
              </a:rPr>
              <a:t>. </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r>
              <a:rPr lang="en-US" dirty="0" smtClean="0">
                <a:solidFill>
                  <a:srgbClr val="0070C0"/>
                </a:solidFill>
              </a:rPr>
              <a:t>If you close it you´ll be asked if you want to check other spectra as well and everything repeats</a:t>
            </a: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9" name="Picture 8"/>
          <p:cNvPicPr>
            <a:picLocks noChangeAspect="1"/>
          </p:cNvPicPr>
          <p:nvPr/>
        </p:nvPicPr>
        <p:blipFill>
          <a:blip r:embed="rId3"/>
          <a:stretch>
            <a:fillRect/>
          </a:stretch>
        </p:blipFill>
        <p:spPr>
          <a:xfrm>
            <a:off x="1162862" y="5240877"/>
            <a:ext cx="6501742" cy="146154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9635" t="10432" r="9329" b="6335"/>
          <a:stretch/>
        </p:blipFill>
        <p:spPr>
          <a:xfrm>
            <a:off x="1799061" y="1628078"/>
            <a:ext cx="5398044" cy="2847275"/>
          </a:xfrm>
          <a:prstGeom prst="rect">
            <a:avLst/>
          </a:prstGeom>
        </p:spPr>
      </p:pic>
    </p:spTree>
    <p:extLst>
      <p:ext uri="{BB962C8B-B14F-4D97-AF65-F5344CB8AC3E}">
        <p14:creationId xmlns:p14="http://schemas.microsoft.com/office/powerpoint/2010/main" val="1084418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16</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3970318"/>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rgbClr val="0070C0"/>
                </a:solidFill>
              </a:rPr>
              <a:t>A spectra will be shown with the pre-set </a:t>
            </a:r>
            <a:r>
              <a:rPr lang="en-US" dirty="0" err="1" smtClean="0">
                <a:solidFill>
                  <a:srgbClr val="0070C0"/>
                </a:solidFill>
              </a:rPr>
              <a:t>params</a:t>
            </a:r>
            <a:r>
              <a:rPr lang="en-US" dirty="0" smtClean="0">
                <a:solidFill>
                  <a:srgbClr val="0070C0"/>
                </a:solidFill>
              </a:rPr>
              <a:t>. </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r>
              <a:rPr lang="en-US" dirty="0" smtClean="0">
                <a:solidFill>
                  <a:srgbClr val="0070C0"/>
                </a:solidFill>
              </a:rPr>
              <a:t>If you are finished and satisfied with all spectra first answer “y”/”yes” then “n”/“no” with this you´ll end the </a:t>
            </a:r>
            <a:r>
              <a:rPr lang="en-US" dirty="0" err="1" smtClean="0">
                <a:solidFill>
                  <a:srgbClr val="0070C0"/>
                </a:solidFill>
              </a:rPr>
              <a:t>param</a:t>
            </a:r>
            <a:r>
              <a:rPr lang="en-US" dirty="0" smtClean="0">
                <a:solidFill>
                  <a:srgbClr val="0070C0"/>
                </a:solidFill>
              </a:rPr>
              <a:t> checking loop and the fitting starts</a:t>
            </a: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299" t="9543" r="8715" b="5885"/>
          <a:stretch/>
        </p:blipFill>
        <p:spPr>
          <a:xfrm>
            <a:off x="1784195" y="1598341"/>
            <a:ext cx="5419493" cy="287090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5" y="5232671"/>
            <a:ext cx="7182597" cy="1316810"/>
          </a:xfrm>
          <a:prstGeom prst="rect">
            <a:avLst/>
          </a:prstGeom>
        </p:spPr>
      </p:pic>
    </p:spTree>
    <p:extLst>
      <p:ext uri="{BB962C8B-B14F-4D97-AF65-F5344CB8AC3E}">
        <p14:creationId xmlns:p14="http://schemas.microsoft.com/office/powerpoint/2010/main" val="3799923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17</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3970318"/>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rgbClr val="0070C0"/>
                </a:solidFill>
              </a:rPr>
              <a:t>After the fitting ended you can choose how many and how you want to look at the result spectra. Imagine the plots on a x-y grid. There you can choose how many you want to look at once (absolute numbers not programmers counted. In the example here we will get 5 spectra in 1 row). </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r>
              <a:rPr lang="en-US" dirty="0" smtClean="0">
                <a:solidFill>
                  <a:srgbClr val="0070C0"/>
                </a:solidFill>
              </a:rPr>
              <a:t>You can also not look at all if you want to, but the most top left spectra will always be the 1</a:t>
            </a:r>
            <a:r>
              <a:rPr lang="en-US" baseline="30000" dirty="0" smtClean="0">
                <a:solidFill>
                  <a:srgbClr val="0070C0"/>
                </a:solidFill>
              </a:rPr>
              <a:t>st</a:t>
            </a:r>
            <a:r>
              <a:rPr lang="en-US" dirty="0" smtClean="0">
                <a:solidFill>
                  <a:srgbClr val="0070C0"/>
                </a:solidFill>
              </a:rPr>
              <a:t> (0</a:t>
            </a:r>
            <a:r>
              <a:rPr lang="en-US" baseline="30000" dirty="0" smtClean="0">
                <a:solidFill>
                  <a:srgbClr val="0070C0"/>
                </a:solidFill>
              </a:rPr>
              <a:t>th</a:t>
            </a:r>
            <a:r>
              <a:rPr lang="en-US" dirty="0" smtClean="0">
                <a:solidFill>
                  <a:srgbClr val="0070C0"/>
                </a:solidFill>
              </a:rPr>
              <a:t>)! </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923" y="2485082"/>
            <a:ext cx="6917002" cy="1087332"/>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0823" t="9237" r="9604" b="5274"/>
          <a:stretch/>
        </p:blipFill>
        <p:spPr>
          <a:xfrm>
            <a:off x="96644" y="4358626"/>
            <a:ext cx="12043317" cy="1938007"/>
          </a:xfrm>
          <a:prstGeom prst="rect">
            <a:avLst/>
          </a:prstGeom>
        </p:spPr>
      </p:pic>
    </p:spTree>
    <p:extLst>
      <p:ext uri="{BB962C8B-B14F-4D97-AF65-F5344CB8AC3E}">
        <p14:creationId xmlns:p14="http://schemas.microsoft.com/office/powerpoint/2010/main" val="2500580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18</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4801314"/>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rgbClr val="0070C0"/>
                </a:solidFill>
              </a:rPr>
              <a:t>You can also change the plotting style. If you want to look at it in a more matrix style: you can also enter it in the following way. If there are more canvases than spectra the remaining will be left empty</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a:defRPr/>
            </a:pPr>
            <a:endParaRPr lang="en-US" dirty="0">
              <a:solidFill>
                <a:srgbClr val="0070C0"/>
              </a:solidFill>
            </a:endParaRPr>
          </a:p>
          <a:p>
            <a:pPr>
              <a:defRPr/>
            </a:pPr>
            <a:r>
              <a:rPr lang="en-US" dirty="0">
                <a:solidFill>
                  <a:srgbClr val="0070C0"/>
                </a:solidFill>
              </a:rPr>
              <a:t> </a:t>
            </a:r>
            <a:r>
              <a:rPr lang="en-US" dirty="0" smtClean="0">
                <a:solidFill>
                  <a:srgbClr val="0070C0"/>
                </a:solidFill>
              </a:rPr>
              <a:t>    Note, with this option the legend will not be shown </a:t>
            </a:r>
          </a:p>
          <a:p>
            <a:pPr>
              <a:defRPr/>
            </a:pPr>
            <a:r>
              <a:rPr lang="en-US" dirty="0">
                <a:solidFill>
                  <a:srgbClr val="0070C0"/>
                </a:solidFill>
              </a:rPr>
              <a:t> </a:t>
            </a:r>
            <a:r>
              <a:rPr lang="en-US" dirty="0" smtClean="0">
                <a:solidFill>
                  <a:srgbClr val="0070C0"/>
                </a:solidFill>
              </a:rPr>
              <a:t>    </a:t>
            </a:r>
            <a:r>
              <a:rPr lang="en-US" dirty="0" err="1" smtClean="0">
                <a:solidFill>
                  <a:srgbClr val="0070C0"/>
                </a:solidFill>
              </a:rPr>
              <a:t>Bc</a:t>
            </a:r>
            <a:r>
              <a:rPr lang="en-US" dirty="0" smtClean="0">
                <a:solidFill>
                  <a:srgbClr val="0070C0"/>
                </a:solidFill>
              </a:rPr>
              <a:t>. the program wants to get it from the last canvas which is empty.</a:t>
            </a:r>
          </a:p>
          <a:p>
            <a:pPr>
              <a:defRPr/>
            </a:pPr>
            <a:endParaRPr lang="en-US" dirty="0" smtClean="0">
              <a:solidFill>
                <a:srgbClr val="0070C0"/>
              </a:solidFill>
            </a:endParaRPr>
          </a:p>
          <a:p>
            <a:pPr>
              <a:defRPr/>
            </a:pPr>
            <a:endParaRPr lang="en-US" dirty="0">
              <a:solidFill>
                <a:srgbClr val="0070C0"/>
              </a:solidFill>
            </a:endParaRPr>
          </a:p>
          <a:p>
            <a:pPr marL="285750" indent="-285750">
              <a:buFont typeface="Arial" panose="020B0604020202020204" pitchFamily="34" charset="0"/>
              <a:buChar char="•"/>
              <a:defRPr/>
            </a:pPr>
            <a:r>
              <a:rPr lang="en-US" dirty="0" smtClean="0">
                <a:solidFill>
                  <a:srgbClr val="0070C0"/>
                </a:solidFill>
              </a:rPr>
              <a:t>A 3</a:t>
            </a:r>
            <a:r>
              <a:rPr lang="en-US" baseline="30000" dirty="0" smtClean="0">
                <a:solidFill>
                  <a:srgbClr val="0070C0"/>
                </a:solidFill>
              </a:rPr>
              <a:t>rd</a:t>
            </a:r>
            <a:r>
              <a:rPr lang="en-US" dirty="0" smtClean="0">
                <a:solidFill>
                  <a:srgbClr val="0070C0"/>
                </a:solidFill>
              </a:rPr>
              <a:t> possibility is to just enter x=1, y=1, then you can look at a specific spectra which you can choose then</a:t>
            </a:r>
            <a:r>
              <a:rPr lang="en-US" dirty="0">
                <a:solidFill>
                  <a:srgbClr val="0070C0"/>
                </a:solidFill>
              </a:rPr>
              <a:t> (n-1)</a:t>
            </a:r>
            <a:r>
              <a:rPr lang="en-US" dirty="0" smtClean="0">
                <a:solidFill>
                  <a:srgbClr val="0070C0"/>
                </a:solidFill>
              </a:rPr>
              <a:t>. But keep in mind, that this is the only spectra you´ll see. </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9634" t="10070" r="9207" b="5097"/>
          <a:stretch/>
        </p:blipFill>
        <p:spPr>
          <a:xfrm>
            <a:off x="8291898" y="1746418"/>
            <a:ext cx="3900102" cy="2174212"/>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9695" t="11025" r="9329" b="6335"/>
          <a:stretch/>
        </p:blipFill>
        <p:spPr>
          <a:xfrm>
            <a:off x="7954165" y="5115067"/>
            <a:ext cx="3258614" cy="170782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593" y="5198423"/>
            <a:ext cx="5950201" cy="139874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0593" y="2207738"/>
            <a:ext cx="5950201" cy="1190040"/>
          </a:xfrm>
          <a:prstGeom prst="rect">
            <a:avLst/>
          </a:prstGeom>
        </p:spPr>
      </p:pic>
    </p:spTree>
    <p:extLst>
      <p:ext uri="{BB962C8B-B14F-4D97-AF65-F5344CB8AC3E}">
        <p14:creationId xmlns:p14="http://schemas.microsoft.com/office/powerpoint/2010/main" val="3167705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19</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5078313"/>
          </a:xfrm>
          <a:prstGeom prst="rect">
            <a:avLst/>
          </a:prstGeom>
        </p:spPr>
        <p:txBody>
          <a:bodyPr wrap="square">
            <a:spAutoFit/>
          </a:bodyPr>
          <a:lstStyle/>
          <a:p>
            <a:pPr marL="285750" indent="-285750">
              <a:buFont typeface="Arial" panose="020B0604020202020204" pitchFamily="34" charset="0"/>
              <a:buChar char="•"/>
              <a:defRPr/>
            </a:pPr>
            <a:r>
              <a:rPr lang="en-US" dirty="0" smtClean="0">
                <a:solidFill>
                  <a:srgbClr val="0070C0"/>
                </a:solidFill>
              </a:rPr>
              <a:t>There you can choose if the fits are good enough. If </a:t>
            </a:r>
            <a:r>
              <a:rPr lang="en-US" b="1" dirty="0" smtClean="0">
                <a:solidFill>
                  <a:srgbClr val="0070C0"/>
                </a:solidFill>
              </a:rPr>
              <a:t>not</a:t>
            </a:r>
            <a:r>
              <a:rPr lang="en-US" dirty="0" smtClean="0">
                <a:solidFill>
                  <a:srgbClr val="0070C0"/>
                </a:solidFill>
              </a:rPr>
              <a:t> enter “n”/”no”. Then you can </a:t>
            </a:r>
            <a:r>
              <a:rPr lang="en-US" b="1" dirty="0" smtClean="0">
                <a:solidFill>
                  <a:srgbClr val="0070C0"/>
                </a:solidFill>
              </a:rPr>
              <a:t>choose</a:t>
            </a:r>
            <a:r>
              <a:rPr lang="en-US" dirty="0" smtClean="0">
                <a:solidFill>
                  <a:srgbClr val="0070C0"/>
                </a:solidFill>
              </a:rPr>
              <a:t> to increase the fit </a:t>
            </a:r>
            <a:r>
              <a:rPr lang="en-US" b="1" dirty="0" smtClean="0">
                <a:solidFill>
                  <a:srgbClr val="0070C0"/>
                </a:solidFill>
              </a:rPr>
              <a:t>iterations</a:t>
            </a:r>
            <a:r>
              <a:rPr lang="en-US" dirty="0" smtClean="0">
                <a:solidFill>
                  <a:srgbClr val="0070C0"/>
                </a:solidFill>
              </a:rPr>
              <a:t> and change the </a:t>
            </a:r>
            <a:r>
              <a:rPr lang="en-US" b="1" dirty="0" smtClean="0">
                <a:solidFill>
                  <a:srgbClr val="0070C0"/>
                </a:solidFill>
              </a:rPr>
              <a:t>parameters</a:t>
            </a:r>
            <a:r>
              <a:rPr lang="en-US" dirty="0" smtClean="0">
                <a:solidFill>
                  <a:srgbClr val="0070C0"/>
                </a:solidFill>
              </a:rPr>
              <a:t> again (starting from slide 12 again)</a:t>
            </a: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r>
              <a:rPr lang="en-US" dirty="0" smtClean="0">
                <a:solidFill>
                  <a:srgbClr val="0070C0"/>
                </a:solidFill>
              </a:rPr>
              <a:t>If you are satisfied enough enter “y”/”yes” and the program will save all resulting </a:t>
            </a:r>
            <a:r>
              <a:rPr lang="en-US" dirty="0" err="1" smtClean="0">
                <a:solidFill>
                  <a:srgbClr val="0070C0"/>
                </a:solidFill>
              </a:rPr>
              <a:t>params</a:t>
            </a:r>
            <a:r>
              <a:rPr lang="en-US" dirty="0" smtClean="0">
                <a:solidFill>
                  <a:srgbClr val="0070C0"/>
                </a:solidFill>
              </a:rPr>
              <a:t> in the </a:t>
            </a:r>
            <a:r>
              <a:rPr lang="en-US" i="1" dirty="0" err="1" smtClean="0">
                <a:solidFill>
                  <a:srgbClr val="0070C0"/>
                </a:solidFill>
              </a:rPr>
              <a:t>result_param</a:t>
            </a:r>
            <a:r>
              <a:rPr lang="en-US" dirty="0" smtClean="0">
                <a:solidFill>
                  <a:srgbClr val="0070C0"/>
                </a:solidFill>
              </a:rPr>
              <a:t>-file </a:t>
            </a: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46" y="2227647"/>
            <a:ext cx="9757410" cy="1400216"/>
          </a:xfrm>
          <a:prstGeom prst="rect">
            <a:avLst/>
          </a:prstGeom>
        </p:spPr>
      </p:pic>
    </p:spTree>
    <p:extLst>
      <p:ext uri="{BB962C8B-B14F-4D97-AF65-F5344CB8AC3E}">
        <p14:creationId xmlns:p14="http://schemas.microsoft.com/office/powerpoint/2010/main" val="151661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5170646"/>
          </a:xfrm>
          <a:prstGeom prst="rect">
            <a:avLst/>
          </a:prstGeom>
        </p:spPr>
        <p:txBody>
          <a:bodyPr wrap="square">
            <a:spAutoFit/>
          </a:bodyPr>
          <a:lstStyle/>
          <a:p>
            <a:pPr>
              <a:defRPr/>
            </a:pPr>
            <a:r>
              <a:rPr lang="en-US" dirty="0" smtClean="0">
                <a:solidFill>
                  <a:srgbClr val="0070C0"/>
                </a:solidFill>
              </a:rPr>
              <a:t>With this presentation I want to give a short overview about the written python program, how it works, what to prepare for the fitting, possible problems, and how to extract the data later</a:t>
            </a:r>
          </a:p>
          <a:p>
            <a:pPr>
              <a:defRPr/>
            </a:pPr>
            <a:endParaRPr lang="en-US" dirty="0" smtClean="0">
              <a:solidFill>
                <a:srgbClr val="0070C0"/>
              </a:solidFill>
            </a:endParaRPr>
          </a:p>
          <a:p>
            <a:pPr>
              <a:defRPr/>
            </a:pPr>
            <a:endParaRPr lang="en-US" dirty="0">
              <a:solidFill>
                <a:srgbClr val="0070C0"/>
              </a:solidFill>
            </a:endParaRPr>
          </a:p>
          <a:p>
            <a:pPr>
              <a:defRPr/>
            </a:pPr>
            <a:r>
              <a:rPr lang="en-US" dirty="0" smtClean="0">
                <a:solidFill>
                  <a:srgbClr val="0070C0"/>
                </a:solidFill>
              </a:rPr>
              <a:t>The folder </a:t>
            </a:r>
            <a:r>
              <a:rPr lang="en-US" i="1" dirty="0" err="1" smtClean="0">
                <a:solidFill>
                  <a:srgbClr val="0070C0"/>
                </a:solidFill>
              </a:rPr>
              <a:t>Fitting_at_HZB</a:t>
            </a:r>
            <a:r>
              <a:rPr lang="en-US" dirty="0" smtClean="0">
                <a:solidFill>
                  <a:srgbClr val="0070C0"/>
                </a:solidFill>
              </a:rPr>
              <a:t> can be found in the group folder under </a:t>
            </a:r>
            <a:r>
              <a:rPr lang="en-US" i="1" dirty="0" smtClean="0">
                <a:solidFill>
                  <a:srgbClr val="0070C0"/>
                </a:solidFill>
              </a:rPr>
              <a:t>python</a:t>
            </a:r>
          </a:p>
          <a:p>
            <a:pPr>
              <a:defRPr/>
            </a:pPr>
            <a:endParaRPr lang="en-US" i="1" dirty="0">
              <a:solidFill>
                <a:srgbClr val="0070C0"/>
              </a:solidFill>
            </a:endParaRPr>
          </a:p>
          <a:p>
            <a:pPr>
              <a:defRPr/>
            </a:pPr>
            <a:endParaRPr lang="en-US" baseline="-25000"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r>
              <a:rPr lang="en-US" dirty="0">
                <a:solidFill>
                  <a:srgbClr val="0070C0"/>
                </a:solidFill>
              </a:rPr>
              <a:t>The slides sometimes have a lot of text on it so see it more like a manual/guide then a presentation.</a:t>
            </a:r>
          </a:p>
          <a:p>
            <a:pPr>
              <a:defRPr/>
            </a:pPr>
            <a:endParaRPr lang="en-US" baseline="-25000" dirty="0">
              <a:solidFill>
                <a:srgbClr val="0070C0"/>
              </a:solidFill>
            </a:endParaRPr>
          </a:p>
        </p:txBody>
      </p:sp>
      <p:sp>
        <p:nvSpPr>
          <p:cNvPr id="7" name="Rectangle 6"/>
          <p:cNvSpPr/>
          <p:nvPr/>
        </p:nvSpPr>
        <p:spPr>
          <a:xfrm>
            <a:off x="2469134" y="-39920"/>
            <a:ext cx="6354826" cy="461665"/>
          </a:xfrm>
          <a:prstGeom prst="rect">
            <a:avLst/>
          </a:prstGeom>
        </p:spPr>
        <p:txBody>
          <a:bodyPr wrap="square">
            <a:spAutoFit/>
          </a:bodyPr>
          <a:lstStyle/>
          <a:p>
            <a:r>
              <a:rPr lang="de-DE" sz="2400" b="1" dirty="0" smtClean="0">
                <a:solidFill>
                  <a:schemeClr val="bg1"/>
                </a:solidFill>
              </a:rPr>
              <a:t>What to do </a:t>
            </a:r>
          </a:p>
        </p:txBody>
      </p:sp>
    </p:spTree>
    <p:extLst>
      <p:ext uri="{BB962C8B-B14F-4D97-AF65-F5344CB8AC3E}">
        <p14:creationId xmlns:p14="http://schemas.microsoft.com/office/powerpoint/2010/main" val="1222617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20</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5" y="1182533"/>
            <a:ext cx="10213847" cy="7017306"/>
          </a:xfrm>
          <a:prstGeom prst="rect">
            <a:avLst/>
          </a:prstGeom>
        </p:spPr>
        <p:txBody>
          <a:bodyPr wrap="square">
            <a:spAutoFit/>
          </a:bodyPr>
          <a:lstStyle/>
          <a:p>
            <a:pPr>
              <a:defRPr/>
            </a:pPr>
            <a:r>
              <a:rPr lang="en-US" dirty="0" smtClean="0">
                <a:solidFill>
                  <a:srgbClr val="0070C0"/>
                </a:solidFill>
              </a:rPr>
              <a:t>Possible </a:t>
            </a:r>
            <a:r>
              <a:rPr lang="en-US" b="1" dirty="0" smtClean="0">
                <a:solidFill>
                  <a:srgbClr val="0070C0"/>
                </a:solidFill>
              </a:rPr>
              <a:t>errors</a:t>
            </a:r>
            <a:r>
              <a:rPr lang="en-US" dirty="0" smtClean="0">
                <a:solidFill>
                  <a:srgbClr val="0070C0"/>
                </a:solidFill>
              </a:rPr>
              <a:t>:</a:t>
            </a:r>
          </a:p>
          <a:p>
            <a:pPr>
              <a:defRPr/>
            </a:pPr>
            <a:endParaRPr lang="en-US" dirty="0">
              <a:solidFill>
                <a:srgbClr val="0070C0"/>
              </a:solidFill>
            </a:endParaRPr>
          </a:p>
          <a:p>
            <a:pPr marL="285750" indent="-285750">
              <a:buFont typeface="Arial" panose="020B0604020202020204" pitchFamily="34" charset="0"/>
              <a:buChar char="•"/>
              <a:defRPr/>
            </a:pPr>
            <a:r>
              <a:rPr lang="en-US" dirty="0" smtClean="0">
                <a:solidFill>
                  <a:srgbClr val="0070C0"/>
                </a:solidFill>
              </a:rPr>
              <a:t>The Program works that way, that the right side is the lowest intensity (like it physically should be). The Shirley then is like a step function which </a:t>
            </a:r>
            <a:r>
              <a:rPr lang="en-US" b="1" dirty="0" smtClean="0">
                <a:solidFill>
                  <a:srgbClr val="0070C0"/>
                </a:solidFill>
              </a:rPr>
              <a:t>adds</a:t>
            </a:r>
            <a:r>
              <a:rPr lang="en-US" dirty="0" smtClean="0">
                <a:solidFill>
                  <a:srgbClr val="0070C0"/>
                </a:solidFill>
              </a:rPr>
              <a:t> intensity to match with the left. </a:t>
            </a:r>
            <a:r>
              <a:rPr lang="en-DE" dirty="0" smtClean="0">
                <a:solidFill>
                  <a:srgbClr val="0070C0"/>
                </a:solidFill>
                <a:sym typeface="Wingdings" panose="05000000000000000000" pitchFamily="2" charset="2"/>
              </a:rPr>
              <a:t></a:t>
            </a:r>
            <a:r>
              <a:rPr lang="en-US" dirty="0" smtClean="0">
                <a:solidFill>
                  <a:srgbClr val="0070C0"/>
                </a:solidFill>
                <a:sym typeface="Wingdings" panose="05000000000000000000" pitchFamily="2" charset="2"/>
              </a:rPr>
              <a:t> </a:t>
            </a:r>
            <a:r>
              <a:rPr lang="en-US" dirty="0" smtClean="0">
                <a:solidFill>
                  <a:srgbClr val="0070C0"/>
                </a:solidFill>
              </a:rPr>
              <a:t>If the left side is lower than the right side the fitting might not work well. Therefore for some special cases subtract a liner function before hand and then fit it again.</a:t>
            </a:r>
            <a:endParaRPr lang="en-US" b="1"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a:defRPr/>
            </a:pPr>
            <a:r>
              <a:rPr lang="en-US" dirty="0"/>
              <a:t>	</a:t>
            </a:r>
            <a:r>
              <a:rPr lang="en-US" dirty="0" smtClean="0"/>
              <a:t>								     </a:t>
            </a:r>
            <a:r>
              <a:rPr lang="en-DE" dirty="0" smtClean="0">
                <a:sym typeface="Wingdings" panose="05000000000000000000" pitchFamily="2" charset="2"/>
              </a:rPr>
              <a:t></a:t>
            </a:r>
            <a:r>
              <a:rPr lang="en-US" dirty="0" smtClean="0">
                <a:sym typeface="Wingdings" panose="05000000000000000000" pitchFamily="2" charset="2"/>
              </a:rPr>
              <a:t> </a:t>
            </a:r>
            <a:r>
              <a:rPr lang="en-US" dirty="0" smtClean="0"/>
              <a:t>lin</a:t>
            </a:r>
            <a:r>
              <a:rPr lang="en-US" dirty="0"/>
              <a:t>. </a:t>
            </a:r>
            <a:r>
              <a:rPr lang="en-US" dirty="0" err="1"/>
              <a:t>fkt</a:t>
            </a:r>
            <a:r>
              <a:rPr lang="en-US" dirty="0"/>
              <a:t> sub</a:t>
            </a: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a:defRPr/>
            </a:pPr>
            <a:r>
              <a:rPr lang="en-US" dirty="0" smtClean="0">
                <a:solidFill>
                  <a:srgbClr val="0070C0"/>
                </a:solidFill>
              </a:rPr>
              <a:t>		</a:t>
            </a:r>
            <a:r>
              <a:rPr lang="en-US" dirty="0" smtClean="0"/>
              <a:t>BE	        	</a:t>
            </a:r>
            <a:r>
              <a:rPr lang="en-US" dirty="0"/>
              <a:t>	</a:t>
            </a:r>
            <a:r>
              <a:rPr lang="en-US" dirty="0" smtClean="0"/>
              <a:t>	      	   BE</a:t>
            </a:r>
          </a:p>
          <a:p>
            <a:pPr>
              <a:defRPr/>
            </a:pPr>
            <a:endParaRPr lang="en-US" dirty="0" smtClean="0"/>
          </a:p>
          <a:p>
            <a:pPr marL="285750" indent="-285750">
              <a:buFont typeface="Arial" panose="020B0604020202020204" pitchFamily="34" charset="0"/>
              <a:buChar char="•"/>
              <a:defRPr/>
            </a:pPr>
            <a:r>
              <a:rPr lang="en-US" dirty="0" smtClean="0">
                <a:solidFill>
                  <a:srgbClr val="0070C0"/>
                </a:solidFill>
              </a:rPr>
              <a:t>Sometimes the fit doesn´t seem to fit/change at all. Then the pre-set parameters aren´t good enough and the program doesn´t see any changes while fitting so it </a:t>
            </a:r>
            <a:r>
              <a:rPr lang="en-US" dirty="0" err="1" smtClean="0">
                <a:solidFill>
                  <a:srgbClr val="0070C0"/>
                </a:solidFill>
              </a:rPr>
              <a:t>aboards</a:t>
            </a:r>
            <a:r>
              <a:rPr lang="en-US" dirty="0" smtClean="0">
                <a:solidFill>
                  <a:srgbClr val="0070C0"/>
                </a:solidFill>
              </a:rPr>
              <a:t> it</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Fitting_testing_MvD_LBD</a:t>
            </a:r>
            <a:r>
              <a:rPr lang="de-DE" sz="2400" b="1" baseline="-25000" dirty="0" smtClean="0">
                <a:solidFill>
                  <a:schemeClr val="bg1"/>
                </a:solidFill>
              </a:rPr>
              <a:t>-file</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0855" t="8776" r="69938" b="4740"/>
          <a:stretch/>
        </p:blipFill>
        <p:spPr>
          <a:xfrm>
            <a:off x="1122555" y="2936475"/>
            <a:ext cx="3812841" cy="272345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4370" y="2936475"/>
            <a:ext cx="3745372" cy="2723458"/>
          </a:xfrm>
          <a:prstGeom prst="rect">
            <a:avLst/>
          </a:prstGeom>
        </p:spPr>
      </p:pic>
    </p:spTree>
    <p:extLst>
      <p:ext uri="{BB962C8B-B14F-4D97-AF65-F5344CB8AC3E}">
        <p14:creationId xmlns:p14="http://schemas.microsoft.com/office/powerpoint/2010/main" val="3571828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21</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3805172" y="3100100"/>
            <a:ext cx="4581656" cy="1077218"/>
          </a:xfrm>
          <a:prstGeom prst="rect">
            <a:avLst/>
          </a:prstGeom>
        </p:spPr>
        <p:txBody>
          <a:bodyPr wrap="square">
            <a:spAutoFit/>
          </a:bodyPr>
          <a:lstStyle/>
          <a:p>
            <a:pPr algn="ctr" eaLnBrk="1" hangingPunct="1">
              <a:defRPr/>
            </a:pPr>
            <a:r>
              <a:rPr lang="en-US" sz="3200" dirty="0" smtClean="0">
                <a:solidFill>
                  <a:srgbClr val="0070C0"/>
                </a:solidFill>
              </a:rPr>
              <a:t>XPS analysis</a:t>
            </a:r>
          </a:p>
          <a:p>
            <a:pPr algn="ctr" eaLnBrk="1" hangingPunct="1">
              <a:defRPr/>
            </a:pPr>
            <a:r>
              <a:rPr lang="en-US" sz="3200" dirty="0" smtClean="0">
                <a:solidFill>
                  <a:srgbClr val="0070C0"/>
                </a:solidFill>
              </a:rPr>
              <a:t>End of fitting</a:t>
            </a:r>
            <a:endParaRPr lang="en-US" sz="3200" dirty="0">
              <a:solidFill>
                <a:srgbClr val="0070C0"/>
              </a:solidFill>
            </a:endParaRPr>
          </a:p>
        </p:txBody>
      </p:sp>
    </p:spTree>
    <p:extLst>
      <p:ext uri="{BB962C8B-B14F-4D97-AF65-F5344CB8AC3E}">
        <p14:creationId xmlns:p14="http://schemas.microsoft.com/office/powerpoint/2010/main" val="635779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22</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6463308"/>
          </a:xfrm>
          <a:prstGeom prst="rect">
            <a:avLst/>
          </a:prstGeom>
        </p:spPr>
        <p:txBody>
          <a:bodyPr wrap="square">
            <a:spAutoFit/>
          </a:bodyPr>
          <a:lstStyle/>
          <a:p>
            <a:pPr>
              <a:defRPr/>
            </a:pPr>
            <a:r>
              <a:rPr lang="en-US" dirty="0" smtClean="0">
                <a:solidFill>
                  <a:srgbClr val="0070C0"/>
                </a:solidFill>
              </a:rPr>
              <a:t>Start the analysis file</a:t>
            </a:r>
            <a:r>
              <a:rPr lang="en-US" i="1" dirty="0" smtClean="0">
                <a:solidFill>
                  <a:srgbClr val="0070C0"/>
                </a:solidFill>
              </a:rPr>
              <a:t> </a:t>
            </a:r>
            <a:r>
              <a:rPr lang="en-US" i="1" dirty="0" smtClean="0">
                <a:solidFill>
                  <a:srgbClr val="00B050"/>
                </a:solidFill>
              </a:rPr>
              <a:t>Result_analysis.py</a:t>
            </a:r>
            <a:r>
              <a:rPr lang="en-US" dirty="0" smtClean="0">
                <a:solidFill>
                  <a:srgbClr val="0070C0"/>
                </a:solidFill>
              </a:rPr>
              <a:t>, or</a:t>
            </a:r>
            <a:r>
              <a:rPr lang="en-US" i="1" dirty="0" smtClean="0">
                <a:solidFill>
                  <a:srgbClr val="0070C0"/>
                </a:solidFill>
              </a:rPr>
              <a:t> </a:t>
            </a:r>
            <a:r>
              <a:rPr lang="en-US" i="1" dirty="0" smtClean="0">
                <a:solidFill>
                  <a:schemeClr val="accent6">
                    <a:lumMod val="75000"/>
                  </a:schemeClr>
                </a:solidFill>
              </a:rPr>
              <a:t>Analysis_data_exporting.py</a:t>
            </a:r>
            <a:endParaRPr lang="en-US" dirty="0" smtClean="0">
              <a:solidFill>
                <a:srgbClr val="0070C0"/>
              </a:solidFill>
            </a:endParaRPr>
          </a:p>
          <a:p>
            <a:pPr>
              <a:defRPr/>
            </a:pPr>
            <a:r>
              <a:rPr lang="en-US" i="1" dirty="0" smtClean="0">
                <a:solidFill>
                  <a:srgbClr val="0070C0"/>
                </a:solidFill>
              </a:rPr>
              <a:t>with </a:t>
            </a:r>
            <a:endParaRPr lang="en-US" i="1" dirty="0">
              <a:solidFill>
                <a:srgbClr val="0070C0"/>
              </a:solidFill>
            </a:endParaRPr>
          </a:p>
          <a:p>
            <a:pPr>
              <a:defRPr/>
            </a:pPr>
            <a:r>
              <a:rPr lang="en-US" i="1" dirty="0" smtClean="0">
                <a:solidFill>
                  <a:srgbClr val="0070C0"/>
                </a:solidFill>
              </a:rPr>
              <a:t>   </a:t>
            </a:r>
            <a:r>
              <a:rPr lang="en-US" i="1" dirty="0" smtClean="0">
                <a:solidFill>
                  <a:srgbClr val="00B050"/>
                </a:solidFill>
              </a:rPr>
              <a:t>Result_analysis.py</a:t>
            </a:r>
            <a:r>
              <a:rPr lang="en-US" i="1" dirty="0" smtClean="0">
                <a:solidFill>
                  <a:srgbClr val="0070C0"/>
                </a:solidFill>
              </a:rPr>
              <a:t>: For ratio, error calculations (in matrix style). A bit more complicated 	and pre-work to do. (</a:t>
            </a:r>
            <a:r>
              <a:rPr lang="en-US" b="1" i="1" dirty="0" smtClean="0">
                <a:solidFill>
                  <a:srgbClr val="0070C0"/>
                </a:solidFill>
              </a:rPr>
              <a:t>Not </a:t>
            </a:r>
            <a:r>
              <a:rPr lang="en-US" b="1" i="1" dirty="0">
                <a:solidFill>
                  <a:srgbClr val="0070C0"/>
                </a:solidFill>
              </a:rPr>
              <a:t>s</a:t>
            </a:r>
            <a:r>
              <a:rPr lang="en-US" b="1" i="1" dirty="0" smtClean="0">
                <a:solidFill>
                  <a:srgbClr val="0070C0"/>
                </a:solidFill>
              </a:rPr>
              <a:t>hown here jet</a:t>
            </a:r>
            <a:r>
              <a:rPr lang="en-US" i="1" dirty="0" smtClean="0">
                <a:solidFill>
                  <a:srgbClr val="0070C0"/>
                </a:solidFill>
              </a:rPr>
              <a:t>. Might be included later)</a:t>
            </a:r>
          </a:p>
          <a:p>
            <a:pPr>
              <a:defRPr/>
            </a:pPr>
            <a:r>
              <a:rPr lang="en-US" i="1" dirty="0" smtClean="0">
                <a:solidFill>
                  <a:srgbClr val="0070C0"/>
                </a:solidFill>
              </a:rPr>
              <a:t>   </a:t>
            </a:r>
            <a:r>
              <a:rPr lang="en-US" i="1" dirty="0" smtClean="0">
                <a:solidFill>
                  <a:schemeClr val="accent6">
                    <a:lumMod val="75000"/>
                  </a:schemeClr>
                </a:solidFill>
              </a:rPr>
              <a:t>Analysis_data_exporting.py</a:t>
            </a:r>
            <a:r>
              <a:rPr lang="en-US" i="1" dirty="0" smtClean="0">
                <a:solidFill>
                  <a:srgbClr val="0070C0"/>
                </a:solidFill>
              </a:rPr>
              <a:t>: For exporting the fitted data as spectra ready to import it </a:t>
            </a:r>
          </a:p>
          <a:p>
            <a:pPr>
              <a:defRPr/>
            </a:pPr>
            <a:r>
              <a:rPr lang="en-US" i="1" dirty="0">
                <a:solidFill>
                  <a:srgbClr val="0070C0"/>
                </a:solidFill>
              </a:rPr>
              <a:t> </a:t>
            </a:r>
            <a:r>
              <a:rPr lang="en-US" i="1" dirty="0" smtClean="0">
                <a:solidFill>
                  <a:srgbClr val="0070C0"/>
                </a:solidFill>
              </a:rPr>
              <a:t>     	into Origin, as well as the peak areas of the </a:t>
            </a:r>
            <a:r>
              <a:rPr lang="en-US" i="1" dirty="0" err="1" smtClean="0">
                <a:solidFill>
                  <a:srgbClr val="0070C0"/>
                </a:solidFill>
              </a:rPr>
              <a:t>oxid</a:t>
            </a:r>
            <a:r>
              <a:rPr lang="en-US" i="1" dirty="0" smtClean="0">
                <a:solidFill>
                  <a:srgbClr val="0070C0"/>
                </a:solidFill>
              </a:rPr>
              <a:t> states for all spectra</a:t>
            </a:r>
          </a:p>
          <a:p>
            <a:pPr>
              <a:defRPr/>
            </a:pPr>
            <a:endParaRPr lang="en-US" dirty="0" smtClean="0">
              <a:solidFill>
                <a:srgbClr val="0070C0"/>
              </a:solidFill>
            </a:endParaRPr>
          </a:p>
          <a:p>
            <a:pPr>
              <a:defRPr/>
            </a:pPr>
            <a:r>
              <a:rPr lang="en-US" dirty="0" smtClean="0">
                <a:solidFill>
                  <a:srgbClr val="0070C0"/>
                </a:solidFill>
              </a:rPr>
              <a:t>For this you need to</a:t>
            </a:r>
          </a:p>
          <a:p>
            <a:pPr>
              <a:defRPr/>
            </a:pPr>
            <a:endParaRPr lang="en-US" dirty="0" smtClean="0">
              <a:solidFill>
                <a:srgbClr val="0070C0"/>
              </a:solidFill>
            </a:endParaRPr>
          </a:p>
          <a:p>
            <a:pPr>
              <a:defRPr/>
            </a:pPr>
            <a:r>
              <a:rPr lang="en-US" dirty="0" smtClean="0">
                <a:solidFill>
                  <a:srgbClr val="0070C0"/>
                </a:solidFill>
              </a:rPr>
              <a:t>1. Prepare the </a:t>
            </a:r>
            <a:r>
              <a:rPr lang="en-US" i="1" dirty="0" smtClean="0">
                <a:solidFill>
                  <a:srgbClr val="0070C0"/>
                </a:solidFill>
              </a:rPr>
              <a:t>data</a:t>
            </a:r>
            <a:r>
              <a:rPr lang="en-US" dirty="0" smtClean="0">
                <a:solidFill>
                  <a:srgbClr val="0070C0"/>
                </a:solidFill>
              </a:rPr>
              <a:t>-file (where all the spectra are in)</a:t>
            </a:r>
          </a:p>
          <a:p>
            <a:pPr>
              <a:defRPr/>
            </a:pPr>
            <a:r>
              <a:rPr lang="en-US" dirty="0">
                <a:solidFill>
                  <a:srgbClr val="0070C0"/>
                </a:solidFill>
              </a:rPr>
              <a:t>	</a:t>
            </a:r>
            <a:r>
              <a:rPr lang="en-US" dirty="0" smtClean="0">
                <a:solidFill>
                  <a:srgbClr val="0070C0"/>
                </a:solidFill>
              </a:rPr>
              <a:t>can be in a different folder</a:t>
            </a:r>
          </a:p>
          <a:p>
            <a:pPr>
              <a:defRPr/>
            </a:pPr>
            <a:endParaRPr lang="en-US" dirty="0" smtClean="0">
              <a:solidFill>
                <a:srgbClr val="0070C0"/>
              </a:solidFill>
            </a:endParaRPr>
          </a:p>
          <a:p>
            <a:pPr>
              <a:defRPr/>
            </a:pPr>
            <a:r>
              <a:rPr lang="en-US" dirty="0">
                <a:solidFill>
                  <a:srgbClr val="0070C0"/>
                </a:solidFill>
              </a:rPr>
              <a:t>2</a:t>
            </a:r>
            <a:r>
              <a:rPr lang="en-US" dirty="0" smtClean="0">
                <a:solidFill>
                  <a:srgbClr val="0070C0"/>
                </a:solidFill>
              </a:rPr>
              <a:t>. Prepare the </a:t>
            </a:r>
            <a:r>
              <a:rPr lang="en-US" i="1" dirty="0" err="1" smtClean="0">
                <a:solidFill>
                  <a:srgbClr val="0070C0"/>
                </a:solidFill>
              </a:rPr>
              <a:t>result_param</a:t>
            </a:r>
            <a:r>
              <a:rPr lang="en-US" dirty="0" smtClean="0">
                <a:solidFill>
                  <a:srgbClr val="0070C0"/>
                </a:solidFill>
              </a:rPr>
              <a:t>-file (from the fitting)</a:t>
            </a:r>
          </a:p>
          <a:p>
            <a:pPr>
              <a:defRPr/>
            </a:pPr>
            <a:r>
              <a:rPr lang="en-US" dirty="0">
                <a:solidFill>
                  <a:srgbClr val="0070C0"/>
                </a:solidFill>
              </a:rPr>
              <a:t>	</a:t>
            </a:r>
            <a:r>
              <a:rPr lang="en-US" dirty="0" smtClean="0">
                <a:solidFill>
                  <a:srgbClr val="0070C0"/>
                </a:solidFill>
              </a:rPr>
              <a:t>can be moved to a different folder</a:t>
            </a:r>
          </a:p>
          <a:p>
            <a:pPr>
              <a:defRPr/>
            </a:pPr>
            <a:endParaRPr lang="en-US" dirty="0" smtClean="0">
              <a:solidFill>
                <a:srgbClr val="0070C0"/>
              </a:solidFill>
            </a:endParaRPr>
          </a:p>
          <a:p>
            <a:pPr>
              <a:defRPr/>
            </a:pPr>
            <a:r>
              <a:rPr lang="en-US" dirty="0">
                <a:solidFill>
                  <a:srgbClr val="0070C0"/>
                </a:solidFill>
              </a:rPr>
              <a:t>3</a:t>
            </a:r>
            <a:r>
              <a:rPr lang="en-US" dirty="0" smtClean="0">
                <a:solidFill>
                  <a:srgbClr val="0070C0"/>
                </a:solidFill>
              </a:rPr>
              <a:t>. Prepare the </a:t>
            </a:r>
            <a:r>
              <a:rPr lang="en-US" i="1" dirty="0" err="1" smtClean="0">
                <a:solidFill>
                  <a:srgbClr val="0070C0"/>
                </a:solidFill>
              </a:rPr>
              <a:t>Inputs_ana</a:t>
            </a:r>
            <a:r>
              <a:rPr lang="en-US" dirty="0" smtClean="0">
                <a:solidFill>
                  <a:srgbClr val="0070C0"/>
                </a:solidFill>
              </a:rPr>
              <a:t>-file (can be included into the </a:t>
            </a:r>
            <a:r>
              <a:rPr lang="en-US" i="1" dirty="0" err="1" smtClean="0">
                <a:solidFill>
                  <a:srgbClr val="0070C0"/>
                </a:solidFill>
              </a:rPr>
              <a:t>Inputs_fit</a:t>
            </a:r>
            <a:r>
              <a:rPr lang="en-US" dirty="0" smtClean="0">
                <a:solidFill>
                  <a:srgbClr val="0070C0"/>
                </a:solidFill>
              </a:rPr>
              <a:t>-file)</a:t>
            </a:r>
          </a:p>
          <a:p>
            <a:pPr>
              <a:defRPr/>
            </a:pPr>
            <a:r>
              <a:rPr lang="en-US" dirty="0">
                <a:solidFill>
                  <a:srgbClr val="0070C0"/>
                </a:solidFill>
              </a:rPr>
              <a:t>	</a:t>
            </a:r>
            <a:r>
              <a:rPr lang="en-US" dirty="0" smtClean="0">
                <a:solidFill>
                  <a:srgbClr val="0070C0"/>
                </a:solidFill>
              </a:rPr>
              <a:t>can be moved to a different folder</a:t>
            </a:r>
          </a:p>
          <a:p>
            <a:pPr>
              <a:defRPr/>
            </a:pPr>
            <a:endParaRPr lang="en-US" dirty="0">
              <a:solidFill>
                <a:srgbClr val="0070C0"/>
              </a:solidFill>
            </a:endParaRPr>
          </a:p>
          <a:p>
            <a:pPr>
              <a:defRPr/>
            </a:pPr>
            <a:r>
              <a:rPr lang="en-US" dirty="0" smtClean="0">
                <a:solidFill>
                  <a:srgbClr val="0070C0"/>
                </a:solidFill>
              </a:rPr>
              <a:t>4. Start the analysis</a:t>
            </a: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baseline="-25000" dirty="0" smtClean="0">
                <a:solidFill>
                  <a:schemeClr val="bg1"/>
                </a:solidFill>
              </a:rPr>
              <a:t>Analysis &amp; Export</a:t>
            </a:r>
          </a:p>
        </p:txBody>
      </p:sp>
    </p:spTree>
    <p:extLst>
      <p:ext uri="{BB962C8B-B14F-4D97-AF65-F5344CB8AC3E}">
        <p14:creationId xmlns:p14="http://schemas.microsoft.com/office/powerpoint/2010/main" val="106590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23</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3805172" y="3100100"/>
            <a:ext cx="4581656" cy="1077218"/>
          </a:xfrm>
          <a:prstGeom prst="rect">
            <a:avLst/>
          </a:prstGeom>
        </p:spPr>
        <p:txBody>
          <a:bodyPr wrap="square">
            <a:spAutoFit/>
          </a:bodyPr>
          <a:lstStyle/>
          <a:p>
            <a:pPr algn="ctr" eaLnBrk="1" hangingPunct="1">
              <a:defRPr/>
            </a:pPr>
            <a:r>
              <a:rPr lang="en-US" sz="3200" dirty="0" smtClean="0">
                <a:solidFill>
                  <a:srgbClr val="0070C0"/>
                </a:solidFill>
              </a:rPr>
              <a:t>XPS analysis</a:t>
            </a:r>
          </a:p>
          <a:p>
            <a:pPr algn="ctr" eaLnBrk="1" hangingPunct="1">
              <a:defRPr/>
            </a:pPr>
            <a:r>
              <a:rPr lang="en-US" sz="3200" dirty="0" smtClean="0">
                <a:solidFill>
                  <a:srgbClr val="0070C0"/>
                </a:solidFill>
              </a:rPr>
              <a:t>Analysis</a:t>
            </a:r>
            <a:endParaRPr lang="en-US" sz="3200" dirty="0">
              <a:solidFill>
                <a:srgbClr val="0070C0"/>
              </a:solidFill>
            </a:endParaRPr>
          </a:p>
        </p:txBody>
      </p:sp>
    </p:spTree>
    <p:extLst>
      <p:ext uri="{BB962C8B-B14F-4D97-AF65-F5344CB8AC3E}">
        <p14:creationId xmlns:p14="http://schemas.microsoft.com/office/powerpoint/2010/main" val="2630661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24</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6093976"/>
          </a:xfrm>
          <a:prstGeom prst="rect">
            <a:avLst/>
          </a:prstGeom>
        </p:spPr>
        <p:txBody>
          <a:bodyPr wrap="square">
            <a:spAutoFit/>
          </a:bodyPr>
          <a:lstStyle/>
          <a:p>
            <a:pPr>
              <a:defRPr/>
            </a:pPr>
            <a:r>
              <a:rPr lang="en-US" dirty="0" smtClean="0">
                <a:solidFill>
                  <a:srgbClr val="0070C0"/>
                </a:solidFill>
              </a:rPr>
              <a:t>This script does the (complete) analysis for you. It </a:t>
            </a:r>
          </a:p>
          <a:p>
            <a:pPr marL="342900" indent="-342900">
              <a:buFont typeface="+mj-lt"/>
              <a:buAutoNum type="arabicPeriod"/>
              <a:defRPr/>
            </a:pPr>
            <a:r>
              <a:rPr lang="en-US" dirty="0" smtClean="0">
                <a:solidFill>
                  <a:srgbClr val="0070C0"/>
                </a:solidFill>
              </a:rPr>
              <a:t>Imports the parameters from the result file</a:t>
            </a:r>
          </a:p>
          <a:p>
            <a:pPr marL="342900" indent="-342900">
              <a:buFont typeface="+mj-lt"/>
              <a:buAutoNum type="arabicPeriod"/>
              <a:defRPr/>
            </a:pPr>
            <a:r>
              <a:rPr lang="en-US" dirty="0" smtClean="0">
                <a:solidFill>
                  <a:srgbClr val="0070C0"/>
                </a:solidFill>
              </a:rPr>
              <a:t>Can analyze the data</a:t>
            </a:r>
          </a:p>
          <a:p>
            <a:pPr marL="800100" lvl="1" indent="-342900">
              <a:buFont typeface="+mj-lt"/>
              <a:buAutoNum type="arabicPeriod"/>
              <a:defRPr/>
            </a:pPr>
            <a:r>
              <a:rPr lang="en-US" dirty="0" smtClean="0">
                <a:solidFill>
                  <a:srgbClr val="0070C0"/>
                </a:solidFill>
              </a:rPr>
              <a:t>The areas of the oxidation states (up to 3)</a:t>
            </a:r>
          </a:p>
          <a:p>
            <a:pPr marL="800100" lvl="1" indent="-342900">
              <a:buFont typeface="+mj-lt"/>
              <a:buAutoNum type="arabicPeriod"/>
              <a:defRPr/>
            </a:pPr>
            <a:r>
              <a:rPr lang="en-US" dirty="0" smtClean="0">
                <a:solidFill>
                  <a:srgbClr val="0070C0"/>
                </a:solidFill>
              </a:rPr>
              <a:t>Calculate the ratios to another element (with cross sections, IMFP, TF included)</a:t>
            </a:r>
          </a:p>
          <a:p>
            <a:pPr marL="800100" lvl="1" indent="-342900">
              <a:buFont typeface="+mj-lt"/>
              <a:buAutoNum type="arabicPeriod"/>
              <a:defRPr/>
            </a:pPr>
            <a:r>
              <a:rPr lang="en-US" dirty="0" smtClean="0">
                <a:solidFill>
                  <a:srgbClr val="0070C0"/>
                </a:solidFill>
              </a:rPr>
              <a:t>The location of your (main) peaks</a:t>
            </a:r>
          </a:p>
          <a:p>
            <a:pPr marL="800100" lvl="1" indent="-342900">
              <a:buFont typeface="+mj-lt"/>
              <a:buAutoNum type="arabicPeriod"/>
              <a:defRPr/>
            </a:pPr>
            <a:r>
              <a:rPr lang="en-US" dirty="0" smtClean="0">
                <a:solidFill>
                  <a:srgbClr val="0070C0"/>
                </a:solidFill>
              </a:rPr>
              <a:t>Much more (more detailed later)</a:t>
            </a:r>
          </a:p>
          <a:p>
            <a:pPr marL="342900" indent="-342900">
              <a:buFont typeface="+mj-lt"/>
              <a:buAutoNum type="arabicPeriod"/>
              <a:defRPr/>
            </a:pPr>
            <a:r>
              <a:rPr lang="en-US" dirty="0" smtClean="0">
                <a:solidFill>
                  <a:srgbClr val="0070C0"/>
                </a:solidFill>
              </a:rPr>
              <a:t>Plot the ratios</a:t>
            </a:r>
          </a:p>
          <a:p>
            <a:pPr marL="342900" indent="-342900">
              <a:buFont typeface="+mj-lt"/>
              <a:buAutoNum type="arabicPeriod"/>
              <a:defRPr/>
            </a:pPr>
            <a:r>
              <a:rPr lang="en-US" dirty="0" smtClean="0">
                <a:solidFill>
                  <a:srgbClr val="0070C0"/>
                </a:solidFill>
              </a:rPr>
              <a:t>Export all the things above in a “matrix” like style</a:t>
            </a:r>
          </a:p>
          <a:p>
            <a:pPr>
              <a:defRPr/>
            </a:pPr>
            <a:endParaRPr lang="en-US" dirty="0">
              <a:solidFill>
                <a:srgbClr val="0070C0"/>
              </a:solidFill>
            </a:endParaRPr>
          </a:p>
          <a:p>
            <a:pPr>
              <a:defRPr/>
            </a:pPr>
            <a:endParaRPr lang="en-US" dirty="0" smtClean="0">
              <a:solidFill>
                <a:srgbClr val="0070C0"/>
              </a:solidFill>
            </a:endParaRPr>
          </a:p>
          <a:p>
            <a:pPr>
              <a:defRPr/>
            </a:pPr>
            <a:r>
              <a:rPr lang="en-US" dirty="0" smtClean="0">
                <a:solidFill>
                  <a:srgbClr val="0070C0"/>
                </a:solidFill>
              </a:rPr>
              <a:t>For this you need to add some stuff to your Inputs file/create a new one called </a:t>
            </a:r>
            <a:r>
              <a:rPr lang="en-US" i="1" dirty="0" err="1" smtClean="0">
                <a:solidFill>
                  <a:srgbClr val="0070C0"/>
                </a:solidFill>
              </a:rPr>
              <a:t>Inputs_ana</a:t>
            </a:r>
            <a:endParaRPr lang="en-US" i="1"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algn="ctr">
              <a:defRPr/>
            </a:pPr>
            <a:r>
              <a:rPr lang="en-US" sz="4800" b="1" dirty="0" smtClean="0">
                <a:solidFill>
                  <a:srgbClr val="FF0000"/>
                </a:solidFill>
              </a:rPr>
              <a:t>Might be included later</a:t>
            </a:r>
            <a:endParaRPr lang="en-US" sz="4800" b="1" dirty="0">
              <a:solidFill>
                <a:srgbClr val="FF000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a:solidFill>
                  <a:schemeClr val="bg1"/>
                </a:solidFill>
              </a:rPr>
              <a:t>R</a:t>
            </a:r>
            <a:r>
              <a:rPr lang="de-DE" sz="2400" b="1" i="1" baseline="-25000" dirty="0" smtClean="0">
                <a:solidFill>
                  <a:schemeClr val="bg1"/>
                </a:solidFill>
              </a:rPr>
              <a:t>esult_analysis</a:t>
            </a:r>
            <a:r>
              <a:rPr lang="de-DE" sz="2400" b="1" baseline="-25000" dirty="0" smtClean="0">
                <a:solidFill>
                  <a:schemeClr val="bg1"/>
                </a:solidFill>
              </a:rPr>
              <a:t>-file</a:t>
            </a:r>
          </a:p>
        </p:txBody>
      </p:sp>
    </p:spTree>
    <p:extLst>
      <p:ext uri="{BB962C8B-B14F-4D97-AF65-F5344CB8AC3E}">
        <p14:creationId xmlns:p14="http://schemas.microsoft.com/office/powerpoint/2010/main" val="208743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25</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3805172" y="3100100"/>
            <a:ext cx="4581656" cy="1077218"/>
          </a:xfrm>
          <a:prstGeom prst="rect">
            <a:avLst/>
          </a:prstGeom>
        </p:spPr>
        <p:txBody>
          <a:bodyPr wrap="square">
            <a:spAutoFit/>
          </a:bodyPr>
          <a:lstStyle/>
          <a:p>
            <a:pPr algn="ctr" eaLnBrk="1" hangingPunct="1">
              <a:defRPr/>
            </a:pPr>
            <a:r>
              <a:rPr lang="en-US" sz="3200" dirty="0" smtClean="0">
                <a:solidFill>
                  <a:srgbClr val="0070C0"/>
                </a:solidFill>
              </a:rPr>
              <a:t>XPS analysis</a:t>
            </a:r>
          </a:p>
          <a:p>
            <a:pPr algn="ctr" eaLnBrk="1" hangingPunct="1">
              <a:defRPr/>
            </a:pPr>
            <a:r>
              <a:rPr lang="en-US" sz="3200" dirty="0" smtClean="0">
                <a:solidFill>
                  <a:srgbClr val="0070C0"/>
                </a:solidFill>
              </a:rPr>
              <a:t>Export</a:t>
            </a:r>
            <a:endParaRPr lang="en-US" sz="3200" dirty="0">
              <a:solidFill>
                <a:srgbClr val="0070C0"/>
              </a:solidFill>
            </a:endParaRPr>
          </a:p>
        </p:txBody>
      </p:sp>
    </p:spTree>
    <p:extLst>
      <p:ext uri="{BB962C8B-B14F-4D97-AF65-F5344CB8AC3E}">
        <p14:creationId xmlns:p14="http://schemas.microsoft.com/office/powerpoint/2010/main" val="3227461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26</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5355312"/>
          </a:xfrm>
          <a:prstGeom prst="rect">
            <a:avLst/>
          </a:prstGeom>
        </p:spPr>
        <p:txBody>
          <a:bodyPr wrap="square">
            <a:spAutoFit/>
          </a:bodyPr>
          <a:lstStyle/>
          <a:p>
            <a:pPr>
              <a:defRPr/>
            </a:pPr>
            <a:r>
              <a:rPr lang="en-US" dirty="0" smtClean="0">
                <a:solidFill>
                  <a:srgbClr val="0070C0"/>
                </a:solidFill>
              </a:rPr>
              <a:t>This script</a:t>
            </a:r>
          </a:p>
          <a:p>
            <a:pPr marL="342900" indent="-342900">
              <a:buFont typeface="+mj-lt"/>
              <a:buAutoNum type="arabicPeriod"/>
              <a:defRPr/>
            </a:pPr>
            <a:r>
              <a:rPr lang="en-US" dirty="0" smtClean="0">
                <a:solidFill>
                  <a:srgbClr val="0070C0"/>
                </a:solidFill>
              </a:rPr>
              <a:t>Imports the parameters from the result file</a:t>
            </a:r>
          </a:p>
          <a:p>
            <a:pPr marL="342900" indent="-342900">
              <a:buFont typeface="+mj-lt"/>
              <a:buAutoNum type="arabicPeriod"/>
              <a:defRPr/>
            </a:pPr>
            <a:r>
              <a:rPr lang="en-US" dirty="0" smtClean="0">
                <a:solidFill>
                  <a:srgbClr val="0070C0"/>
                </a:solidFill>
              </a:rPr>
              <a:t>Exports the areas of the peaks &amp; </a:t>
            </a:r>
            <a:r>
              <a:rPr lang="en-US" dirty="0" err="1" smtClean="0">
                <a:solidFill>
                  <a:srgbClr val="0070C0"/>
                </a:solidFill>
              </a:rPr>
              <a:t>oxid</a:t>
            </a:r>
            <a:r>
              <a:rPr lang="en-US" dirty="0" smtClean="0">
                <a:solidFill>
                  <a:srgbClr val="0070C0"/>
                </a:solidFill>
              </a:rPr>
              <a:t> states for each spectra</a:t>
            </a:r>
          </a:p>
          <a:p>
            <a:pPr marL="342900" indent="-342900">
              <a:buFont typeface="+mj-lt"/>
              <a:buAutoNum type="arabicPeriod"/>
              <a:defRPr/>
            </a:pPr>
            <a:r>
              <a:rPr lang="en-US" dirty="0" smtClean="0">
                <a:solidFill>
                  <a:srgbClr val="0070C0"/>
                </a:solidFill>
              </a:rPr>
              <a:t>Plots each spectra</a:t>
            </a:r>
          </a:p>
          <a:p>
            <a:pPr marL="342900" indent="-342900">
              <a:buFont typeface="+mj-lt"/>
              <a:buAutoNum type="arabicPeriod"/>
              <a:defRPr/>
            </a:pPr>
            <a:r>
              <a:rPr lang="en-US" dirty="0" smtClean="0">
                <a:solidFill>
                  <a:srgbClr val="0070C0"/>
                </a:solidFill>
              </a:rPr>
              <a:t>Exports all peaks from the plot in a txt file with each spectra as a single column, which then can be imported into Origin for other </a:t>
            </a:r>
            <a:r>
              <a:rPr lang="en-US" dirty="0" err="1" smtClean="0">
                <a:solidFill>
                  <a:srgbClr val="0070C0"/>
                </a:solidFill>
              </a:rPr>
              <a:t>visualisation</a:t>
            </a:r>
            <a:r>
              <a:rPr lang="en-US" dirty="0" smtClean="0">
                <a:solidFill>
                  <a:srgbClr val="0070C0"/>
                </a:solidFill>
              </a:rPr>
              <a:t> if wanted. The columns are:</a:t>
            </a:r>
          </a:p>
          <a:p>
            <a:pPr marL="800100" lvl="1" indent="-342900">
              <a:buFont typeface="+mj-lt"/>
              <a:buAutoNum type="arabicPeriod"/>
              <a:defRPr/>
            </a:pPr>
            <a:r>
              <a:rPr lang="en-US" dirty="0" smtClean="0">
                <a:solidFill>
                  <a:srgbClr val="0070C0"/>
                </a:solidFill>
              </a:rPr>
              <a:t>Energy</a:t>
            </a:r>
          </a:p>
          <a:p>
            <a:pPr marL="800100" lvl="1" indent="-342900">
              <a:buFont typeface="+mj-lt"/>
              <a:buAutoNum type="arabicPeriod"/>
              <a:defRPr/>
            </a:pPr>
            <a:r>
              <a:rPr lang="en-US" dirty="0" err="1" smtClean="0">
                <a:solidFill>
                  <a:srgbClr val="0070C0"/>
                </a:solidFill>
              </a:rPr>
              <a:t>Spectra_i</a:t>
            </a:r>
            <a:r>
              <a:rPr lang="en-US" dirty="0" smtClean="0">
                <a:solidFill>
                  <a:srgbClr val="0070C0"/>
                </a:solidFill>
              </a:rPr>
              <a:t> + Shirley BG</a:t>
            </a:r>
          </a:p>
          <a:p>
            <a:pPr marL="800100" lvl="1" indent="-342900">
              <a:buFont typeface="+mj-lt"/>
              <a:buAutoNum type="arabicPeriod"/>
              <a:defRPr/>
            </a:pPr>
            <a:r>
              <a:rPr lang="en-US" dirty="0" smtClean="0">
                <a:solidFill>
                  <a:srgbClr val="0070C0"/>
                </a:solidFill>
              </a:rPr>
              <a:t>Shirley BG (alone if one wants to subtract it later)</a:t>
            </a:r>
          </a:p>
          <a:p>
            <a:pPr marL="800100" lvl="1" indent="-342900">
              <a:buFont typeface="+mj-lt"/>
              <a:buAutoNum type="arabicPeriod"/>
              <a:defRPr/>
            </a:pPr>
            <a:r>
              <a:rPr lang="en-US" dirty="0" smtClean="0">
                <a:solidFill>
                  <a:srgbClr val="0070C0"/>
                </a:solidFill>
              </a:rPr>
              <a:t>Fit (sum of all peaks + Shirley)</a:t>
            </a:r>
          </a:p>
          <a:p>
            <a:pPr>
              <a:defRPr/>
            </a:pPr>
            <a:endParaRPr lang="en-US" dirty="0">
              <a:solidFill>
                <a:srgbClr val="0070C0"/>
              </a:solidFill>
            </a:endParaRPr>
          </a:p>
          <a:p>
            <a:pPr>
              <a:defRPr/>
            </a:pPr>
            <a:endParaRPr lang="en-US" dirty="0" smtClean="0">
              <a:solidFill>
                <a:srgbClr val="0070C0"/>
              </a:solidFill>
            </a:endParaRPr>
          </a:p>
          <a:p>
            <a:pPr>
              <a:defRPr/>
            </a:pPr>
            <a:r>
              <a:rPr lang="en-US" dirty="0" smtClean="0">
                <a:solidFill>
                  <a:srgbClr val="0070C0"/>
                </a:solidFill>
              </a:rPr>
              <a:t>For this you need to add some stuff to your Inputs file/create a new one called </a:t>
            </a:r>
            <a:r>
              <a:rPr lang="en-US" i="1" dirty="0" err="1" smtClean="0">
                <a:solidFill>
                  <a:srgbClr val="0070C0"/>
                </a:solidFill>
              </a:rPr>
              <a:t>Inputs_ana</a:t>
            </a:r>
            <a:endParaRPr lang="en-US" i="1"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Analysis_data_exporting</a:t>
            </a:r>
            <a:r>
              <a:rPr lang="de-DE" sz="2400" b="1" baseline="-25000" dirty="0" smtClean="0">
                <a:solidFill>
                  <a:schemeClr val="bg1"/>
                </a:solidFill>
              </a:rPr>
              <a:t>-file</a:t>
            </a:r>
          </a:p>
        </p:txBody>
      </p:sp>
    </p:spTree>
    <p:extLst>
      <p:ext uri="{BB962C8B-B14F-4D97-AF65-F5344CB8AC3E}">
        <p14:creationId xmlns:p14="http://schemas.microsoft.com/office/powerpoint/2010/main" val="2255320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27</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432649" y="1182533"/>
            <a:ext cx="9411750" cy="1754326"/>
          </a:xfrm>
          <a:prstGeom prst="rect">
            <a:avLst/>
          </a:prstGeom>
        </p:spPr>
        <p:txBody>
          <a:bodyPr wrap="square">
            <a:spAutoFit/>
          </a:bodyPr>
          <a:lstStyle/>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a:solidFill>
                  <a:schemeClr val="bg1"/>
                </a:solidFill>
              </a:rPr>
              <a:t>Used scripts</a:t>
            </a:r>
          </a:p>
          <a:p>
            <a:r>
              <a:rPr lang="de-DE" sz="2400" b="1" i="1" baseline="-25000" dirty="0">
                <a:solidFill>
                  <a:schemeClr val="bg1"/>
                </a:solidFill>
              </a:rPr>
              <a:t>Analysis_data_exporting</a:t>
            </a:r>
            <a:r>
              <a:rPr lang="de-DE" sz="2400" b="1" baseline="-25000" dirty="0">
                <a:solidFill>
                  <a:schemeClr val="bg1"/>
                </a:solidFill>
              </a:rPr>
              <a:t>-file</a:t>
            </a:r>
          </a:p>
        </p:txBody>
      </p:sp>
      <p:sp>
        <p:nvSpPr>
          <p:cNvPr id="8" name="Right Arrow 7"/>
          <p:cNvSpPr/>
          <p:nvPr/>
        </p:nvSpPr>
        <p:spPr>
          <a:xfrm>
            <a:off x="592259" y="946081"/>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2259" y="2291794"/>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92259" y="5186569"/>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92259" y="3521921"/>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92259" y="3682747"/>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92259" y="3824256"/>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92259" y="4154127"/>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92259" y="4278178"/>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92259" y="4444009"/>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92259" y="4598068"/>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92259" y="4773880"/>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92259" y="5019237"/>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715" y="942445"/>
            <a:ext cx="9579170" cy="4900085"/>
          </a:xfrm>
          <a:prstGeom prst="rect">
            <a:avLst/>
          </a:prstGeom>
        </p:spPr>
      </p:pic>
      <p:sp>
        <p:nvSpPr>
          <p:cNvPr id="21" name="Rectangle 20"/>
          <p:cNvSpPr/>
          <p:nvPr/>
        </p:nvSpPr>
        <p:spPr>
          <a:xfrm>
            <a:off x="1190134" y="6122617"/>
            <a:ext cx="9411750" cy="369332"/>
          </a:xfrm>
          <a:prstGeom prst="rect">
            <a:avLst/>
          </a:prstGeom>
        </p:spPr>
        <p:txBody>
          <a:bodyPr wrap="square">
            <a:spAutoFit/>
          </a:bodyPr>
          <a:lstStyle/>
          <a:p>
            <a:pPr>
              <a:defRPr/>
            </a:pPr>
            <a:r>
              <a:rPr lang="en-US" dirty="0" smtClean="0">
                <a:solidFill>
                  <a:srgbClr val="0070C0"/>
                </a:solidFill>
              </a:rPr>
              <a:t>The Inputs file looks like this. Fill out the fields with the red arrow</a:t>
            </a:r>
            <a:endParaRPr lang="en-US" baseline="-25000" dirty="0">
              <a:solidFill>
                <a:srgbClr val="0070C0"/>
              </a:solidFill>
            </a:endParaRPr>
          </a:p>
        </p:txBody>
      </p:sp>
      <p:sp>
        <p:nvSpPr>
          <p:cNvPr id="23" name="Right Arrow 22"/>
          <p:cNvSpPr/>
          <p:nvPr/>
        </p:nvSpPr>
        <p:spPr>
          <a:xfrm>
            <a:off x="535877" y="5649242"/>
            <a:ext cx="527574" cy="1932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8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28</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5889399" cy="5078313"/>
          </a:xfrm>
          <a:prstGeom prst="rect">
            <a:avLst/>
          </a:prstGeom>
        </p:spPr>
        <p:txBody>
          <a:bodyPr wrap="square">
            <a:spAutoFit/>
          </a:bodyPr>
          <a:lstStyle/>
          <a:p>
            <a:pPr>
              <a:defRPr/>
            </a:pPr>
            <a:r>
              <a:rPr lang="en-US" dirty="0" smtClean="0">
                <a:solidFill>
                  <a:srgbClr val="0070C0"/>
                </a:solidFill>
              </a:rPr>
              <a:t>Possible differences for you:</a:t>
            </a:r>
          </a:p>
          <a:p>
            <a:pPr>
              <a:defRPr/>
            </a:pPr>
            <a:endParaRPr lang="en-US" dirty="0">
              <a:solidFill>
                <a:srgbClr val="0070C0"/>
              </a:solidFill>
            </a:endParaRPr>
          </a:p>
          <a:p>
            <a:pPr>
              <a:defRPr/>
            </a:pPr>
            <a:r>
              <a:rPr lang="en-US" dirty="0" smtClean="0">
                <a:solidFill>
                  <a:srgbClr val="0070C0"/>
                </a:solidFill>
              </a:rPr>
              <a:t>Line 1: number of spectra you fitted</a:t>
            </a:r>
          </a:p>
          <a:p>
            <a:pPr>
              <a:defRPr/>
            </a:pPr>
            <a:endParaRPr lang="en-US" i="1" dirty="0">
              <a:solidFill>
                <a:srgbClr val="0070C0"/>
              </a:solidFill>
            </a:endParaRPr>
          </a:p>
          <a:p>
            <a:pPr>
              <a:defRPr/>
            </a:pPr>
            <a:r>
              <a:rPr lang="en-US" dirty="0" smtClean="0">
                <a:solidFill>
                  <a:srgbClr val="0070C0"/>
                </a:solidFill>
              </a:rPr>
              <a:t>Line 5: update the label list. Replace the </a:t>
            </a:r>
            <a:r>
              <a:rPr lang="en-US" dirty="0" err="1" smtClean="0">
                <a:solidFill>
                  <a:srgbClr val="0070C0"/>
                </a:solidFill>
              </a:rPr>
              <a:t>oxid_X</a:t>
            </a:r>
            <a:r>
              <a:rPr lang="en-US" dirty="0" smtClean="0">
                <a:solidFill>
                  <a:srgbClr val="0070C0"/>
                </a:solidFill>
              </a:rPr>
              <a:t> with an element etc.</a:t>
            </a:r>
          </a:p>
          <a:p>
            <a:pPr>
              <a:defRPr/>
            </a:pPr>
            <a:endParaRPr lang="en-US" dirty="0">
              <a:solidFill>
                <a:srgbClr val="0070C0"/>
              </a:solidFill>
            </a:endParaRPr>
          </a:p>
          <a:p>
            <a:pPr>
              <a:defRPr/>
            </a:pPr>
            <a:r>
              <a:rPr lang="en-US" dirty="0" smtClean="0">
                <a:solidFill>
                  <a:srgbClr val="0070C0"/>
                </a:solidFill>
              </a:rPr>
              <a:t>Line 9,10&amp;12: path to the same </a:t>
            </a:r>
            <a:r>
              <a:rPr lang="en-US" i="1" dirty="0" smtClean="0">
                <a:solidFill>
                  <a:srgbClr val="0070C0"/>
                </a:solidFill>
              </a:rPr>
              <a:t>data</a:t>
            </a:r>
            <a:r>
              <a:rPr lang="en-US" dirty="0" smtClean="0">
                <a:solidFill>
                  <a:srgbClr val="0070C0"/>
                </a:solidFill>
              </a:rPr>
              <a:t>-file you used before (same as in </a:t>
            </a:r>
            <a:r>
              <a:rPr lang="en-US" i="1" dirty="0" err="1" smtClean="0">
                <a:solidFill>
                  <a:srgbClr val="0070C0"/>
                </a:solidFill>
              </a:rPr>
              <a:t>Inputs_fit</a:t>
            </a:r>
            <a:r>
              <a:rPr lang="en-US" dirty="0" smtClean="0">
                <a:solidFill>
                  <a:srgbClr val="0070C0"/>
                </a:solidFill>
              </a:rPr>
              <a:t>)</a:t>
            </a:r>
          </a:p>
          <a:p>
            <a:pPr>
              <a:defRPr/>
            </a:pPr>
            <a:endParaRPr lang="en-US" dirty="0">
              <a:solidFill>
                <a:srgbClr val="0070C0"/>
              </a:solidFill>
            </a:endParaRPr>
          </a:p>
          <a:p>
            <a:pPr>
              <a:defRPr/>
            </a:pPr>
            <a:r>
              <a:rPr lang="en-US" dirty="0" smtClean="0">
                <a:solidFill>
                  <a:srgbClr val="0070C0"/>
                </a:solidFill>
              </a:rPr>
              <a:t>Line 18: the path to the </a:t>
            </a:r>
            <a:r>
              <a:rPr lang="en-US" i="1" dirty="0" err="1" smtClean="0">
                <a:solidFill>
                  <a:srgbClr val="0070C0"/>
                </a:solidFill>
              </a:rPr>
              <a:t>result_param</a:t>
            </a:r>
            <a:r>
              <a:rPr lang="en-US" dirty="0" smtClean="0">
                <a:solidFill>
                  <a:srgbClr val="0070C0"/>
                </a:solidFill>
              </a:rPr>
              <a:t>-file you got from  fitting</a:t>
            </a:r>
          </a:p>
          <a:p>
            <a:pPr>
              <a:defRPr/>
            </a:pPr>
            <a:endParaRPr lang="en-US" dirty="0">
              <a:solidFill>
                <a:srgbClr val="0070C0"/>
              </a:solidFill>
            </a:endParaRPr>
          </a:p>
          <a:p>
            <a:pPr>
              <a:defRPr/>
            </a:pPr>
            <a:r>
              <a:rPr lang="en-US" dirty="0" smtClean="0">
                <a:solidFill>
                  <a:srgbClr val="0070C0"/>
                </a:solidFill>
              </a:rPr>
              <a:t>Line 19: change the element name to e.g. O1s (this will occur later in the naming of the result files)</a:t>
            </a:r>
          </a:p>
          <a:p>
            <a:pPr>
              <a:defRPr/>
            </a:pPr>
            <a:endParaRPr lang="en-US" dirty="0">
              <a:solidFill>
                <a:srgbClr val="0070C0"/>
              </a:solidFill>
            </a:endParaRPr>
          </a:p>
          <a:p>
            <a:pPr>
              <a:defRPr/>
            </a:pPr>
            <a:r>
              <a:rPr lang="en-US" dirty="0" smtClean="0">
                <a:solidFill>
                  <a:srgbClr val="0070C0"/>
                </a:solidFill>
              </a:rPr>
              <a:t>Line 20: as before change the number of peaks</a:t>
            </a: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Inputs_ana</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666" y="1105348"/>
            <a:ext cx="9579170" cy="4900085"/>
          </a:xfrm>
          <a:prstGeom prst="rect">
            <a:avLst/>
          </a:prstGeom>
        </p:spPr>
      </p:pic>
    </p:spTree>
    <p:extLst>
      <p:ext uri="{BB962C8B-B14F-4D97-AF65-F5344CB8AC3E}">
        <p14:creationId xmlns:p14="http://schemas.microsoft.com/office/powerpoint/2010/main" val="245660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29</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5889399" cy="4247317"/>
          </a:xfrm>
          <a:prstGeom prst="rect">
            <a:avLst/>
          </a:prstGeom>
        </p:spPr>
        <p:txBody>
          <a:bodyPr wrap="square">
            <a:spAutoFit/>
          </a:bodyPr>
          <a:lstStyle/>
          <a:p>
            <a:pPr>
              <a:defRPr/>
            </a:pPr>
            <a:r>
              <a:rPr lang="en-US" dirty="0" smtClean="0">
                <a:solidFill>
                  <a:srgbClr val="0070C0"/>
                </a:solidFill>
              </a:rPr>
              <a:t>Line 22: This list represents the </a:t>
            </a:r>
            <a:r>
              <a:rPr lang="en-US" dirty="0" err="1" smtClean="0">
                <a:solidFill>
                  <a:srgbClr val="0070C0"/>
                </a:solidFill>
              </a:rPr>
              <a:t>pi_</a:t>
            </a:r>
            <a:r>
              <a:rPr lang="en-US" dirty="0" err="1" smtClean="0">
                <a:solidFill>
                  <a:srgbClr val="00B050"/>
                </a:solidFill>
              </a:rPr>
              <a:t>idx</a:t>
            </a:r>
            <a:r>
              <a:rPr lang="en-US" dirty="0" err="1" smtClean="0">
                <a:solidFill>
                  <a:srgbClr val="0070C0"/>
                </a:solidFill>
              </a:rPr>
              <a:t>_XXX</a:t>
            </a:r>
            <a:r>
              <a:rPr lang="en-US" dirty="0" smtClean="0">
                <a:solidFill>
                  <a:srgbClr val="0070C0"/>
                </a:solidFill>
              </a:rPr>
              <a:t> from your peaks. The 1</a:t>
            </a:r>
            <a:r>
              <a:rPr lang="en-US" baseline="30000" dirty="0" smtClean="0">
                <a:solidFill>
                  <a:srgbClr val="0070C0"/>
                </a:solidFill>
              </a:rPr>
              <a:t>st</a:t>
            </a:r>
            <a:r>
              <a:rPr lang="en-US" dirty="0" smtClean="0">
                <a:solidFill>
                  <a:srgbClr val="0070C0"/>
                </a:solidFill>
              </a:rPr>
              <a:t> position is p0_0, the 2</a:t>
            </a:r>
            <a:r>
              <a:rPr lang="en-US" baseline="30000" dirty="0" smtClean="0">
                <a:solidFill>
                  <a:srgbClr val="0070C0"/>
                </a:solidFill>
              </a:rPr>
              <a:t>nd</a:t>
            </a:r>
            <a:r>
              <a:rPr lang="en-US" dirty="0" smtClean="0">
                <a:solidFill>
                  <a:srgbClr val="0070C0"/>
                </a:solidFill>
              </a:rPr>
              <a:t> p0_1 etc.</a:t>
            </a:r>
          </a:p>
          <a:p>
            <a:pPr>
              <a:defRPr/>
            </a:pPr>
            <a:r>
              <a:rPr lang="en-US" dirty="0" smtClean="0">
                <a:solidFill>
                  <a:srgbClr val="0070C0"/>
                </a:solidFill>
              </a:rPr>
              <a:t>([p0_0, p0_1, p0_2, </a:t>
            </a:r>
            <a:r>
              <a:rPr lang="en-DE" dirty="0" smtClean="0">
                <a:solidFill>
                  <a:srgbClr val="0070C0"/>
                </a:solidFill>
              </a:rPr>
              <a:t>…</a:t>
            </a:r>
            <a:r>
              <a:rPr lang="en-US" dirty="0" smtClean="0">
                <a:solidFill>
                  <a:srgbClr val="0070C0"/>
                </a:solidFill>
              </a:rPr>
              <a:t>]). The value in this list points to the position of the </a:t>
            </a:r>
            <a:r>
              <a:rPr lang="en-US" b="1" dirty="0" err="1" smtClean="0">
                <a:solidFill>
                  <a:srgbClr val="0070C0"/>
                </a:solidFill>
              </a:rPr>
              <a:t>color_list</a:t>
            </a:r>
            <a:r>
              <a:rPr lang="en-US" dirty="0" smtClean="0">
                <a:solidFill>
                  <a:srgbClr val="0070C0"/>
                </a:solidFill>
              </a:rPr>
              <a:t> and </a:t>
            </a:r>
            <a:r>
              <a:rPr lang="en-US" b="1" dirty="0" err="1" smtClean="0">
                <a:solidFill>
                  <a:srgbClr val="0070C0"/>
                </a:solidFill>
              </a:rPr>
              <a:t>label_list</a:t>
            </a:r>
            <a:r>
              <a:rPr lang="en-US" dirty="0" smtClean="0">
                <a:solidFill>
                  <a:srgbClr val="0070C0"/>
                </a:solidFill>
              </a:rPr>
              <a:t> (line 4&amp;5) with 1</a:t>
            </a:r>
            <a:r>
              <a:rPr lang="en-US" baseline="30000" dirty="0" smtClean="0">
                <a:solidFill>
                  <a:srgbClr val="0070C0"/>
                </a:solidFill>
              </a:rPr>
              <a:t>st</a:t>
            </a:r>
            <a:r>
              <a:rPr lang="en-US" dirty="0" smtClean="0">
                <a:solidFill>
                  <a:srgbClr val="0070C0"/>
                </a:solidFill>
              </a:rPr>
              <a:t> position=0. </a:t>
            </a:r>
          </a:p>
          <a:p>
            <a:pPr>
              <a:defRPr/>
            </a:pPr>
            <a:endParaRPr lang="en-US" dirty="0">
              <a:solidFill>
                <a:srgbClr val="0070C0"/>
              </a:solidFill>
            </a:endParaRPr>
          </a:p>
          <a:p>
            <a:pPr>
              <a:defRPr/>
            </a:pPr>
            <a:r>
              <a:rPr lang="en-US" dirty="0" smtClean="0">
                <a:solidFill>
                  <a:srgbClr val="0070C0"/>
                </a:solidFill>
              </a:rPr>
              <a:t>Example: </a:t>
            </a:r>
          </a:p>
          <a:p>
            <a:pPr>
              <a:defRPr/>
            </a:pPr>
            <a:r>
              <a:rPr lang="en-US" dirty="0" smtClean="0">
                <a:solidFill>
                  <a:srgbClr val="0070C0"/>
                </a:solidFill>
              </a:rPr>
              <a:t>el1_oxid_..: [0,      3,      1,      4]</a:t>
            </a:r>
          </a:p>
          <a:p>
            <a:pPr>
              <a:defRPr/>
            </a:pPr>
            <a:endParaRPr lang="en-US" dirty="0">
              <a:solidFill>
                <a:srgbClr val="0070C0"/>
              </a:solidFill>
            </a:endParaRPr>
          </a:p>
          <a:p>
            <a:pPr>
              <a:defRPr/>
            </a:pPr>
            <a:r>
              <a:rPr lang="en-US" dirty="0" err="1">
                <a:solidFill>
                  <a:srgbClr val="0070C0"/>
                </a:solidFill>
              </a:rPr>
              <a:t>l</a:t>
            </a:r>
            <a:r>
              <a:rPr lang="en-US" dirty="0" err="1" smtClean="0">
                <a:solidFill>
                  <a:srgbClr val="0070C0"/>
                </a:solidFill>
              </a:rPr>
              <a:t>abel_list</a:t>
            </a:r>
            <a:r>
              <a:rPr lang="en-US" dirty="0" smtClean="0">
                <a:solidFill>
                  <a:srgbClr val="0070C0"/>
                </a:solidFill>
              </a:rPr>
              <a:t>: [ox_1</a:t>
            </a:r>
            <a:r>
              <a:rPr lang="en-US" baseline="-25000" dirty="0">
                <a:solidFill>
                  <a:srgbClr val="0070C0"/>
                </a:solidFill>
              </a:rPr>
              <a:t>1</a:t>
            </a:r>
            <a:r>
              <a:rPr lang="en-US" dirty="0" smtClean="0">
                <a:solidFill>
                  <a:srgbClr val="0070C0"/>
                </a:solidFill>
              </a:rPr>
              <a:t>, ox_2</a:t>
            </a:r>
            <a:r>
              <a:rPr lang="en-US" baseline="-25000" dirty="0">
                <a:solidFill>
                  <a:srgbClr val="0070C0"/>
                </a:solidFill>
              </a:rPr>
              <a:t>1</a:t>
            </a:r>
            <a:r>
              <a:rPr lang="en-US" dirty="0" smtClean="0">
                <a:solidFill>
                  <a:srgbClr val="0070C0"/>
                </a:solidFill>
              </a:rPr>
              <a:t>, ox_3</a:t>
            </a:r>
            <a:r>
              <a:rPr lang="en-US" baseline="-25000" dirty="0" smtClean="0">
                <a:solidFill>
                  <a:srgbClr val="0070C0"/>
                </a:solidFill>
              </a:rPr>
              <a:t>1</a:t>
            </a:r>
            <a:r>
              <a:rPr lang="en-US" dirty="0" smtClean="0">
                <a:solidFill>
                  <a:srgbClr val="0070C0"/>
                </a:solidFill>
              </a:rPr>
              <a:t>, ox_1</a:t>
            </a:r>
            <a:r>
              <a:rPr lang="en-US" baseline="-25000" dirty="0" smtClean="0">
                <a:solidFill>
                  <a:srgbClr val="0070C0"/>
                </a:solidFill>
              </a:rPr>
              <a:t>2</a:t>
            </a:r>
            <a:r>
              <a:rPr lang="en-US" dirty="0" smtClean="0">
                <a:solidFill>
                  <a:srgbClr val="0070C0"/>
                </a:solidFill>
              </a:rPr>
              <a:t>, ox_2</a:t>
            </a:r>
            <a:r>
              <a:rPr lang="en-US" baseline="-25000" dirty="0">
                <a:solidFill>
                  <a:srgbClr val="0070C0"/>
                </a:solidFill>
              </a:rPr>
              <a:t>2</a:t>
            </a:r>
            <a:r>
              <a:rPr lang="en-US" dirty="0" smtClean="0">
                <a:solidFill>
                  <a:srgbClr val="0070C0"/>
                </a:solidFill>
              </a:rPr>
              <a:t>, ox_3</a:t>
            </a:r>
            <a:r>
              <a:rPr lang="en-US" baseline="-25000" dirty="0" smtClean="0">
                <a:solidFill>
                  <a:srgbClr val="0070C0"/>
                </a:solidFill>
              </a:rPr>
              <a:t>2</a:t>
            </a:r>
            <a:r>
              <a:rPr lang="en-US" dirty="0" smtClean="0">
                <a:solidFill>
                  <a:srgbClr val="0070C0"/>
                </a:solidFill>
              </a:rPr>
              <a:t>]</a:t>
            </a:r>
          </a:p>
          <a:p>
            <a:pPr>
              <a:defRPr/>
            </a:pPr>
            <a:endParaRPr lang="en-US" dirty="0" smtClean="0">
              <a:solidFill>
                <a:srgbClr val="0070C0"/>
              </a:solidFill>
            </a:endParaRPr>
          </a:p>
          <a:p>
            <a:pPr>
              <a:defRPr/>
            </a:pPr>
            <a:r>
              <a:rPr lang="en-US" dirty="0" err="1" smtClean="0">
                <a:solidFill>
                  <a:srgbClr val="0070C0"/>
                </a:solidFill>
              </a:rPr>
              <a:t>color_list</a:t>
            </a:r>
            <a:r>
              <a:rPr lang="en-US" dirty="0">
                <a:solidFill>
                  <a:srgbClr val="0070C0"/>
                </a:solidFill>
              </a:rPr>
              <a:t>: </a:t>
            </a:r>
            <a:r>
              <a:rPr lang="en-US" dirty="0" smtClean="0">
                <a:solidFill>
                  <a:srgbClr val="0070C0"/>
                </a:solidFill>
              </a:rPr>
              <a:t>[</a:t>
            </a:r>
            <a:r>
              <a:rPr lang="en-US" dirty="0" smtClean="0">
                <a:solidFill>
                  <a:srgbClr val="00B050"/>
                </a:solidFill>
              </a:rPr>
              <a:t>“g”</a:t>
            </a:r>
            <a:r>
              <a:rPr lang="en-US" dirty="0" smtClean="0">
                <a:solidFill>
                  <a:srgbClr val="0070C0"/>
                </a:solidFill>
              </a:rPr>
              <a:t>,    “b”,    </a:t>
            </a:r>
            <a:r>
              <a:rPr lang="en-US" dirty="0" smtClean="0">
                <a:solidFill>
                  <a:schemeClr val="accent6">
                    <a:lumMod val="75000"/>
                  </a:schemeClr>
                </a:solidFill>
              </a:rPr>
              <a:t>“o”</a:t>
            </a:r>
            <a:r>
              <a:rPr lang="en-US" dirty="0" smtClean="0">
                <a:solidFill>
                  <a:srgbClr val="0070C0"/>
                </a:solidFill>
              </a:rPr>
              <a:t>,    </a:t>
            </a:r>
            <a:r>
              <a:rPr lang="en-US" dirty="0" smtClean="0">
                <a:solidFill>
                  <a:srgbClr val="99FF99"/>
                </a:solidFill>
              </a:rPr>
              <a:t>“</a:t>
            </a:r>
            <a:r>
              <a:rPr lang="en-US" dirty="0" err="1" smtClean="0">
                <a:solidFill>
                  <a:srgbClr val="99FF99"/>
                </a:solidFill>
              </a:rPr>
              <a:t>lg</a:t>
            </a:r>
            <a:r>
              <a:rPr lang="en-US" dirty="0" smtClean="0">
                <a:solidFill>
                  <a:srgbClr val="99FF99"/>
                </a:solidFill>
              </a:rPr>
              <a:t>”</a:t>
            </a:r>
            <a:r>
              <a:rPr lang="en-US" dirty="0" smtClean="0">
                <a:solidFill>
                  <a:srgbClr val="0070C0"/>
                </a:solidFill>
              </a:rPr>
              <a:t>,    </a:t>
            </a:r>
            <a:r>
              <a:rPr lang="en-US" dirty="0" smtClean="0">
                <a:solidFill>
                  <a:schemeClr val="accent1">
                    <a:lumMod val="60000"/>
                    <a:lumOff val="40000"/>
                  </a:schemeClr>
                </a:solidFill>
              </a:rPr>
              <a:t>“</a:t>
            </a:r>
            <a:r>
              <a:rPr lang="en-US" dirty="0" err="1" smtClean="0">
                <a:solidFill>
                  <a:schemeClr val="accent1">
                    <a:lumMod val="60000"/>
                    <a:lumOff val="40000"/>
                  </a:schemeClr>
                </a:solidFill>
              </a:rPr>
              <a:t>lb</a:t>
            </a:r>
            <a:r>
              <a:rPr lang="en-US" dirty="0" smtClean="0">
                <a:solidFill>
                  <a:schemeClr val="accent1">
                    <a:lumMod val="60000"/>
                    <a:lumOff val="40000"/>
                  </a:schemeClr>
                </a:solidFill>
              </a:rPr>
              <a:t>”</a:t>
            </a:r>
            <a:r>
              <a:rPr lang="en-US" dirty="0" smtClean="0">
                <a:solidFill>
                  <a:srgbClr val="0070C0"/>
                </a:solidFill>
              </a:rPr>
              <a:t>,    </a:t>
            </a:r>
            <a:r>
              <a:rPr lang="en-US" dirty="0" smtClean="0">
                <a:solidFill>
                  <a:schemeClr val="accent6">
                    <a:lumMod val="60000"/>
                    <a:lumOff val="40000"/>
                  </a:schemeClr>
                </a:solidFill>
              </a:rPr>
              <a:t>“lo”</a:t>
            </a:r>
            <a:r>
              <a:rPr lang="en-US" dirty="0" smtClean="0">
                <a:solidFill>
                  <a:srgbClr val="0070C0"/>
                </a:solidFill>
              </a:rPr>
              <a:t>]</a:t>
            </a:r>
          </a:p>
          <a:p>
            <a:pPr>
              <a:defRPr/>
            </a:pPr>
            <a:endParaRPr lang="en-US" dirty="0">
              <a:solidFill>
                <a:srgbClr val="0070C0"/>
              </a:solidFill>
            </a:endParaRPr>
          </a:p>
          <a:p>
            <a:pPr>
              <a:defRPr/>
            </a:pPr>
            <a:endParaRPr lang="en-US" dirty="0">
              <a:solidFill>
                <a:srgbClr val="0070C0"/>
              </a:solidFill>
            </a:endParaRP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Inputs_ana</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666" y="1105348"/>
            <a:ext cx="9579170" cy="4900085"/>
          </a:xfrm>
          <a:prstGeom prst="rect">
            <a:avLst/>
          </a:prstGeom>
        </p:spPr>
      </p:pic>
      <p:cxnSp>
        <p:nvCxnSpPr>
          <p:cNvPr id="3" name="Straight Arrow Connector 2"/>
          <p:cNvCxnSpPr/>
          <p:nvPr/>
        </p:nvCxnSpPr>
        <p:spPr>
          <a:xfrm flipH="1">
            <a:off x="1920898" y="3085278"/>
            <a:ext cx="26314" cy="361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2944" y="3092199"/>
            <a:ext cx="1480160" cy="3499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789249" y="3092199"/>
            <a:ext cx="302607" cy="3499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77335" y="3085278"/>
            <a:ext cx="1037072" cy="331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843053" y="3656860"/>
            <a:ext cx="26314" cy="361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455204" y="3680862"/>
            <a:ext cx="271268" cy="3059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732650" y="3680862"/>
            <a:ext cx="262229" cy="25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367478" y="3656860"/>
            <a:ext cx="346929" cy="36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10575" t="10364" r="9407" b="7473"/>
          <a:stretch/>
        </p:blipFill>
        <p:spPr>
          <a:xfrm>
            <a:off x="858483" y="4347069"/>
            <a:ext cx="4466745" cy="2355357"/>
          </a:xfrm>
          <a:prstGeom prst="rect">
            <a:avLst/>
          </a:prstGeom>
        </p:spPr>
      </p:pic>
      <p:cxnSp>
        <p:nvCxnSpPr>
          <p:cNvPr id="31" name="Straight Arrow Connector 30"/>
          <p:cNvCxnSpPr/>
          <p:nvPr/>
        </p:nvCxnSpPr>
        <p:spPr>
          <a:xfrm>
            <a:off x="1843053" y="4280139"/>
            <a:ext cx="1772757" cy="184838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848455" y="4280139"/>
            <a:ext cx="735687" cy="843182"/>
          </a:xfrm>
          <a:prstGeom prst="straightConnector1">
            <a:avLst/>
          </a:prstGeom>
          <a:ln w="38100">
            <a:solidFill>
              <a:srgbClr val="99FF99"/>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455204" y="4248306"/>
            <a:ext cx="1912274" cy="2151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223972" y="4248306"/>
            <a:ext cx="1036565" cy="2020926"/>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784858" y="6103027"/>
            <a:ext cx="4637685" cy="646331"/>
          </a:xfrm>
          <a:prstGeom prst="rect">
            <a:avLst/>
          </a:prstGeom>
        </p:spPr>
        <p:txBody>
          <a:bodyPr wrap="square">
            <a:spAutoFit/>
          </a:bodyPr>
          <a:lstStyle/>
          <a:p>
            <a:pPr>
              <a:defRPr/>
            </a:pPr>
            <a:r>
              <a:rPr lang="en-US" dirty="0" smtClean="0">
                <a:solidFill>
                  <a:srgbClr val="0070C0"/>
                </a:solidFill>
              </a:rPr>
              <a:t>Of cause you can change the orders and colors how you like it (as long as |list| &lt;=6!)</a:t>
            </a:r>
            <a:endParaRPr lang="en-US" baseline="-25000" dirty="0">
              <a:solidFill>
                <a:srgbClr val="0070C0"/>
              </a:solidFill>
            </a:endParaRPr>
          </a:p>
        </p:txBody>
      </p:sp>
    </p:spTree>
    <p:extLst>
      <p:ext uri="{BB962C8B-B14F-4D97-AF65-F5344CB8AC3E}">
        <p14:creationId xmlns:p14="http://schemas.microsoft.com/office/powerpoint/2010/main" val="2822558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3</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6691373" cy="5909310"/>
          </a:xfrm>
          <a:prstGeom prst="rect">
            <a:avLst/>
          </a:prstGeom>
        </p:spPr>
        <p:txBody>
          <a:bodyPr wrap="square">
            <a:spAutoFit/>
          </a:bodyPr>
          <a:lstStyle/>
          <a:p>
            <a:pPr>
              <a:defRPr/>
            </a:pPr>
            <a:r>
              <a:rPr lang="en-US" dirty="0" smtClean="0">
                <a:solidFill>
                  <a:srgbClr val="0070C0"/>
                </a:solidFill>
              </a:rPr>
              <a:t>Please install python 3.8.</a:t>
            </a:r>
          </a:p>
          <a:p>
            <a:pPr marL="342900" indent="-342900">
              <a:buFont typeface="Arial" panose="020B0604020202020204" pitchFamily="34" charset="0"/>
              <a:buChar char="•"/>
              <a:defRPr/>
            </a:pPr>
            <a:r>
              <a:rPr lang="en-US" dirty="0" smtClean="0">
                <a:solidFill>
                  <a:srgbClr val="0070C0"/>
                </a:solidFill>
              </a:rPr>
              <a:t>Either as a virtual machine </a:t>
            </a:r>
          </a:p>
          <a:p>
            <a:pPr marL="342900" indent="-342900">
              <a:buFont typeface="Arial" panose="020B0604020202020204" pitchFamily="34" charset="0"/>
              <a:buChar char="•"/>
              <a:defRPr/>
            </a:pPr>
            <a:r>
              <a:rPr lang="en-US" dirty="0" smtClean="0">
                <a:solidFill>
                  <a:srgbClr val="0070C0"/>
                </a:solidFill>
              </a:rPr>
              <a:t>Or as a single program (I used </a:t>
            </a:r>
            <a:r>
              <a:rPr lang="en-US" dirty="0" err="1" smtClean="0">
                <a:solidFill>
                  <a:srgbClr val="0070C0"/>
                </a:solidFill>
              </a:rPr>
              <a:t>PyCharm</a:t>
            </a:r>
            <a:r>
              <a:rPr lang="en-US" dirty="0" smtClean="0">
                <a:solidFill>
                  <a:srgbClr val="0070C0"/>
                </a:solidFill>
              </a:rPr>
              <a:t> from Anaconda)</a:t>
            </a:r>
          </a:p>
          <a:p>
            <a:pPr marL="285750" indent="-285750">
              <a:buFont typeface="Arial" panose="020B0604020202020204" pitchFamily="34" charset="0"/>
              <a:buChar char="•"/>
              <a:defRPr/>
            </a:pPr>
            <a:endParaRPr lang="en-US" dirty="0" smtClean="0">
              <a:solidFill>
                <a:srgbClr val="0070C0"/>
              </a:solidFill>
            </a:endParaRPr>
          </a:p>
          <a:p>
            <a:pPr>
              <a:defRPr/>
            </a:pPr>
            <a:r>
              <a:rPr lang="en-US" dirty="0" smtClean="0">
                <a:solidFill>
                  <a:srgbClr val="0070C0"/>
                </a:solidFill>
              </a:rPr>
              <a:t>If using a VM (like the one on the PC Will provided me with @ EMIL: </a:t>
            </a:r>
          </a:p>
          <a:p>
            <a:pPr>
              <a:defRPr/>
            </a:pPr>
            <a:r>
              <a:rPr lang="en-US" dirty="0">
                <a:solidFill>
                  <a:srgbClr val="0070C0"/>
                </a:solidFill>
              </a:rPr>
              <a:t> </a:t>
            </a:r>
            <a:r>
              <a:rPr lang="en-US" dirty="0" smtClean="0">
                <a:solidFill>
                  <a:srgbClr val="0070C0"/>
                </a:solidFill>
              </a:rPr>
              <a:t>  Open a terminal in the folder where the VM is in </a:t>
            </a:r>
          </a:p>
          <a:p>
            <a:pPr>
              <a:defRPr/>
            </a:pPr>
            <a:r>
              <a:rPr lang="en-US" dirty="0" smtClean="0">
                <a:solidFill>
                  <a:srgbClr val="0070C0"/>
                </a:solidFill>
                <a:sym typeface="Wingdings" panose="05000000000000000000" pitchFamily="2" charset="2"/>
              </a:rPr>
              <a:t>     </a:t>
            </a:r>
            <a:r>
              <a:rPr lang="en-DE" dirty="0" smtClean="0">
                <a:solidFill>
                  <a:srgbClr val="0070C0"/>
                </a:solidFill>
                <a:sym typeface="Wingdings" panose="05000000000000000000" pitchFamily="2" charset="2"/>
              </a:rPr>
              <a:t></a:t>
            </a:r>
            <a:r>
              <a:rPr lang="en-US" dirty="0" smtClean="0">
                <a:solidFill>
                  <a:srgbClr val="0070C0"/>
                </a:solidFill>
                <a:sym typeface="Wingdings" panose="05000000000000000000" pitchFamily="2" charset="2"/>
              </a:rPr>
              <a:t> $</a:t>
            </a:r>
            <a:r>
              <a:rPr lang="en-US" dirty="0" smtClean="0">
                <a:solidFill>
                  <a:srgbClr val="0070C0"/>
                </a:solidFill>
              </a:rPr>
              <a:t> source </a:t>
            </a:r>
            <a:r>
              <a:rPr lang="en-US" dirty="0" err="1" smtClean="0">
                <a:solidFill>
                  <a:srgbClr val="0070C0"/>
                </a:solidFill>
              </a:rPr>
              <a:t>env</a:t>
            </a:r>
            <a:r>
              <a:rPr lang="en-US" dirty="0" smtClean="0">
                <a:solidFill>
                  <a:srgbClr val="0070C0"/>
                </a:solidFill>
              </a:rPr>
              <a:t>/bin/activate</a:t>
            </a:r>
          </a:p>
          <a:p>
            <a:pPr>
              <a:defRPr/>
            </a:pPr>
            <a:r>
              <a:rPr lang="en-US" dirty="0">
                <a:solidFill>
                  <a:srgbClr val="0070C0"/>
                </a:solidFill>
              </a:rPr>
              <a:t> </a:t>
            </a:r>
            <a:r>
              <a:rPr lang="en-US" dirty="0" smtClean="0">
                <a:solidFill>
                  <a:srgbClr val="0070C0"/>
                </a:solidFill>
              </a:rPr>
              <a:t>    (the $ means insert in the terminal)</a:t>
            </a:r>
            <a:endParaRPr lang="en-US" dirty="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a:defRPr/>
            </a:pPr>
            <a:r>
              <a:rPr lang="en-US" dirty="0" smtClean="0">
                <a:solidFill>
                  <a:srgbClr val="0070C0"/>
                </a:solidFill>
              </a:rPr>
              <a:t>Necessary packages/commands for the command line:</a:t>
            </a:r>
          </a:p>
          <a:p>
            <a:pPr marL="285750" indent="-285750">
              <a:buFont typeface="Arial" panose="020B0604020202020204" pitchFamily="34" charset="0"/>
              <a:buChar char="•"/>
              <a:defRPr/>
            </a:pPr>
            <a:r>
              <a:rPr lang="en-US" dirty="0">
                <a:solidFill>
                  <a:srgbClr val="0070C0"/>
                </a:solidFill>
              </a:rPr>
              <a:t>pip install wheel</a:t>
            </a:r>
          </a:p>
          <a:p>
            <a:pPr marL="285750" indent="-285750">
              <a:buFont typeface="Arial" panose="020B0604020202020204" pitchFamily="34" charset="0"/>
              <a:buChar char="•"/>
              <a:defRPr/>
            </a:pPr>
            <a:r>
              <a:rPr lang="en-US" dirty="0">
                <a:solidFill>
                  <a:srgbClr val="0070C0"/>
                </a:solidFill>
              </a:rPr>
              <a:t>pip install </a:t>
            </a:r>
            <a:r>
              <a:rPr lang="en-US" dirty="0" err="1">
                <a:solidFill>
                  <a:srgbClr val="0070C0"/>
                </a:solidFill>
              </a:rPr>
              <a:t>matplotlib</a:t>
            </a:r>
            <a:endParaRPr lang="en-US" dirty="0">
              <a:solidFill>
                <a:srgbClr val="0070C0"/>
              </a:solidFill>
            </a:endParaRPr>
          </a:p>
          <a:p>
            <a:pPr marL="285750" indent="-285750">
              <a:buFont typeface="Arial" panose="020B0604020202020204" pitchFamily="34" charset="0"/>
              <a:buChar char="•"/>
              <a:defRPr/>
            </a:pPr>
            <a:r>
              <a:rPr lang="en-US" dirty="0" err="1">
                <a:solidFill>
                  <a:srgbClr val="0070C0"/>
                </a:solidFill>
              </a:rPr>
              <a:t>sudo</a:t>
            </a:r>
            <a:r>
              <a:rPr lang="en-US" dirty="0">
                <a:solidFill>
                  <a:srgbClr val="0070C0"/>
                </a:solidFill>
              </a:rPr>
              <a:t> apt-get install python3-tk</a:t>
            </a:r>
          </a:p>
          <a:p>
            <a:pPr marL="285750" indent="-285750">
              <a:buFont typeface="Arial" panose="020B0604020202020204" pitchFamily="34" charset="0"/>
              <a:buChar char="•"/>
              <a:defRPr/>
            </a:pPr>
            <a:r>
              <a:rPr lang="en-US" dirty="0">
                <a:solidFill>
                  <a:srgbClr val="0070C0"/>
                </a:solidFill>
              </a:rPr>
              <a:t>pip install </a:t>
            </a:r>
            <a:r>
              <a:rPr lang="en-US" dirty="0" err="1">
                <a:solidFill>
                  <a:srgbClr val="0070C0"/>
                </a:solidFill>
              </a:rPr>
              <a:t>numpy</a:t>
            </a:r>
            <a:endParaRPr lang="en-US" dirty="0">
              <a:solidFill>
                <a:srgbClr val="0070C0"/>
              </a:solidFill>
            </a:endParaRPr>
          </a:p>
          <a:p>
            <a:pPr marL="285750" indent="-285750">
              <a:buFont typeface="Arial" panose="020B0604020202020204" pitchFamily="34" charset="0"/>
              <a:buChar char="•"/>
              <a:defRPr/>
            </a:pPr>
            <a:r>
              <a:rPr lang="en-US" dirty="0">
                <a:solidFill>
                  <a:srgbClr val="0070C0"/>
                </a:solidFill>
              </a:rPr>
              <a:t>pip install pandas</a:t>
            </a:r>
          </a:p>
          <a:p>
            <a:pPr marL="285750" indent="-285750">
              <a:buFont typeface="Arial" panose="020B0604020202020204" pitchFamily="34" charset="0"/>
              <a:buChar char="•"/>
              <a:defRPr/>
            </a:pPr>
            <a:r>
              <a:rPr lang="en-US" dirty="0">
                <a:solidFill>
                  <a:srgbClr val="0070C0"/>
                </a:solidFill>
              </a:rPr>
              <a:t>pip install </a:t>
            </a:r>
            <a:r>
              <a:rPr lang="en-US" dirty="0" err="1">
                <a:solidFill>
                  <a:srgbClr val="0070C0"/>
                </a:solidFill>
              </a:rPr>
              <a:t>pyyaml</a:t>
            </a:r>
            <a:endParaRPr lang="en-US" dirty="0">
              <a:solidFill>
                <a:srgbClr val="0070C0"/>
              </a:solidFill>
            </a:endParaRPr>
          </a:p>
          <a:p>
            <a:pPr marL="285750" indent="-285750">
              <a:buFont typeface="Arial" panose="020B0604020202020204" pitchFamily="34" charset="0"/>
              <a:buChar char="•"/>
              <a:defRPr/>
            </a:pPr>
            <a:r>
              <a:rPr lang="en-US" dirty="0">
                <a:solidFill>
                  <a:srgbClr val="0070C0"/>
                </a:solidFill>
              </a:rPr>
              <a:t>pip install glob2</a:t>
            </a:r>
          </a:p>
          <a:p>
            <a:pPr marL="285750" indent="-285750">
              <a:buFont typeface="Arial" panose="020B0604020202020204" pitchFamily="34" charset="0"/>
              <a:buChar char="•"/>
              <a:defRPr/>
            </a:pPr>
            <a:r>
              <a:rPr lang="en-US" dirty="0">
                <a:solidFill>
                  <a:srgbClr val="0070C0"/>
                </a:solidFill>
              </a:rPr>
              <a:t>pip install </a:t>
            </a:r>
            <a:r>
              <a:rPr lang="en-US" dirty="0" err="1">
                <a:solidFill>
                  <a:srgbClr val="0070C0"/>
                </a:solidFill>
              </a:rPr>
              <a:t>lmfit</a:t>
            </a:r>
            <a:r>
              <a:rPr lang="en-US" dirty="0">
                <a:solidFill>
                  <a:srgbClr val="0070C0"/>
                </a:solidFill>
              </a:rPr>
              <a:t> </a:t>
            </a:r>
          </a:p>
          <a:p>
            <a:pPr>
              <a:defRPr/>
            </a:pPr>
            <a:endParaRPr lang="en-US" dirty="0" smtClean="0">
              <a:solidFill>
                <a:srgbClr val="0070C0"/>
              </a:solidFill>
            </a:endParaRP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baseline="-25000" dirty="0" smtClean="0">
                <a:solidFill>
                  <a:schemeClr val="bg1"/>
                </a:solidFill>
              </a:rPr>
              <a:t>Pre-set parameters/programms</a:t>
            </a:r>
            <a:endParaRPr lang="de-DE" sz="2400" b="1" baseline="-25000" dirty="0" smtClean="0">
              <a:solidFill>
                <a:schemeClr val="bg1"/>
              </a:solidFill>
            </a:endParaRP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Tree>
    <p:extLst>
      <p:ext uri="{BB962C8B-B14F-4D97-AF65-F5344CB8AC3E}">
        <p14:creationId xmlns:p14="http://schemas.microsoft.com/office/powerpoint/2010/main" val="3968385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30</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5889399" cy="4247317"/>
          </a:xfrm>
          <a:prstGeom prst="rect">
            <a:avLst/>
          </a:prstGeom>
        </p:spPr>
        <p:txBody>
          <a:bodyPr wrap="square">
            <a:spAutoFit/>
          </a:bodyPr>
          <a:lstStyle/>
          <a:p>
            <a:pPr>
              <a:defRPr/>
            </a:pPr>
            <a:r>
              <a:rPr lang="en-US" dirty="0" smtClean="0">
                <a:solidFill>
                  <a:srgbClr val="0070C0"/>
                </a:solidFill>
              </a:rPr>
              <a:t>Line 24-26: The same way you add change the number of peaks to the corresponding </a:t>
            </a:r>
            <a:r>
              <a:rPr lang="en-US" dirty="0" err="1" smtClean="0">
                <a:solidFill>
                  <a:srgbClr val="0070C0"/>
                </a:solidFill>
              </a:rPr>
              <a:t>oxid</a:t>
            </a:r>
            <a:r>
              <a:rPr lang="en-US" dirty="0" smtClean="0">
                <a:solidFill>
                  <a:srgbClr val="0070C0"/>
                </a:solidFill>
              </a:rPr>
              <a:t> sates (can be more than 2)</a:t>
            </a:r>
          </a:p>
          <a:p>
            <a:pPr>
              <a:defRPr/>
            </a:pPr>
            <a:endParaRPr lang="en-US" dirty="0">
              <a:solidFill>
                <a:srgbClr val="0070C0"/>
              </a:solidFill>
            </a:endParaRPr>
          </a:p>
          <a:p>
            <a:pPr>
              <a:defRPr/>
            </a:pPr>
            <a:r>
              <a:rPr lang="en-US" dirty="0" smtClean="0">
                <a:solidFill>
                  <a:srgbClr val="0070C0"/>
                </a:solidFill>
              </a:rPr>
              <a:t>Line 28&amp;29: insert path</a:t>
            </a:r>
          </a:p>
          <a:p>
            <a:pPr>
              <a:defRPr/>
            </a:pPr>
            <a:endParaRPr lang="en-US" dirty="0">
              <a:solidFill>
                <a:srgbClr val="0070C0"/>
              </a:solidFill>
            </a:endParaRPr>
          </a:p>
          <a:p>
            <a:pPr>
              <a:defRPr/>
            </a:pPr>
            <a:r>
              <a:rPr lang="en-US" dirty="0" smtClean="0">
                <a:solidFill>
                  <a:srgbClr val="0070C0"/>
                </a:solidFill>
              </a:rPr>
              <a:t>Line 32: change step size if necessary</a:t>
            </a: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r>
              <a:rPr lang="en-US" dirty="0" smtClean="0">
                <a:solidFill>
                  <a:srgbClr val="0070C0"/>
                </a:solidFill>
              </a:rPr>
              <a:t>The </a:t>
            </a:r>
            <a:r>
              <a:rPr lang="en-US" b="1" dirty="0" smtClean="0">
                <a:solidFill>
                  <a:srgbClr val="0070C0"/>
                </a:solidFill>
              </a:rPr>
              <a:t>el1</a:t>
            </a:r>
            <a:r>
              <a:rPr lang="en-US" dirty="0" smtClean="0">
                <a:solidFill>
                  <a:srgbClr val="0070C0"/>
                </a:solidFill>
              </a:rPr>
              <a:t> means element number (set in line 8). For the ratio calculation el2 will be used. (see </a:t>
            </a:r>
            <a:r>
              <a:rPr lang="en-US" i="1" dirty="0" err="1" smtClean="0">
                <a:solidFill>
                  <a:srgbClr val="0070C0"/>
                </a:solidFill>
              </a:rPr>
              <a:t>Result_analysis</a:t>
            </a:r>
            <a:r>
              <a:rPr lang="en-US" dirty="0" smtClean="0">
                <a:solidFill>
                  <a:srgbClr val="0070C0"/>
                </a:solidFill>
              </a:rPr>
              <a:t> part)</a:t>
            </a: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Inputs_ana</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666" y="1105348"/>
            <a:ext cx="9579170" cy="4900085"/>
          </a:xfrm>
          <a:prstGeom prst="rect">
            <a:avLst/>
          </a:prstGeom>
        </p:spPr>
      </p:pic>
    </p:spTree>
    <p:extLst>
      <p:ext uri="{BB962C8B-B14F-4D97-AF65-F5344CB8AC3E}">
        <p14:creationId xmlns:p14="http://schemas.microsoft.com/office/powerpoint/2010/main" val="372620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31</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10683938" cy="3693319"/>
          </a:xfrm>
          <a:prstGeom prst="rect">
            <a:avLst/>
          </a:prstGeom>
        </p:spPr>
        <p:txBody>
          <a:bodyPr wrap="square">
            <a:spAutoFit/>
          </a:bodyPr>
          <a:lstStyle/>
          <a:p>
            <a:pPr>
              <a:defRPr/>
            </a:pPr>
            <a:r>
              <a:rPr lang="en-US" dirty="0" smtClean="0">
                <a:solidFill>
                  <a:srgbClr val="0070C0"/>
                </a:solidFill>
              </a:rPr>
              <a:t>After this the results are printed out:</a:t>
            </a:r>
          </a:p>
          <a:p>
            <a:pPr>
              <a:defRPr/>
            </a:pPr>
            <a:r>
              <a:rPr lang="en-US" dirty="0" smtClean="0">
                <a:solidFill>
                  <a:srgbClr val="0070C0"/>
                </a:solidFill>
              </a:rPr>
              <a:t>With the total areas of all </a:t>
            </a:r>
            <a:r>
              <a:rPr lang="en-US" dirty="0" err="1" smtClean="0">
                <a:solidFill>
                  <a:srgbClr val="0070C0"/>
                </a:solidFill>
              </a:rPr>
              <a:t>oxid</a:t>
            </a:r>
            <a:r>
              <a:rPr lang="en-US" dirty="0" smtClean="0">
                <a:solidFill>
                  <a:srgbClr val="0070C0"/>
                </a:solidFill>
              </a:rPr>
              <a:t> states (</a:t>
            </a:r>
            <a:r>
              <a:rPr lang="en-US" dirty="0">
                <a:solidFill>
                  <a:srgbClr val="0070C0"/>
                </a:solidFill>
              </a:rPr>
              <a:t>el1_oxid_[..]-list </a:t>
            </a:r>
            <a:r>
              <a:rPr lang="en-US" dirty="0" smtClean="0">
                <a:solidFill>
                  <a:srgbClr val="0070C0"/>
                </a:solidFill>
              </a:rPr>
              <a:t>value: [0;2]) and for each </a:t>
            </a:r>
            <a:r>
              <a:rPr lang="en-US" dirty="0" err="1" smtClean="0">
                <a:solidFill>
                  <a:srgbClr val="0070C0"/>
                </a:solidFill>
              </a:rPr>
              <a:t>oxid</a:t>
            </a:r>
            <a:r>
              <a:rPr lang="en-US" dirty="0" smtClean="0">
                <a:solidFill>
                  <a:srgbClr val="0070C0"/>
                </a:solidFill>
              </a:rPr>
              <a:t> state singularly (el1_oxid_[..]-list value: [0, 1, 2]). </a:t>
            </a:r>
            <a:r>
              <a:rPr lang="en-US" dirty="0">
                <a:solidFill>
                  <a:srgbClr val="0070C0"/>
                </a:solidFill>
              </a:rPr>
              <a:t>I</a:t>
            </a:r>
            <a:r>
              <a:rPr lang="en-US" dirty="0" smtClean="0">
                <a:solidFill>
                  <a:srgbClr val="0070C0"/>
                </a:solidFill>
              </a:rPr>
              <a:t>f some peaks get the same number assigned, they get added as well</a:t>
            </a:r>
          </a:p>
          <a:p>
            <a:pPr>
              <a:defRPr/>
            </a:pPr>
            <a:r>
              <a:rPr lang="en-US" dirty="0" smtClean="0">
                <a:solidFill>
                  <a:srgbClr val="0070C0"/>
                </a:solidFill>
              </a:rPr>
              <a:t>“</a:t>
            </a:r>
            <a:r>
              <a:rPr lang="en-US" dirty="0" err="1" smtClean="0">
                <a:solidFill>
                  <a:srgbClr val="0070C0"/>
                </a:solidFill>
              </a:rPr>
              <a:t>spectra_i</a:t>
            </a:r>
            <a:r>
              <a:rPr lang="en-US" dirty="0" smtClean="0">
                <a:solidFill>
                  <a:srgbClr val="0070C0"/>
                </a:solidFill>
              </a:rPr>
              <a:t>” here corresponds to the </a:t>
            </a:r>
            <a:r>
              <a:rPr lang="en-US" dirty="0" err="1" smtClean="0">
                <a:solidFill>
                  <a:srgbClr val="0070C0"/>
                </a:solidFill>
              </a:rPr>
              <a:t>p</a:t>
            </a:r>
            <a:r>
              <a:rPr lang="en-US" dirty="0" err="1" smtClean="0">
                <a:solidFill>
                  <a:schemeClr val="accent2">
                    <a:lumMod val="75000"/>
                  </a:schemeClr>
                </a:solidFill>
              </a:rPr>
              <a:t>i</a:t>
            </a:r>
            <a:r>
              <a:rPr lang="en-US" dirty="0" err="1" smtClean="0">
                <a:solidFill>
                  <a:srgbClr val="0070C0"/>
                </a:solidFill>
              </a:rPr>
              <a:t>_idx_XXX</a:t>
            </a: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Result_analysis</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8" y="2074349"/>
            <a:ext cx="10917273" cy="2091581"/>
          </a:xfrm>
          <a:prstGeom prst="rect">
            <a:avLst/>
          </a:prstGeom>
        </p:spPr>
      </p:pic>
      <p:sp>
        <p:nvSpPr>
          <p:cNvPr id="12" name="Rectangle 11"/>
          <p:cNvSpPr/>
          <p:nvPr/>
        </p:nvSpPr>
        <p:spPr>
          <a:xfrm>
            <a:off x="511401" y="3924790"/>
            <a:ext cx="10683938" cy="1200329"/>
          </a:xfrm>
          <a:prstGeom prst="rect">
            <a:avLst/>
          </a:prstGeom>
        </p:spPr>
        <p:txBody>
          <a:bodyPr wrap="square">
            <a:spAutoFit/>
          </a:bodyPr>
          <a:lstStyle/>
          <a:p>
            <a:pPr>
              <a:defRPr/>
            </a:pPr>
            <a:endParaRPr lang="en-US" dirty="0">
              <a:solidFill>
                <a:srgbClr val="0070C0"/>
              </a:solidFill>
            </a:endParaRPr>
          </a:p>
          <a:p>
            <a:pPr>
              <a:defRPr/>
            </a:pPr>
            <a:r>
              <a:rPr lang="en-US" dirty="0" smtClean="0">
                <a:solidFill>
                  <a:srgbClr val="0070C0"/>
                </a:solidFill>
              </a:rPr>
              <a:t>After </a:t>
            </a:r>
            <a:r>
              <a:rPr lang="en-US" dirty="0">
                <a:solidFill>
                  <a:srgbClr val="0070C0"/>
                </a:solidFill>
              </a:rPr>
              <a:t>this you can choose which spectra you</a:t>
            </a:r>
          </a:p>
          <a:p>
            <a:pPr>
              <a:defRPr/>
            </a:pPr>
            <a:r>
              <a:rPr lang="en-US" dirty="0">
                <a:solidFill>
                  <a:srgbClr val="0070C0"/>
                </a:solidFill>
              </a:rPr>
              <a:t>want to plot &amp; extract </a:t>
            </a:r>
            <a:r>
              <a:rPr lang="en-US" dirty="0" smtClean="0">
                <a:solidFill>
                  <a:srgbClr val="0070C0"/>
                </a:solidFill>
              </a:rPr>
              <a:t>which then has this kind of header and order</a:t>
            </a:r>
            <a:endParaRPr lang="en-US" dirty="0">
              <a:solidFill>
                <a:srgbClr val="0070C0"/>
              </a:solidFill>
            </a:endParaRPr>
          </a:p>
          <a:p>
            <a:pPr>
              <a:defRPr/>
            </a:pPr>
            <a:endParaRPr lang="en-US" dirty="0">
              <a:solidFill>
                <a:srgbClr val="0070C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01" y="4932180"/>
            <a:ext cx="7242164" cy="1003864"/>
          </a:xfrm>
          <a:prstGeom prst="rect">
            <a:avLst/>
          </a:prstGeom>
        </p:spPr>
      </p:pic>
    </p:spTree>
    <p:extLst>
      <p:ext uri="{BB962C8B-B14F-4D97-AF65-F5344CB8AC3E}">
        <p14:creationId xmlns:p14="http://schemas.microsoft.com/office/powerpoint/2010/main" val="1498324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32</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param</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0575" t="10364" r="9407" b="7473"/>
          <a:stretch/>
        </p:blipFill>
        <p:spPr>
          <a:xfrm>
            <a:off x="1465525" y="1160154"/>
            <a:ext cx="9569129" cy="5045892"/>
          </a:xfrm>
          <a:prstGeom prst="rect">
            <a:avLst/>
          </a:prstGeom>
        </p:spPr>
      </p:pic>
      <p:sp>
        <p:nvSpPr>
          <p:cNvPr id="12" name="Rectangle 11"/>
          <p:cNvSpPr/>
          <p:nvPr/>
        </p:nvSpPr>
        <p:spPr>
          <a:xfrm>
            <a:off x="1761298" y="1160154"/>
            <a:ext cx="10683938" cy="1200329"/>
          </a:xfrm>
          <a:prstGeom prst="rect">
            <a:avLst/>
          </a:prstGeom>
        </p:spPr>
        <p:txBody>
          <a:bodyPr wrap="square">
            <a:spAutoFit/>
          </a:bodyPr>
          <a:lstStyle/>
          <a:p>
            <a:pPr>
              <a:defRPr/>
            </a:pPr>
            <a:endParaRPr lang="en-US" dirty="0">
              <a:solidFill>
                <a:srgbClr val="0070C0"/>
              </a:solidFill>
            </a:endParaRPr>
          </a:p>
          <a:p>
            <a:pPr>
              <a:defRPr/>
            </a:pPr>
            <a:r>
              <a:rPr lang="en-US" dirty="0" smtClean="0">
                <a:solidFill>
                  <a:srgbClr val="0070C0"/>
                </a:solidFill>
              </a:rPr>
              <a:t>After </a:t>
            </a:r>
            <a:r>
              <a:rPr lang="en-US" dirty="0">
                <a:solidFill>
                  <a:srgbClr val="0070C0"/>
                </a:solidFill>
              </a:rPr>
              <a:t>this you can choose which spectra you</a:t>
            </a:r>
          </a:p>
          <a:p>
            <a:pPr>
              <a:defRPr/>
            </a:pPr>
            <a:r>
              <a:rPr lang="en-US" dirty="0">
                <a:solidFill>
                  <a:srgbClr val="0070C0"/>
                </a:solidFill>
              </a:rPr>
              <a:t>want to plot &amp; extract </a:t>
            </a:r>
          </a:p>
          <a:p>
            <a:pPr>
              <a:defRPr/>
            </a:pPr>
            <a:endParaRPr lang="en-US" dirty="0">
              <a:solidFill>
                <a:srgbClr val="0070C0"/>
              </a:solidFill>
            </a:endParaRPr>
          </a:p>
        </p:txBody>
      </p:sp>
      <p:cxnSp>
        <p:nvCxnSpPr>
          <p:cNvPr id="4" name="Straight Arrow Connector 3"/>
          <p:cNvCxnSpPr/>
          <p:nvPr/>
        </p:nvCxnSpPr>
        <p:spPr>
          <a:xfrm flipV="1">
            <a:off x="9575181" y="1922041"/>
            <a:ext cx="593116" cy="63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461632" y="2585929"/>
            <a:ext cx="2444508" cy="923330"/>
          </a:xfrm>
          <a:prstGeom prst="rect">
            <a:avLst/>
          </a:prstGeom>
        </p:spPr>
        <p:txBody>
          <a:bodyPr wrap="square">
            <a:spAutoFit/>
          </a:bodyPr>
          <a:lstStyle/>
          <a:p>
            <a:pPr>
              <a:defRPr/>
            </a:pPr>
            <a:r>
              <a:rPr lang="en-US" dirty="0" smtClean="0">
                <a:solidFill>
                  <a:srgbClr val="0070C0"/>
                </a:solidFill>
              </a:rPr>
              <a:t>Note the names &amp; </a:t>
            </a:r>
            <a:r>
              <a:rPr lang="en-US" smtClean="0">
                <a:solidFill>
                  <a:srgbClr val="0070C0"/>
                </a:solidFill>
              </a:rPr>
              <a:t>colour</a:t>
            </a:r>
            <a:r>
              <a:rPr lang="en-US" dirty="0" smtClean="0">
                <a:solidFill>
                  <a:srgbClr val="0070C0"/>
                </a:solidFill>
              </a:rPr>
              <a:t> of the peaks</a:t>
            </a:r>
            <a:endParaRPr lang="en-US" dirty="0">
              <a:solidFill>
                <a:srgbClr val="0070C0"/>
              </a:solidFill>
            </a:endParaRPr>
          </a:p>
          <a:p>
            <a:pPr>
              <a:defRPr/>
            </a:pPr>
            <a:endParaRPr lang="en-US" dirty="0">
              <a:solidFill>
                <a:srgbClr val="0070C0"/>
              </a:solidFill>
            </a:endParaRPr>
          </a:p>
        </p:txBody>
      </p:sp>
    </p:spTree>
    <p:extLst>
      <p:ext uri="{BB962C8B-B14F-4D97-AF65-F5344CB8AC3E}">
        <p14:creationId xmlns:p14="http://schemas.microsoft.com/office/powerpoint/2010/main" val="1191455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4</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3805172" y="3100100"/>
            <a:ext cx="4581656" cy="1077218"/>
          </a:xfrm>
          <a:prstGeom prst="rect">
            <a:avLst/>
          </a:prstGeom>
        </p:spPr>
        <p:txBody>
          <a:bodyPr wrap="square">
            <a:spAutoFit/>
          </a:bodyPr>
          <a:lstStyle/>
          <a:p>
            <a:pPr algn="ctr" eaLnBrk="1" hangingPunct="1">
              <a:defRPr/>
            </a:pPr>
            <a:r>
              <a:rPr lang="en-US" sz="3200" dirty="0" smtClean="0">
                <a:solidFill>
                  <a:srgbClr val="0070C0"/>
                </a:solidFill>
              </a:rPr>
              <a:t>XPS analysis</a:t>
            </a:r>
          </a:p>
          <a:p>
            <a:pPr algn="ctr" eaLnBrk="1" hangingPunct="1">
              <a:defRPr/>
            </a:pPr>
            <a:r>
              <a:rPr lang="en-US" sz="3200" dirty="0" smtClean="0">
                <a:solidFill>
                  <a:srgbClr val="0070C0"/>
                </a:solidFill>
              </a:rPr>
              <a:t>Fitting</a:t>
            </a:r>
            <a:endParaRPr lang="en-US" sz="3200" dirty="0">
              <a:solidFill>
                <a:srgbClr val="0070C0"/>
              </a:solidFill>
            </a:endParaRPr>
          </a:p>
        </p:txBody>
      </p:sp>
    </p:spTree>
    <p:extLst>
      <p:ext uri="{BB962C8B-B14F-4D97-AF65-F5344CB8AC3E}">
        <p14:creationId xmlns:p14="http://schemas.microsoft.com/office/powerpoint/2010/main" val="42351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5</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5355312"/>
          </a:xfrm>
          <a:prstGeom prst="rect">
            <a:avLst/>
          </a:prstGeom>
        </p:spPr>
        <p:txBody>
          <a:bodyPr wrap="square">
            <a:spAutoFit/>
          </a:bodyPr>
          <a:lstStyle/>
          <a:p>
            <a:pPr marL="342900" indent="-342900">
              <a:buFont typeface="+mj-lt"/>
              <a:buAutoNum type="arabicPeriod"/>
              <a:defRPr/>
            </a:pPr>
            <a:r>
              <a:rPr lang="en-US" dirty="0" smtClean="0">
                <a:solidFill>
                  <a:srgbClr val="0070C0"/>
                </a:solidFill>
              </a:rPr>
              <a:t>Copy the folder </a:t>
            </a:r>
            <a:r>
              <a:rPr lang="en-US" i="1" dirty="0" err="1" smtClean="0">
                <a:solidFill>
                  <a:srgbClr val="0070C0"/>
                </a:solidFill>
              </a:rPr>
              <a:t>Fitting_at_HZB</a:t>
            </a:r>
            <a:r>
              <a:rPr lang="en-US" dirty="0" smtClean="0">
                <a:solidFill>
                  <a:srgbClr val="0070C0"/>
                </a:solidFill>
              </a:rPr>
              <a:t> to a location of your choice on your device</a:t>
            </a:r>
          </a:p>
          <a:p>
            <a:pPr marL="800100" lvl="1" indent="-342900">
              <a:buFont typeface="+mj-lt"/>
              <a:buAutoNum type="arabicPeriod"/>
              <a:defRPr/>
            </a:pPr>
            <a:r>
              <a:rPr lang="en-US" dirty="0" smtClean="0">
                <a:solidFill>
                  <a:srgbClr val="0070C0"/>
                </a:solidFill>
              </a:rPr>
              <a:t>It consists of the subfolder: </a:t>
            </a:r>
            <a:r>
              <a:rPr lang="en-US" i="1" dirty="0" err="1" smtClean="0">
                <a:solidFill>
                  <a:srgbClr val="0070C0"/>
                </a:solidFill>
              </a:rPr>
              <a:t>plots_scripts</a:t>
            </a:r>
            <a:r>
              <a:rPr lang="en-US" i="1" dirty="0" smtClean="0">
                <a:solidFill>
                  <a:srgbClr val="0070C0"/>
                </a:solidFill>
              </a:rPr>
              <a:t>, results</a:t>
            </a:r>
          </a:p>
          <a:p>
            <a:pPr marL="800100" lvl="1" indent="-342900">
              <a:buFont typeface="+mj-lt"/>
              <a:buAutoNum type="arabicPeriod"/>
              <a:defRPr/>
            </a:pPr>
            <a:r>
              <a:rPr lang="en-US" dirty="0" smtClean="0">
                <a:solidFill>
                  <a:srgbClr val="0070C0"/>
                </a:solidFill>
              </a:rPr>
              <a:t>The files in the main folder are: </a:t>
            </a:r>
            <a:r>
              <a:rPr lang="en-US" i="1" dirty="0" smtClean="0">
                <a:solidFill>
                  <a:schemeClr val="tx1">
                    <a:lumMod val="85000"/>
                    <a:lumOff val="15000"/>
                  </a:schemeClr>
                </a:solidFill>
              </a:rPr>
              <a:t>Fitting_testing_MvD_LBD.py</a:t>
            </a:r>
            <a:r>
              <a:rPr lang="en-US" dirty="0" smtClean="0">
                <a:solidFill>
                  <a:srgbClr val="0070C0"/>
                </a:solidFill>
              </a:rPr>
              <a:t>,</a:t>
            </a:r>
            <a:r>
              <a:rPr lang="en-US" i="1" dirty="0" smtClean="0">
                <a:solidFill>
                  <a:schemeClr val="tx1">
                    <a:lumMod val="85000"/>
                    <a:lumOff val="15000"/>
                  </a:schemeClr>
                </a:solidFill>
              </a:rPr>
              <a:t> </a:t>
            </a:r>
            <a:r>
              <a:rPr lang="en-US" i="1" dirty="0" err="1" smtClean="0">
                <a:solidFill>
                  <a:schemeClr val="tx1">
                    <a:lumMod val="85000"/>
                    <a:lumOff val="15000"/>
                  </a:schemeClr>
                </a:solidFill>
              </a:rPr>
              <a:t>Inputs_fit.yaml</a:t>
            </a:r>
            <a:r>
              <a:rPr lang="en-US" dirty="0" smtClean="0">
                <a:solidFill>
                  <a:srgbClr val="0070C0"/>
                </a:solidFill>
              </a:rPr>
              <a:t>,</a:t>
            </a:r>
            <a:r>
              <a:rPr lang="en-US" i="1" dirty="0" smtClean="0">
                <a:solidFill>
                  <a:schemeClr val="tx1">
                    <a:lumMod val="85000"/>
                    <a:lumOff val="15000"/>
                  </a:schemeClr>
                </a:solidFill>
              </a:rPr>
              <a:t> </a:t>
            </a:r>
            <a:r>
              <a:rPr lang="en-US" i="1" dirty="0" err="1" smtClean="0">
                <a:solidFill>
                  <a:schemeClr val="tx1">
                    <a:lumMod val="85000"/>
                    <a:lumOff val="15000"/>
                  </a:schemeClr>
                </a:solidFill>
              </a:rPr>
              <a:t>param.yaml</a:t>
            </a:r>
            <a:r>
              <a:rPr lang="en-US" dirty="0" smtClean="0">
                <a:solidFill>
                  <a:srgbClr val="0070C0"/>
                </a:solidFill>
              </a:rPr>
              <a:t>,</a:t>
            </a:r>
            <a:r>
              <a:rPr lang="en-US" i="1" dirty="0" smtClean="0">
                <a:solidFill>
                  <a:srgbClr val="0070C0"/>
                </a:solidFill>
              </a:rPr>
              <a:t> </a:t>
            </a:r>
            <a:r>
              <a:rPr lang="en-US" i="1" dirty="0" smtClean="0">
                <a:solidFill>
                  <a:srgbClr val="00B050"/>
                </a:solidFill>
              </a:rPr>
              <a:t>Result_analysis.py</a:t>
            </a:r>
            <a:r>
              <a:rPr lang="en-US" dirty="0" smtClean="0">
                <a:solidFill>
                  <a:srgbClr val="0070C0"/>
                </a:solidFill>
              </a:rPr>
              <a:t>, </a:t>
            </a:r>
            <a:r>
              <a:rPr lang="en-US" i="1" dirty="0" err="1" smtClean="0">
                <a:solidFill>
                  <a:srgbClr val="00B050"/>
                </a:solidFill>
              </a:rPr>
              <a:t>Inputs_</a:t>
            </a:r>
            <a:r>
              <a:rPr lang="en-US" i="1" dirty="0" err="1" smtClean="0">
                <a:solidFill>
                  <a:schemeClr val="accent6">
                    <a:lumMod val="75000"/>
                  </a:schemeClr>
                </a:solidFill>
              </a:rPr>
              <a:t>ana.yaml</a:t>
            </a:r>
            <a:r>
              <a:rPr lang="en-US" dirty="0" smtClean="0">
                <a:solidFill>
                  <a:srgbClr val="0070C0"/>
                </a:solidFill>
              </a:rPr>
              <a:t>,</a:t>
            </a:r>
            <a:r>
              <a:rPr lang="en-US" i="1" dirty="0" smtClean="0">
                <a:solidFill>
                  <a:srgbClr val="0070C0"/>
                </a:solidFill>
              </a:rPr>
              <a:t> </a:t>
            </a:r>
            <a:r>
              <a:rPr lang="en-US" i="1" dirty="0" smtClean="0">
                <a:solidFill>
                  <a:schemeClr val="accent6">
                    <a:lumMod val="75000"/>
                  </a:schemeClr>
                </a:solidFill>
              </a:rPr>
              <a:t>Analysis_data_exporting.py</a:t>
            </a:r>
            <a:endParaRPr lang="en-US" dirty="0">
              <a:solidFill>
                <a:srgbClr val="0070C0"/>
              </a:solidFill>
            </a:endParaRPr>
          </a:p>
          <a:p>
            <a:pPr lvl="1">
              <a:defRPr/>
            </a:pPr>
            <a:r>
              <a:rPr lang="en-US" i="1" dirty="0" smtClean="0">
                <a:solidFill>
                  <a:srgbClr val="0070C0"/>
                </a:solidFill>
              </a:rPr>
              <a:t>      </a:t>
            </a:r>
          </a:p>
          <a:p>
            <a:pPr lvl="1">
              <a:defRPr/>
            </a:pPr>
            <a:r>
              <a:rPr lang="en-US" i="1" dirty="0">
                <a:solidFill>
                  <a:srgbClr val="0070C0"/>
                </a:solidFill>
              </a:rPr>
              <a:t>	</a:t>
            </a:r>
            <a:r>
              <a:rPr lang="en-US" i="1" dirty="0" smtClean="0">
                <a:solidFill>
                  <a:srgbClr val="0070C0"/>
                </a:solidFill>
              </a:rPr>
              <a:t>Do </a:t>
            </a:r>
            <a:r>
              <a:rPr lang="en-US" b="1" i="1" u="sng" dirty="0" smtClean="0">
                <a:solidFill>
                  <a:srgbClr val="0070C0"/>
                </a:solidFill>
              </a:rPr>
              <a:t>not</a:t>
            </a:r>
            <a:r>
              <a:rPr lang="en-US" i="1" dirty="0" smtClean="0">
                <a:solidFill>
                  <a:srgbClr val="0070C0"/>
                </a:solidFill>
              </a:rPr>
              <a:t> change the file names in the </a:t>
            </a:r>
            <a:r>
              <a:rPr lang="en-US" i="1" dirty="0" err="1" smtClean="0">
                <a:solidFill>
                  <a:srgbClr val="0070C0"/>
                </a:solidFill>
              </a:rPr>
              <a:t>plots_scripts</a:t>
            </a:r>
            <a:r>
              <a:rPr lang="en-US" i="1" dirty="0">
                <a:solidFill>
                  <a:srgbClr val="0070C0"/>
                </a:solidFill>
              </a:rPr>
              <a:t>-</a:t>
            </a:r>
            <a:r>
              <a:rPr lang="en-US" i="1" dirty="0" smtClean="0">
                <a:solidFill>
                  <a:srgbClr val="0070C0"/>
                </a:solidFill>
              </a:rPr>
              <a:t>folder! If you do, the script will    	not find the references and will not work anymore</a:t>
            </a:r>
          </a:p>
          <a:p>
            <a:pPr>
              <a:defRPr/>
            </a:pPr>
            <a:endParaRPr lang="en-US" dirty="0" smtClean="0">
              <a:solidFill>
                <a:srgbClr val="0070C0"/>
              </a:solidFill>
            </a:endParaRPr>
          </a:p>
          <a:p>
            <a:pPr>
              <a:defRPr/>
            </a:pPr>
            <a:r>
              <a:rPr lang="en-US" dirty="0" smtClean="0">
                <a:solidFill>
                  <a:srgbClr val="0070C0"/>
                </a:solidFill>
              </a:rPr>
              <a:t>2. Prepare the </a:t>
            </a:r>
            <a:r>
              <a:rPr lang="en-US" i="1" dirty="0" smtClean="0">
                <a:solidFill>
                  <a:srgbClr val="0070C0"/>
                </a:solidFill>
              </a:rPr>
              <a:t>data</a:t>
            </a:r>
            <a:r>
              <a:rPr lang="en-US" dirty="0" smtClean="0">
                <a:solidFill>
                  <a:srgbClr val="0070C0"/>
                </a:solidFill>
              </a:rPr>
              <a:t>-file</a:t>
            </a:r>
          </a:p>
          <a:p>
            <a:pPr>
              <a:defRPr/>
            </a:pPr>
            <a:r>
              <a:rPr lang="en-US" dirty="0">
                <a:solidFill>
                  <a:srgbClr val="0070C0"/>
                </a:solidFill>
              </a:rPr>
              <a:t>	</a:t>
            </a:r>
            <a:r>
              <a:rPr lang="en-US" dirty="0" smtClean="0">
                <a:solidFill>
                  <a:srgbClr val="0070C0"/>
                </a:solidFill>
              </a:rPr>
              <a:t>can be in a different folder</a:t>
            </a:r>
          </a:p>
          <a:p>
            <a:pPr>
              <a:defRPr/>
            </a:pPr>
            <a:endParaRPr lang="en-US" dirty="0" smtClean="0">
              <a:solidFill>
                <a:srgbClr val="0070C0"/>
              </a:solidFill>
            </a:endParaRPr>
          </a:p>
          <a:p>
            <a:pPr>
              <a:defRPr/>
            </a:pPr>
            <a:r>
              <a:rPr lang="en-US" dirty="0" smtClean="0">
                <a:solidFill>
                  <a:srgbClr val="0070C0"/>
                </a:solidFill>
              </a:rPr>
              <a:t>3. Prepare the </a:t>
            </a:r>
            <a:r>
              <a:rPr lang="en-US" i="1" dirty="0" err="1" smtClean="0">
                <a:solidFill>
                  <a:srgbClr val="0070C0"/>
                </a:solidFill>
              </a:rPr>
              <a:t>param</a:t>
            </a:r>
            <a:r>
              <a:rPr lang="en-US" dirty="0" smtClean="0">
                <a:solidFill>
                  <a:srgbClr val="0070C0"/>
                </a:solidFill>
              </a:rPr>
              <a:t>-file</a:t>
            </a:r>
          </a:p>
          <a:p>
            <a:pPr>
              <a:defRPr/>
            </a:pPr>
            <a:r>
              <a:rPr lang="en-US" dirty="0">
                <a:solidFill>
                  <a:srgbClr val="0070C0"/>
                </a:solidFill>
              </a:rPr>
              <a:t>	</a:t>
            </a:r>
            <a:r>
              <a:rPr lang="en-US" dirty="0" smtClean="0">
                <a:solidFill>
                  <a:srgbClr val="0070C0"/>
                </a:solidFill>
              </a:rPr>
              <a:t>can be moved to a different folder</a:t>
            </a:r>
          </a:p>
          <a:p>
            <a:pPr>
              <a:defRPr/>
            </a:pPr>
            <a:endParaRPr lang="en-US" dirty="0" smtClean="0">
              <a:solidFill>
                <a:srgbClr val="0070C0"/>
              </a:solidFill>
            </a:endParaRPr>
          </a:p>
          <a:p>
            <a:pPr>
              <a:defRPr/>
            </a:pPr>
            <a:r>
              <a:rPr lang="en-US" dirty="0" smtClean="0">
                <a:solidFill>
                  <a:srgbClr val="0070C0"/>
                </a:solidFill>
              </a:rPr>
              <a:t>4. Prepare the </a:t>
            </a:r>
            <a:r>
              <a:rPr lang="en-US" i="1" dirty="0" err="1" smtClean="0">
                <a:solidFill>
                  <a:srgbClr val="0070C0"/>
                </a:solidFill>
              </a:rPr>
              <a:t>Inputs_fit</a:t>
            </a:r>
            <a:r>
              <a:rPr lang="en-US" dirty="0" smtClean="0">
                <a:solidFill>
                  <a:srgbClr val="0070C0"/>
                </a:solidFill>
              </a:rPr>
              <a:t>-file</a:t>
            </a:r>
          </a:p>
          <a:p>
            <a:pPr>
              <a:defRPr/>
            </a:pPr>
            <a:r>
              <a:rPr lang="en-US" dirty="0">
                <a:solidFill>
                  <a:srgbClr val="0070C0"/>
                </a:solidFill>
              </a:rPr>
              <a:t>	</a:t>
            </a:r>
            <a:r>
              <a:rPr lang="en-US" dirty="0" smtClean="0">
                <a:solidFill>
                  <a:srgbClr val="0070C0"/>
                </a:solidFill>
              </a:rPr>
              <a:t>can be moved to a different folder</a:t>
            </a:r>
          </a:p>
          <a:p>
            <a:pPr>
              <a:defRPr/>
            </a:pPr>
            <a:endParaRPr lang="en-US" dirty="0">
              <a:solidFill>
                <a:srgbClr val="0070C0"/>
              </a:solidFill>
            </a:endParaRPr>
          </a:p>
          <a:p>
            <a:pPr>
              <a:defRPr/>
            </a:pPr>
            <a:r>
              <a:rPr lang="en-US" dirty="0">
                <a:solidFill>
                  <a:srgbClr val="0070C0"/>
                </a:solidFill>
              </a:rPr>
              <a:t>5</a:t>
            </a:r>
            <a:r>
              <a:rPr lang="en-US" dirty="0" smtClean="0">
                <a:solidFill>
                  <a:srgbClr val="0070C0"/>
                </a:solidFill>
              </a:rPr>
              <a:t>. Start the Fitting</a:t>
            </a:r>
            <a:endParaRPr lang="en-US" dirty="0">
              <a:solidFill>
                <a:srgbClr val="0070C0"/>
              </a:solidFill>
            </a:endParaRPr>
          </a:p>
          <a:p>
            <a:pPr>
              <a:defRPr/>
            </a:pPr>
            <a:endParaRPr lang="en-US" dirty="0" smtClean="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a:solidFill>
                  <a:schemeClr val="bg1"/>
                </a:solidFill>
              </a:rPr>
              <a:t>Used scripts</a:t>
            </a:r>
          </a:p>
          <a:p>
            <a:r>
              <a:rPr lang="de-DE" sz="2400" b="1" baseline="-25000" dirty="0">
                <a:solidFill>
                  <a:schemeClr val="bg1"/>
                </a:solidFill>
              </a:rPr>
              <a:t>Analysis</a:t>
            </a:r>
          </a:p>
        </p:txBody>
      </p:sp>
    </p:spTree>
    <p:extLst>
      <p:ext uri="{BB962C8B-B14F-4D97-AF65-F5344CB8AC3E}">
        <p14:creationId xmlns:p14="http://schemas.microsoft.com/office/powerpoint/2010/main" val="4003819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6</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5262979"/>
          </a:xfrm>
          <a:prstGeom prst="rect">
            <a:avLst/>
          </a:prstGeom>
        </p:spPr>
        <p:txBody>
          <a:bodyPr wrap="square">
            <a:spAutoFit/>
          </a:bodyPr>
          <a:lstStyle/>
          <a:p>
            <a:pPr>
              <a:defRPr/>
            </a:pPr>
            <a:r>
              <a:rPr lang="en-US" dirty="0" smtClean="0">
                <a:solidFill>
                  <a:srgbClr val="0070C0"/>
                </a:solidFill>
              </a:rPr>
              <a:t>This file consist of the data you want to fit. If you do not have </a:t>
            </a:r>
            <a:r>
              <a:rPr lang="en-US" dirty="0" err="1" smtClean="0">
                <a:solidFill>
                  <a:srgbClr val="0070C0"/>
                </a:solidFill>
              </a:rPr>
              <a:t>everythoing</a:t>
            </a:r>
            <a:r>
              <a:rPr lang="en-US" dirty="0" smtClean="0">
                <a:solidFill>
                  <a:srgbClr val="0070C0"/>
                </a:solidFill>
              </a:rPr>
              <a:t> in one file but as single files in a folder, see slide 10. </a:t>
            </a:r>
          </a:p>
          <a:p>
            <a:pPr>
              <a:defRPr/>
            </a:pPr>
            <a:endParaRPr lang="en-US" baseline="-25000" dirty="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endParaRPr lang="en-US" dirty="0" smtClean="0">
              <a:solidFill>
                <a:srgbClr val="0070C0"/>
              </a:solidFill>
            </a:endParaRPr>
          </a:p>
          <a:p>
            <a:pPr>
              <a:defRPr/>
            </a:pPr>
            <a:endParaRPr lang="en-US" dirty="0">
              <a:solidFill>
                <a:srgbClr val="0070C0"/>
              </a:solidFill>
            </a:endParaRPr>
          </a:p>
          <a:p>
            <a:pPr>
              <a:defRPr/>
            </a:pPr>
            <a:r>
              <a:rPr lang="en-US" dirty="0" smtClean="0">
                <a:solidFill>
                  <a:srgbClr val="0070C0"/>
                </a:solidFill>
              </a:rPr>
              <a:t>If a header (lines above the spectra) is used note the number of rows (see slide 10)</a:t>
            </a: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data</a:t>
            </a:r>
            <a:r>
              <a:rPr lang="de-DE" sz="2400" b="1" baseline="-25000" dirty="0" smtClean="0">
                <a:solidFill>
                  <a:schemeClr val="bg1"/>
                </a:solidFill>
              </a:rPr>
              <a:t>-file</a:t>
            </a:r>
          </a:p>
        </p:txBody>
      </p:sp>
      <p:cxnSp>
        <p:nvCxnSpPr>
          <p:cNvPr id="8" name="Straight Arrow Connector 7"/>
          <p:cNvCxnSpPr/>
          <p:nvPr/>
        </p:nvCxnSpPr>
        <p:spPr>
          <a:xfrm>
            <a:off x="2158584" y="2547240"/>
            <a:ext cx="418441" cy="4636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8574374" y="2476027"/>
            <a:ext cx="819279" cy="3638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206" y="3036490"/>
            <a:ext cx="5989839" cy="2606266"/>
          </a:xfrm>
          <a:prstGeom prst="rect">
            <a:avLst/>
          </a:prstGeom>
        </p:spPr>
      </p:pic>
      <p:sp>
        <p:nvSpPr>
          <p:cNvPr id="24" name="Rectangle 23"/>
          <p:cNvSpPr/>
          <p:nvPr/>
        </p:nvSpPr>
        <p:spPr>
          <a:xfrm>
            <a:off x="176534" y="2014763"/>
            <a:ext cx="2731378" cy="830997"/>
          </a:xfrm>
          <a:prstGeom prst="rect">
            <a:avLst/>
          </a:prstGeom>
        </p:spPr>
        <p:txBody>
          <a:bodyPr wrap="square">
            <a:spAutoFit/>
          </a:bodyPr>
          <a:lstStyle/>
          <a:p>
            <a:pPr>
              <a:defRPr/>
            </a:pPr>
            <a:endParaRPr lang="en-US" baseline="-25000" dirty="0">
              <a:solidFill>
                <a:srgbClr val="0070C0"/>
              </a:solidFill>
            </a:endParaRPr>
          </a:p>
          <a:p>
            <a:pPr>
              <a:defRPr/>
            </a:pPr>
            <a:r>
              <a:rPr lang="en-US" dirty="0" smtClean="0">
                <a:solidFill>
                  <a:srgbClr val="0070C0"/>
                </a:solidFill>
              </a:rPr>
              <a:t>1</a:t>
            </a:r>
            <a:r>
              <a:rPr lang="en-US" baseline="30000" dirty="0" smtClean="0">
                <a:solidFill>
                  <a:srgbClr val="0070C0"/>
                </a:solidFill>
              </a:rPr>
              <a:t>st</a:t>
            </a:r>
            <a:r>
              <a:rPr lang="en-US" dirty="0" smtClean="0">
                <a:solidFill>
                  <a:srgbClr val="0070C0"/>
                </a:solidFill>
              </a:rPr>
              <a:t> column: energy axis</a:t>
            </a:r>
          </a:p>
          <a:p>
            <a:pPr>
              <a:defRPr/>
            </a:pPr>
            <a:r>
              <a:rPr lang="en-US" dirty="0" smtClean="0">
                <a:solidFill>
                  <a:srgbClr val="0070C0"/>
                </a:solidFill>
              </a:rPr>
              <a:t>Can be </a:t>
            </a:r>
            <a:r>
              <a:rPr lang="en-US" dirty="0" err="1" smtClean="0">
                <a:solidFill>
                  <a:srgbClr val="0070C0"/>
                </a:solidFill>
              </a:rPr>
              <a:t>BE</a:t>
            </a:r>
            <a:r>
              <a:rPr lang="en-US" dirty="0" smtClean="0">
                <a:solidFill>
                  <a:srgbClr val="0070C0"/>
                </a:solidFill>
              </a:rPr>
              <a:t> or KE</a:t>
            </a:r>
            <a:endParaRPr lang="en-US" dirty="0">
              <a:solidFill>
                <a:srgbClr val="0070C0"/>
              </a:solidFill>
            </a:endParaRPr>
          </a:p>
        </p:txBody>
      </p:sp>
      <p:sp>
        <p:nvSpPr>
          <p:cNvPr id="26" name="Rectangle 25"/>
          <p:cNvSpPr/>
          <p:nvPr/>
        </p:nvSpPr>
        <p:spPr>
          <a:xfrm>
            <a:off x="3081456" y="2014763"/>
            <a:ext cx="2731378" cy="553998"/>
          </a:xfrm>
          <a:prstGeom prst="rect">
            <a:avLst/>
          </a:prstGeom>
        </p:spPr>
        <p:txBody>
          <a:bodyPr wrap="square">
            <a:spAutoFit/>
          </a:bodyPr>
          <a:lstStyle/>
          <a:p>
            <a:pPr>
              <a:defRPr/>
            </a:pPr>
            <a:endParaRPr lang="en-US" baseline="-25000" dirty="0">
              <a:solidFill>
                <a:srgbClr val="0070C0"/>
              </a:solidFill>
            </a:endParaRPr>
          </a:p>
          <a:p>
            <a:pPr>
              <a:defRPr/>
            </a:pPr>
            <a:r>
              <a:rPr lang="en-US" dirty="0" smtClean="0">
                <a:solidFill>
                  <a:srgbClr val="0070C0"/>
                </a:solidFill>
              </a:rPr>
              <a:t>2</a:t>
            </a:r>
            <a:r>
              <a:rPr lang="en-US" baseline="30000" dirty="0" smtClean="0">
                <a:solidFill>
                  <a:srgbClr val="0070C0"/>
                </a:solidFill>
              </a:rPr>
              <a:t>nd</a:t>
            </a:r>
            <a:r>
              <a:rPr lang="en-US" dirty="0" smtClean="0">
                <a:solidFill>
                  <a:srgbClr val="0070C0"/>
                </a:solidFill>
              </a:rPr>
              <a:t> column: spectra 1 (</a:t>
            </a:r>
            <a:r>
              <a:rPr lang="en-US" dirty="0" smtClean="0">
                <a:solidFill>
                  <a:srgbClr val="A50021"/>
                </a:solidFill>
              </a:rPr>
              <a:t>0</a:t>
            </a:r>
            <a:r>
              <a:rPr lang="en-US" dirty="0" smtClean="0">
                <a:solidFill>
                  <a:srgbClr val="0070C0"/>
                </a:solidFill>
              </a:rPr>
              <a:t>)</a:t>
            </a:r>
            <a:endParaRPr lang="en-US" dirty="0">
              <a:solidFill>
                <a:srgbClr val="0070C0"/>
              </a:solidFill>
            </a:endParaRPr>
          </a:p>
        </p:txBody>
      </p:sp>
      <p:sp>
        <p:nvSpPr>
          <p:cNvPr id="27" name="Rectangle 26"/>
          <p:cNvSpPr/>
          <p:nvPr/>
        </p:nvSpPr>
        <p:spPr>
          <a:xfrm>
            <a:off x="6051009" y="2014763"/>
            <a:ext cx="2731378" cy="553998"/>
          </a:xfrm>
          <a:prstGeom prst="rect">
            <a:avLst/>
          </a:prstGeom>
        </p:spPr>
        <p:txBody>
          <a:bodyPr wrap="square">
            <a:spAutoFit/>
          </a:bodyPr>
          <a:lstStyle/>
          <a:p>
            <a:pPr>
              <a:defRPr/>
            </a:pPr>
            <a:endParaRPr lang="en-US" baseline="-25000" dirty="0">
              <a:solidFill>
                <a:srgbClr val="0070C0"/>
              </a:solidFill>
            </a:endParaRPr>
          </a:p>
          <a:p>
            <a:pPr>
              <a:defRPr/>
            </a:pPr>
            <a:r>
              <a:rPr lang="en-US" dirty="0" smtClean="0">
                <a:solidFill>
                  <a:srgbClr val="0070C0"/>
                </a:solidFill>
              </a:rPr>
              <a:t>2</a:t>
            </a:r>
            <a:r>
              <a:rPr lang="en-US" baseline="30000" dirty="0" smtClean="0">
                <a:solidFill>
                  <a:srgbClr val="0070C0"/>
                </a:solidFill>
              </a:rPr>
              <a:t>nd</a:t>
            </a:r>
            <a:r>
              <a:rPr lang="en-US" dirty="0" smtClean="0">
                <a:solidFill>
                  <a:srgbClr val="0070C0"/>
                </a:solidFill>
              </a:rPr>
              <a:t> column: spectra 2 (</a:t>
            </a:r>
            <a:r>
              <a:rPr lang="en-US" dirty="0" smtClean="0">
                <a:solidFill>
                  <a:srgbClr val="A50021"/>
                </a:solidFill>
              </a:rPr>
              <a:t>1</a:t>
            </a:r>
            <a:r>
              <a:rPr lang="en-US" dirty="0" smtClean="0">
                <a:solidFill>
                  <a:srgbClr val="0070C0"/>
                </a:solidFill>
              </a:rPr>
              <a:t>)</a:t>
            </a:r>
            <a:endParaRPr lang="en-US" dirty="0">
              <a:solidFill>
                <a:srgbClr val="A50021"/>
              </a:solidFill>
            </a:endParaRPr>
          </a:p>
        </p:txBody>
      </p:sp>
      <p:cxnSp>
        <p:nvCxnSpPr>
          <p:cNvPr id="29" name="Straight Arrow Connector 28"/>
          <p:cNvCxnSpPr/>
          <p:nvPr/>
        </p:nvCxnSpPr>
        <p:spPr>
          <a:xfrm flipH="1">
            <a:off x="3635298" y="2495414"/>
            <a:ext cx="371872" cy="4387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065443" y="2492845"/>
            <a:ext cx="1778541" cy="517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393653" y="2698922"/>
            <a:ext cx="2731378" cy="1200329"/>
          </a:xfrm>
          <a:prstGeom prst="rect">
            <a:avLst/>
          </a:prstGeom>
        </p:spPr>
        <p:txBody>
          <a:bodyPr wrap="square">
            <a:spAutoFit/>
          </a:bodyPr>
          <a:lstStyle/>
          <a:p>
            <a:pPr>
              <a:defRPr/>
            </a:pPr>
            <a:r>
              <a:rPr lang="en-US" b="1" dirty="0" smtClean="0">
                <a:solidFill>
                  <a:srgbClr val="0070C0"/>
                </a:solidFill>
              </a:rPr>
              <a:t>spectra </a:t>
            </a:r>
            <a:r>
              <a:rPr lang="en-US" b="1" dirty="0" err="1" smtClean="0">
                <a:solidFill>
                  <a:srgbClr val="0070C0"/>
                </a:solidFill>
              </a:rPr>
              <a:t>nr</a:t>
            </a:r>
            <a:r>
              <a:rPr lang="en-US" dirty="0">
                <a:solidFill>
                  <a:srgbClr val="0070C0"/>
                </a:solidFill>
              </a:rPr>
              <a:t> </a:t>
            </a:r>
            <a:r>
              <a:rPr lang="en-US" dirty="0" smtClean="0">
                <a:solidFill>
                  <a:srgbClr val="0070C0"/>
                </a:solidFill>
              </a:rPr>
              <a:t>later used in the </a:t>
            </a:r>
            <a:r>
              <a:rPr lang="en-US" i="1" dirty="0" err="1" smtClean="0">
                <a:solidFill>
                  <a:srgbClr val="0070C0"/>
                </a:solidFill>
              </a:rPr>
              <a:t>param</a:t>
            </a:r>
            <a:r>
              <a:rPr lang="en-US" i="1" dirty="0" smtClean="0">
                <a:solidFill>
                  <a:srgbClr val="0070C0"/>
                </a:solidFill>
              </a:rPr>
              <a:t>-</a:t>
            </a:r>
            <a:r>
              <a:rPr lang="en-US" dirty="0" smtClean="0">
                <a:solidFill>
                  <a:srgbClr val="0070C0"/>
                </a:solidFill>
              </a:rPr>
              <a:t>file. As in all programing languages, it goes from [0,</a:t>
            </a:r>
            <a:r>
              <a:rPr lang="en-DE" dirty="0" smtClean="0">
                <a:solidFill>
                  <a:srgbClr val="0070C0"/>
                </a:solidFill>
              </a:rPr>
              <a:t>…</a:t>
            </a:r>
            <a:r>
              <a:rPr lang="en-US" dirty="0">
                <a:solidFill>
                  <a:srgbClr val="0070C0"/>
                </a:solidFill>
              </a:rPr>
              <a:t>,</a:t>
            </a:r>
            <a:r>
              <a:rPr lang="en-US" dirty="0" smtClean="0">
                <a:solidFill>
                  <a:srgbClr val="0070C0"/>
                </a:solidFill>
              </a:rPr>
              <a:t>n-1]</a:t>
            </a:r>
            <a:endParaRPr lang="en-US" dirty="0">
              <a:solidFill>
                <a:srgbClr val="0070C0"/>
              </a:solidFill>
            </a:endParaRPr>
          </a:p>
        </p:txBody>
      </p:sp>
    </p:spTree>
    <p:extLst>
      <p:ext uri="{BB962C8B-B14F-4D97-AF65-F5344CB8AC3E}">
        <p14:creationId xmlns:p14="http://schemas.microsoft.com/office/powerpoint/2010/main" val="2944274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7</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996846" y="1182533"/>
            <a:ext cx="9411750" cy="1200329"/>
          </a:xfrm>
          <a:prstGeom prst="rect">
            <a:avLst/>
          </a:prstGeom>
        </p:spPr>
        <p:txBody>
          <a:bodyPr wrap="square">
            <a:spAutoFit/>
          </a:bodyPr>
          <a:lstStyle/>
          <a:p>
            <a:pPr>
              <a:defRPr/>
            </a:pPr>
            <a:r>
              <a:rPr lang="en-US" dirty="0" smtClean="0">
                <a:solidFill>
                  <a:srgbClr val="0070C0"/>
                </a:solidFill>
              </a:rPr>
              <a:t>In this file you prepare the fit parameters for the spectra.</a:t>
            </a:r>
          </a:p>
          <a:p>
            <a:pPr>
              <a:defRPr/>
            </a:pPr>
            <a:endParaRPr lang="en-US" dirty="0" smtClean="0">
              <a:solidFill>
                <a:srgbClr val="0070C0"/>
              </a:solidFill>
            </a:endParaRPr>
          </a:p>
          <a:p>
            <a:pPr>
              <a:defRPr/>
            </a:pPr>
            <a:r>
              <a:rPr lang="en-US" dirty="0" smtClean="0">
                <a:solidFill>
                  <a:srgbClr val="0070C0"/>
                </a:solidFill>
              </a:rPr>
              <a:t>It can be either be a .</a:t>
            </a:r>
            <a:r>
              <a:rPr lang="en-US" dirty="0" err="1" smtClean="0">
                <a:solidFill>
                  <a:srgbClr val="0070C0"/>
                </a:solidFill>
              </a:rPr>
              <a:t>yaml</a:t>
            </a:r>
            <a:r>
              <a:rPr lang="en-US" dirty="0" smtClean="0">
                <a:solidFill>
                  <a:srgbClr val="0070C0"/>
                </a:solidFill>
              </a:rPr>
              <a:t> file or a .</a:t>
            </a:r>
            <a:r>
              <a:rPr lang="en-US" dirty="0" err="1" smtClean="0">
                <a:solidFill>
                  <a:srgbClr val="0070C0"/>
                </a:solidFill>
              </a:rPr>
              <a:t>json</a:t>
            </a:r>
            <a:r>
              <a:rPr lang="en-US" dirty="0" smtClean="0">
                <a:solidFill>
                  <a:srgbClr val="0070C0"/>
                </a:solidFill>
              </a:rPr>
              <a:t> type. I´ll cover the .</a:t>
            </a:r>
            <a:r>
              <a:rPr lang="en-US" dirty="0" err="1" smtClean="0">
                <a:solidFill>
                  <a:srgbClr val="0070C0"/>
                </a:solidFill>
              </a:rPr>
              <a:t>yaml</a:t>
            </a:r>
            <a:r>
              <a:rPr lang="en-US" dirty="0" smtClean="0">
                <a:solidFill>
                  <a:srgbClr val="0070C0"/>
                </a:solidFill>
              </a:rPr>
              <a:t> here. (.</a:t>
            </a:r>
            <a:r>
              <a:rPr lang="en-US" dirty="0" err="1" smtClean="0">
                <a:solidFill>
                  <a:srgbClr val="0070C0"/>
                </a:solidFill>
              </a:rPr>
              <a:t>json</a:t>
            </a:r>
            <a:r>
              <a:rPr lang="en-US" dirty="0" smtClean="0">
                <a:solidFill>
                  <a:srgbClr val="0070C0"/>
                </a:solidFill>
              </a:rPr>
              <a:t> wasn´t tested a long time but work    the same way)</a:t>
            </a:r>
            <a:endParaRPr lang="en-US" baseline="-25000"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param</a:t>
            </a:r>
            <a:r>
              <a:rPr lang="de-DE" sz="2400" b="1" baseline="-25000" dirty="0" smtClean="0">
                <a:solidFill>
                  <a:schemeClr val="bg1"/>
                </a:solidFill>
              </a:rPr>
              <a:t>-file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47" y="3159407"/>
            <a:ext cx="2446287" cy="31982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382" y="3102227"/>
            <a:ext cx="5646909" cy="2156647"/>
          </a:xfrm>
          <a:prstGeom prst="rect">
            <a:avLst/>
          </a:prstGeom>
        </p:spPr>
      </p:pic>
      <p:cxnSp>
        <p:nvCxnSpPr>
          <p:cNvPr id="8" name="Straight Arrow Connector 7"/>
          <p:cNvCxnSpPr/>
          <p:nvPr/>
        </p:nvCxnSpPr>
        <p:spPr>
          <a:xfrm flipH="1">
            <a:off x="2840636" y="2105863"/>
            <a:ext cx="449705" cy="8471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4230" y="2105863"/>
            <a:ext cx="864414" cy="946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flipH="1">
            <a:off x="2333823" y="3501483"/>
            <a:ext cx="1101251" cy="3568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5" name="Rectangle 14"/>
          <p:cNvSpPr/>
          <p:nvPr/>
        </p:nvSpPr>
        <p:spPr>
          <a:xfrm>
            <a:off x="3435073" y="3281189"/>
            <a:ext cx="2702599" cy="1477328"/>
          </a:xfrm>
          <a:prstGeom prst="rect">
            <a:avLst/>
          </a:prstGeom>
        </p:spPr>
        <p:txBody>
          <a:bodyPr wrap="square">
            <a:spAutoFit/>
          </a:bodyPr>
          <a:lstStyle/>
          <a:p>
            <a:pPr>
              <a:defRPr/>
            </a:pPr>
            <a:r>
              <a:rPr lang="en-US" dirty="0" smtClean="0">
                <a:solidFill>
                  <a:srgbClr val="0070C0"/>
                </a:solidFill>
              </a:rPr>
              <a:t>This is important! The code will crash, if the amplitude/area will get 0 since we will divide by it later!</a:t>
            </a:r>
            <a:endParaRPr lang="en-US" baseline="-25000" dirty="0">
              <a:solidFill>
                <a:srgbClr val="0070C0"/>
              </a:solidFill>
            </a:endParaRPr>
          </a:p>
        </p:txBody>
      </p:sp>
      <p:cxnSp>
        <p:nvCxnSpPr>
          <p:cNvPr id="16" name="Straight Arrow Connector 15"/>
          <p:cNvCxnSpPr/>
          <p:nvPr/>
        </p:nvCxnSpPr>
        <p:spPr>
          <a:xfrm flipH="1" flipV="1">
            <a:off x="6839415" y="5077522"/>
            <a:ext cx="676507" cy="84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839415" y="6032589"/>
            <a:ext cx="2702599" cy="646331"/>
          </a:xfrm>
          <a:prstGeom prst="rect">
            <a:avLst/>
          </a:prstGeom>
        </p:spPr>
        <p:txBody>
          <a:bodyPr wrap="square">
            <a:spAutoFit/>
          </a:bodyPr>
          <a:lstStyle/>
          <a:p>
            <a:pPr>
              <a:defRPr/>
            </a:pPr>
            <a:r>
              <a:rPr lang="en-US" dirty="0" smtClean="0">
                <a:solidFill>
                  <a:srgbClr val="0070C0"/>
                </a:solidFill>
              </a:rPr>
              <a:t>Do not forget the {} for this type of file</a:t>
            </a:r>
            <a:endParaRPr lang="en-US" baseline="-25000" dirty="0">
              <a:solidFill>
                <a:srgbClr val="0070C0"/>
              </a:solidFill>
            </a:endParaRPr>
          </a:p>
        </p:txBody>
      </p:sp>
      <p:cxnSp>
        <p:nvCxnSpPr>
          <p:cNvPr id="19" name="Straight Arrow Connector 18"/>
          <p:cNvCxnSpPr/>
          <p:nvPr/>
        </p:nvCxnSpPr>
        <p:spPr>
          <a:xfrm flipV="1">
            <a:off x="9061451" y="4564566"/>
            <a:ext cx="2805112" cy="1468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638478" y="4579555"/>
            <a:ext cx="0" cy="145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40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8</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877735"/>
            <a:ext cx="8476791" cy="5816977"/>
          </a:xfrm>
          <a:prstGeom prst="rect">
            <a:avLst/>
          </a:prstGeom>
        </p:spPr>
        <p:txBody>
          <a:bodyPr wrap="square">
            <a:spAutoFit/>
          </a:bodyPr>
          <a:lstStyle/>
          <a:p>
            <a:pPr>
              <a:defRPr/>
            </a:pPr>
            <a:r>
              <a:rPr lang="en-US" dirty="0" smtClean="0">
                <a:solidFill>
                  <a:srgbClr val="0070C0"/>
                </a:solidFill>
              </a:rPr>
              <a:t>Meaning of all naming: p</a:t>
            </a:r>
            <a:r>
              <a:rPr lang="en-US" dirty="0" smtClean="0">
                <a:solidFill>
                  <a:schemeClr val="accent2">
                    <a:lumMod val="75000"/>
                  </a:schemeClr>
                </a:solidFill>
              </a:rPr>
              <a:t>0</a:t>
            </a:r>
            <a:r>
              <a:rPr lang="en-US" dirty="0" smtClean="0">
                <a:solidFill>
                  <a:srgbClr val="0070C0"/>
                </a:solidFill>
              </a:rPr>
              <a:t>_</a:t>
            </a:r>
            <a:r>
              <a:rPr lang="en-US" dirty="0" smtClean="0">
                <a:solidFill>
                  <a:srgbClr val="00B050"/>
                </a:solidFill>
              </a:rPr>
              <a:t>0</a:t>
            </a:r>
            <a:r>
              <a:rPr lang="en-US" dirty="0" smtClean="0">
                <a:solidFill>
                  <a:srgbClr val="0070C0"/>
                </a:solidFill>
              </a:rPr>
              <a:t>_</a:t>
            </a:r>
            <a:r>
              <a:rPr lang="en-US" dirty="0" smtClean="0">
                <a:solidFill>
                  <a:schemeClr val="accent6">
                    <a:lumMod val="75000"/>
                  </a:schemeClr>
                </a:solidFill>
              </a:rPr>
              <a:t>XXX</a:t>
            </a:r>
          </a:p>
          <a:p>
            <a:pPr>
              <a:defRPr/>
            </a:pPr>
            <a:endParaRPr lang="en-US" dirty="0" smtClean="0">
              <a:solidFill>
                <a:srgbClr val="0070C0"/>
              </a:solidFill>
            </a:endParaRPr>
          </a:p>
          <a:p>
            <a:pPr>
              <a:defRPr/>
            </a:pPr>
            <a:r>
              <a:rPr lang="en-US" dirty="0" smtClean="0">
                <a:solidFill>
                  <a:srgbClr val="0070C0"/>
                </a:solidFill>
              </a:rPr>
              <a:t>The </a:t>
            </a:r>
            <a:r>
              <a:rPr lang="en-US" dirty="0" smtClean="0">
                <a:solidFill>
                  <a:srgbClr val="A50021"/>
                </a:solidFill>
              </a:rPr>
              <a:t>first 0</a:t>
            </a:r>
            <a:r>
              <a:rPr lang="en-US" dirty="0" smtClean="0">
                <a:solidFill>
                  <a:srgbClr val="0070C0"/>
                </a:solidFill>
              </a:rPr>
              <a:t> is the </a:t>
            </a:r>
            <a:r>
              <a:rPr lang="en-US" b="1" dirty="0" smtClean="0">
                <a:solidFill>
                  <a:srgbClr val="0070C0"/>
                </a:solidFill>
              </a:rPr>
              <a:t>spectra </a:t>
            </a:r>
            <a:r>
              <a:rPr lang="en-US" b="1" dirty="0" err="1" smtClean="0">
                <a:solidFill>
                  <a:srgbClr val="0070C0"/>
                </a:solidFill>
              </a:rPr>
              <a:t>nr</a:t>
            </a:r>
            <a:r>
              <a:rPr lang="en-US" dirty="0" smtClean="0">
                <a:solidFill>
                  <a:srgbClr val="0070C0"/>
                </a:solidFill>
              </a:rPr>
              <a:t> to which these parameters belong. Starting with 0 counting to n-1</a:t>
            </a:r>
          </a:p>
          <a:p>
            <a:pPr>
              <a:defRPr/>
            </a:pPr>
            <a:endParaRPr lang="en-US" dirty="0">
              <a:solidFill>
                <a:srgbClr val="0070C0"/>
              </a:solidFill>
            </a:endParaRPr>
          </a:p>
          <a:p>
            <a:pPr>
              <a:defRPr/>
            </a:pPr>
            <a:r>
              <a:rPr lang="en-US" dirty="0" smtClean="0">
                <a:solidFill>
                  <a:srgbClr val="0070C0"/>
                </a:solidFill>
              </a:rPr>
              <a:t>The </a:t>
            </a:r>
            <a:r>
              <a:rPr lang="en-US" dirty="0" smtClean="0">
                <a:solidFill>
                  <a:srgbClr val="00B050"/>
                </a:solidFill>
              </a:rPr>
              <a:t>2</a:t>
            </a:r>
            <a:r>
              <a:rPr lang="en-US" baseline="30000" dirty="0" smtClean="0">
                <a:solidFill>
                  <a:srgbClr val="00B050"/>
                </a:solidFill>
              </a:rPr>
              <a:t>nd</a:t>
            </a:r>
            <a:r>
              <a:rPr lang="en-US" dirty="0" smtClean="0">
                <a:solidFill>
                  <a:srgbClr val="00B050"/>
                </a:solidFill>
              </a:rPr>
              <a:t> 0 </a:t>
            </a:r>
            <a:r>
              <a:rPr lang="en-US" dirty="0" smtClean="0">
                <a:solidFill>
                  <a:srgbClr val="0070C0"/>
                </a:solidFill>
              </a:rPr>
              <a:t>is the </a:t>
            </a:r>
            <a:r>
              <a:rPr lang="en-US" b="1" dirty="0" smtClean="0">
                <a:solidFill>
                  <a:srgbClr val="0070C0"/>
                </a:solidFill>
              </a:rPr>
              <a:t>peak </a:t>
            </a:r>
            <a:r>
              <a:rPr lang="en-US" b="1" dirty="0" err="1" smtClean="0">
                <a:solidFill>
                  <a:srgbClr val="0070C0"/>
                </a:solidFill>
              </a:rPr>
              <a:t>nr</a:t>
            </a:r>
            <a:r>
              <a:rPr lang="en-US" dirty="0" smtClean="0">
                <a:solidFill>
                  <a:srgbClr val="0070C0"/>
                </a:solidFill>
              </a:rPr>
              <a:t> in the spectra. Normally the same peaks in all spectra are assigned to the same </a:t>
            </a:r>
            <a:r>
              <a:rPr lang="en-US" dirty="0" err="1" smtClean="0">
                <a:solidFill>
                  <a:srgbClr val="0070C0"/>
                </a:solidFill>
              </a:rPr>
              <a:t>oxid</a:t>
            </a:r>
            <a:r>
              <a:rPr lang="en-US" dirty="0" smtClean="0">
                <a:solidFill>
                  <a:srgbClr val="0070C0"/>
                </a:solidFill>
              </a:rPr>
              <a:t> state.</a:t>
            </a:r>
          </a:p>
          <a:p>
            <a:pPr>
              <a:defRPr/>
            </a:pPr>
            <a:endParaRPr lang="en-US" baseline="-25000" dirty="0">
              <a:solidFill>
                <a:srgbClr val="0070C0"/>
              </a:solidFill>
            </a:endParaRPr>
          </a:p>
          <a:p>
            <a:pPr>
              <a:defRPr/>
            </a:pPr>
            <a:r>
              <a:rPr lang="en-US" dirty="0" smtClean="0">
                <a:solidFill>
                  <a:srgbClr val="0070C0"/>
                </a:solidFill>
              </a:rPr>
              <a:t>With the </a:t>
            </a:r>
            <a:r>
              <a:rPr lang="en-US" dirty="0" smtClean="0">
                <a:solidFill>
                  <a:schemeClr val="accent6">
                    <a:lumMod val="75000"/>
                  </a:schemeClr>
                </a:solidFill>
              </a:rPr>
              <a:t>XXX</a:t>
            </a:r>
            <a:r>
              <a:rPr lang="en-US" dirty="0" smtClean="0">
                <a:solidFill>
                  <a:srgbClr val="0070C0"/>
                </a:solidFill>
              </a:rPr>
              <a:t> you can change specific </a:t>
            </a:r>
            <a:r>
              <a:rPr lang="en-US" b="1" dirty="0" smtClean="0">
                <a:solidFill>
                  <a:srgbClr val="0070C0"/>
                </a:solidFill>
              </a:rPr>
              <a:t>properties</a:t>
            </a:r>
            <a:r>
              <a:rPr lang="en-US" dirty="0" smtClean="0">
                <a:solidFill>
                  <a:srgbClr val="0070C0"/>
                </a:solidFill>
              </a:rPr>
              <a:t> of the peak.</a:t>
            </a:r>
          </a:p>
          <a:p>
            <a:pPr marL="285750" indent="-285750">
              <a:buFont typeface="Arial" panose="020B0604020202020204" pitchFamily="34" charset="0"/>
              <a:buChar char="•"/>
              <a:defRPr/>
            </a:pPr>
            <a:r>
              <a:rPr lang="en-US" dirty="0" smtClean="0">
                <a:solidFill>
                  <a:srgbClr val="0070C0"/>
                </a:solidFill>
              </a:rPr>
              <a:t>amplitude: is the area of the peak (not the absolute height!) in theory you could also change the height, but since physically the area stays the same not the height we choose this</a:t>
            </a:r>
          </a:p>
          <a:p>
            <a:pPr marL="285750" indent="-285750">
              <a:buFont typeface="Arial" panose="020B0604020202020204" pitchFamily="34" charset="0"/>
              <a:buChar char="•"/>
              <a:defRPr/>
            </a:pPr>
            <a:r>
              <a:rPr lang="en-US" dirty="0">
                <a:solidFill>
                  <a:srgbClr val="0070C0"/>
                </a:solidFill>
              </a:rPr>
              <a:t>c</a:t>
            </a:r>
            <a:r>
              <a:rPr lang="en-US" dirty="0" smtClean="0">
                <a:solidFill>
                  <a:srgbClr val="0070C0"/>
                </a:solidFill>
              </a:rPr>
              <a:t>enter: the energy where the peak is located</a:t>
            </a:r>
          </a:p>
          <a:p>
            <a:pPr marL="285750" indent="-285750">
              <a:buFont typeface="Arial" panose="020B0604020202020204" pitchFamily="34" charset="0"/>
              <a:buChar char="•"/>
              <a:defRPr/>
            </a:pPr>
            <a:r>
              <a:rPr lang="en-US" dirty="0" smtClean="0">
                <a:solidFill>
                  <a:srgbClr val="0070C0"/>
                </a:solidFill>
              </a:rPr>
              <a:t>sigma: width of the peak, originates for the Voigt model</a:t>
            </a:r>
          </a:p>
          <a:p>
            <a:pPr marL="285750" indent="-285750">
              <a:buFont typeface="Arial" panose="020B0604020202020204" pitchFamily="34" charset="0"/>
              <a:buChar char="•"/>
              <a:defRPr/>
            </a:pPr>
            <a:r>
              <a:rPr lang="en-US" dirty="0">
                <a:solidFill>
                  <a:srgbClr val="0070C0"/>
                </a:solidFill>
              </a:rPr>
              <a:t>g</a:t>
            </a:r>
            <a:r>
              <a:rPr lang="en-US" dirty="0" smtClean="0">
                <a:solidFill>
                  <a:srgbClr val="0070C0"/>
                </a:solidFill>
              </a:rPr>
              <a:t>amma: broadening (?), also comes from the convolution</a:t>
            </a:r>
          </a:p>
          <a:p>
            <a:pPr marL="285750" indent="-285750">
              <a:buFont typeface="Arial" panose="020B0604020202020204" pitchFamily="34" charset="0"/>
              <a:buChar char="•"/>
              <a:defRPr/>
            </a:pPr>
            <a:endParaRPr lang="en-US" dirty="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marL="285750" indent="-285750">
              <a:buFont typeface="Arial" panose="020B0604020202020204" pitchFamily="34" charset="0"/>
              <a:buChar char="•"/>
              <a:defRPr/>
            </a:pPr>
            <a:endParaRPr lang="en-US" dirty="0">
              <a:solidFill>
                <a:srgbClr val="0070C0"/>
              </a:solidFill>
            </a:endParaRPr>
          </a:p>
          <a:p>
            <a:pPr>
              <a:defRPr/>
            </a:pPr>
            <a:r>
              <a:rPr lang="en-US" dirty="0" smtClean="0">
                <a:solidFill>
                  <a:srgbClr val="0070C0"/>
                </a:solidFill>
              </a:rPr>
              <a:t>This file can be reused if you have similar samples with more or less the same starting </a:t>
            </a:r>
            <a:r>
              <a:rPr lang="en-US" dirty="0" err="1" smtClean="0">
                <a:solidFill>
                  <a:srgbClr val="0070C0"/>
                </a:solidFill>
              </a:rPr>
              <a:t>params</a:t>
            </a:r>
            <a:r>
              <a:rPr lang="en-US" dirty="0" smtClean="0">
                <a:solidFill>
                  <a:srgbClr val="0070C0"/>
                </a:solidFill>
              </a:rPr>
              <a:t>. </a:t>
            </a:r>
            <a:endParaRPr lang="en-US" dirty="0">
              <a:solidFill>
                <a:srgbClr val="0070C0"/>
              </a:solidFill>
            </a:endParaRPr>
          </a:p>
          <a:p>
            <a:pPr>
              <a:defRPr/>
            </a:pP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param</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8192" y="1007754"/>
            <a:ext cx="3181480" cy="5693176"/>
          </a:xfrm>
          <a:prstGeom prst="rect">
            <a:avLst/>
          </a:prstGeom>
        </p:spPr>
      </p:pic>
    </p:spTree>
    <p:extLst>
      <p:ext uri="{BB962C8B-B14F-4D97-AF65-F5344CB8AC3E}">
        <p14:creationId xmlns:p14="http://schemas.microsoft.com/office/powerpoint/2010/main" val="2700421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pPr>
              <a:defRPr/>
            </a:pPr>
            <a:fld id="{A84C39E0-64DA-4F5B-9DB3-FEB2FE1C74E9}" type="slidenum">
              <a:rPr lang="de-DE" smtClean="0"/>
              <a:pPr>
                <a:defRPr/>
              </a:pPr>
              <a:t>9</a:t>
            </a:fld>
            <a:endParaRPr lang="de-DE" dirty="0"/>
          </a:p>
        </p:txBody>
      </p:sp>
      <p:sp>
        <p:nvSpPr>
          <p:cNvPr id="6" name="Rectangle 5"/>
          <p:cNvSpPr/>
          <p:nvPr/>
        </p:nvSpPr>
        <p:spPr>
          <a:xfrm>
            <a:off x="663801" y="10077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22" name="Rectangle 21"/>
          <p:cNvSpPr/>
          <p:nvPr/>
        </p:nvSpPr>
        <p:spPr>
          <a:xfrm>
            <a:off x="511401" y="780460"/>
            <a:ext cx="8476791" cy="6186309"/>
          </a:xfrm>
          <a:prstGeom prst="rect">
            <a:avLst/>
          </a:prstGeom>
        </p:spPr>
        <p:txBody>
          <a:bodyPr wrap="square">
            <a:spAutoFit/>
          </a:bodyPr>
          <a:lstStyle/>
          <a:p>
            <a:pPr>
              <a:defRPr/>
            </a:pPr>
            <a:r>
              <a:rPr lang="en-US" dirty="0" smtClean="0">
                <a:solidFill>
                  <a:srgbClr val="0070C0"/>
                </a:solidFill>
              </a:rPr>
              <a:t>Meaning of all naming: p</a:t>
            </a:r>
            <a:r>
              <a:rPr lang="en-US" dirty="0" smtClean="0">
                <a:solidFill>
                  <a:schemeClr val="accent2">
                    <a:lumMod val="75000"/>
                  </a:schemeClr>
                </a:solidFill>
              </a:rPr>
              <a:t>0</a:t>
            </a:r>
            <a:r>
              <a:rPr lang="en-US" dirty="0" smtClean="0">
                <a:solidFill>
                  <a:srgbClr val="0070C0"/>
                </a:solidFill>
              </a:rPr>
              <a:t>_</a:t>
            </a:r>
            <a:r>
              <a:rPr lang="en-US" dirty="0" smtClean="0">
                <a:solidFill>
                  <a:srgbClr val="00B050"/>
                </a:solidFill>
              </a:rPr>
              <a:t>0</a:t>
            </a:r>
            <a:r>
              <a:rPr lang="en-US" dirty="0" smtClean="0">
                <a:solidFill>
                  <a:srgbClr val="0070C0"/>
                </a:solidFill>
              </a:rPr>
              <a:t>_</a:t>
            </a:r>
            <a:r>
              <a:rPr lang="en-US" dirty="0" smtClean="0">
                <a:solidFill>
                  <a:schemeClr val="accent6">
                    <a:lumMod val="75000"/>
                  </a:schemeClr>
                </a:solidFill>
              </a:rPr>
              <a:t>XXX</a:t>
            </a:r>
          </a:p>
          <a:p>
            <a:pPr>
              <a:defRPr/>
            </a:pPr>
            <a:endParaRPr lang="en-US" dirty="0" smtClean="0">
              <a:solidFill>
                <a:srgbClr val="0070C0"/>
              </a:solidFill>
            </a:endParaRPr>
          </a:p>
          <a:p>
            <a:pPr>
              <a:defRPr/>
            </a:pPr>
            <a:r>
              <a:rPr lang="en-US" dirty="0" smtClean="0">
                <a:solidFill>
                  <a:srgbClr val="0070C0"/>
                </a:solidFill>
              </a:rPr>
              <a:t>With the </a:t>
            </a:r>
            <a:r>
              <a:rPr lang="en-US" dirty="0" smtClean="0">
                <a:solidFill>
                  <a:schemeClr val="accent6">
                    <a:lumMod val="75000"/>
                  </a:schemeClr>
                </a:solidFill>
              </a:rPr>
              <a:t>XXX</a:t>
            </a:r>
            <a:r>
              <a:rPr lang="en-US" dirty="0" smtClean="0">
                <a:solidFill>
                  <a:srgbClr val="0070C0"/>
                </a:solidFill>
              </a:rPr>
              <a:t> you can change specific properties of the peak.</a:t>
            </a:r>
          </a:p>
          <a:p>
            <a:pPr marL="285750" indent="-285750">
              <a:buFont typeface="Arial" panose="020B0604020202020204" pitchFamily="34" charset="0"/>
              <a:buChar char="•"/>
              <a:defRPr/>
            </a:pPr>
            <a:r>
              <a:rPr lang="en-US" b="1" dirty="0" smtClean="0">
                <a:solidFill>
                  <a:srgbClr val="0070C0"/>
                </a:solidFill>
              </a:rPr>
              <a:t>amplitude</a:t>
            </a:r>
            <a:r>
              <a:rPr lang="en-US" dirty="0" smtClean="0">
                <a:solidFill>
                  <a:srgbClr val="0070C0"/>
                </a:solidFill>
              </a:rPr>
              <a:t>: is the area of the peak (not the absolute height!) in theory you could also change the height, but since physically the area stays the same not the height we choose this</a:t>
            </a:r>
          </a:p>
          <a:p>
            <a:pPr marL="285750" indent="-285750">
              <a:buFont typeface="Arial" panose="020B0604020202020204" pitchFamily="34" charset="0"/>
              <a:buChar char="•"/>
              <a:defRPr/>
            </a:pPr>
            <a:r>
              <a:rPr lang="en-US" b="1" dirty="0">
                <a:solidFill>
                  <a:srgbClr val="0070C0"/>
                </a:solidFill>
              </a:rPr>
              <a:t>c</a:t>
            </a:r>
            <a:r>
              <a:rPr lang="en-US" b="1" dirty="0" smtClean="0">
                <a:solidFill>
                  <a:srgbClr val="0070C0"/>
                </a:solidFill>
              </a:rPr>
              <a:t>enter</a:t>
            </a:r>
            <a:r>
              <a:rPr lang="en-US" dirty="0" smtClean="0">
                <a:solidFill>
                  <a:srgbClr val="0070C0"/>
                </a:solidFill>
              </a:rPr>
              <a:t>: the energy where the peak is located</a:t>
            </a:r>
          </a:p>
          <a:p>
            <a:pPr marL="285750" indent="-285750">
              <a:buFont typeface="Arial" panose="020B0604020202020204" pitchFamily="34" charset="0"/>
              <a:buChar char="•"/>
              <a:defRPr/>
            </a:pPr>
            <a:r>
              <a:rPr lang="en-US" b="1" dirty="0" smtClean="0">
                <a:solidFill>
                  <a:srgbClr val="0070C0"/>
                </a:solidFill>
              </a:rPr>
              <a:t>sigma</a:t>
            </a:r>
            <a:r>
              <a:rPr lang="en-US" dirty="0" smtClean="0">
                <a:solidFill>
                  <a:srgbClr val="0070C0"/>
                </a:solidFill>
              </a:rPr>
              <a:t>: width of the peak, originates for the Voigt model</a:t>
            </a:r>
          </a:p>
          <a:p>
            <a:pPr marL="285750" indent="-285750">
              <a:buFont typeface="Arial" panose="020B0604020202020204" pitchFamily="34" charset="0"/>
              <a:buChar char="•"/>
              <a:defRPr/>
            </a:pPr>
            <a:r>
              <a:rPr lang="en-US" b="1" dirty="0">
                <a:solidFill>
                  <a:srgbClr val="0070C0"/>
                </a:solidFill>
              </a:rPr>
              <a:t>g</a:t>
            </a:r>
            <a:r>
              <a:rPr lang="en-US" b="1" dirty="0" smtClean="0">
                <a:solidFill>
                  <a:srgbClr val="0070C0"/>
                </a:solidFill>
              </a:rPr>
              <a:t>amma</a:t>
            </a:r>
            <a:r>
              <a:rPr lang="en-US" dirty="0" smtClean="0">
                <a:solidFill>
                  <a:srgbClr val="0070C0"/>
                </a:solidFill>
              </a:rPr>
              <a:t>: broadening (?), also comes from the convolution</a:t>
            </a:r>
          </a:p>
          <a:p>
            <a:pPr marL="285750" indent="-285750">
              <a:buFont typeface="Arial" panose="020B0604020202020204" pitchFamily="34" charset="0"/>
              <a:buChar char="•"/>
              <a:defRPr/>
            </a:pPr>
            <a:endParaRPr lang="en-US" dirty="0">
              <a:solidFill>
                <a:srgbClr val="0070C0"/>
              </a:solidFill>
            </a:endParaRPr>
          </a:p>
          <a:p>
            <a:pPr>
              <a:defRPr/>
            </a:pPr>
            <a:r>
              <a:rPr lang="en-US" dirty="0" smtClean="0">
                <a:solidFill>
                  <a:srgbClr val="0070C0"/>
                </a:solidFill>
              </a:rPr>
              <a:t>There </a:t>
            </a:r>
            <a:r>
              <a:rPr lang="en-US" dirty="0">
                <a:solidFill>
                  <a:srgbClr val="0070C0"/>
                </a:solidFill>
              </a:rPr>
              <a:t>y</a:t>
            </a:r>
            <a:r>
              <a:rPr lang="en-US" dirty="0" smtClean="0">
                <a:solidFill>
                  <a:srgbClr val="0070C0"/>
                </a:solidFill>
              </a:rPr>
              <a:t>ou can input the following parameters</a:t>
            </a:r>
          </a:p>
          <a:p>
            <a:pPr marL="285750" indent="-285750">
              <a:buFont typeface="Arial" panose="020B0604020202020204" pitchFamily="34" charset="0"/>
              <a:buChar char="•"/>
              <a:defRPr/>
            </a:pPr>
            <a:r>
              <a:rPr lang="en-US" b="1" dirty="0">
                <a:solidFill>
                  <a:srgbClr val="0070C0"/>
                </a:solidFill>
              </a:rPr>
              <a:t>v</a:t>
            </a:r>
            <a:r>
              <a:rPr lang="en-US" b="1" dirty="0" smtClean="0">
                <a:solidFill>
                  <a:srgbClr val="0070C0"/>
                </a:solidFill>
              </a:rPr>
              <a:t>alue</a:t>
            </a:r>
            <a:r>
              <a:rPr lang="en-US" dirty="0" smtClean="0">
                <a:solidFill>
                  <a:srgbClr val="0070C0"/>
                </a:solidFill>
              </a:rPr>
              <a:t>: the absolute value of the parameter. Only numbers are allowed!</a:t>
            </a:r>
          </a:p>
          <a:p>
            <a:pPr marL="285750" indent="-285750">
              <a:buFont typeface="Arial" panose="020B0604020202020204" pitchFamily="34" charset="0"/>
              <a:buChar char="•"/>
              <a:defRPr/>
            </a:pPr>
            <a:r>
              <a:rPr lang="en-US" b="1" dirty="0" smtClean="0">
                <a:solidFill>
                  <a:srgbClr val="0070C0"/>
                </a:solidFill>
              </a:rPr>
              <a:t>expr</a:t>
            </a:r>
            <a:r>
              <a:rPr lang="en-US" dirty="0" smtClean="0">
                <a:solidFill>
                  <a:srgbClr val="0070C0"/>
                </a:solidFill>
              </a:rPr>
              <a:t>: to link parameters. Works as a string (“xxx” where you can insert mathematical expressions</a:t>
            </a:r>
          </a:p>
          <a:p>
            <a:pPr marL="285750" indent="-285750">
              <a:buFont typeface="Arial" panose="020B0604020202020204" pitchFamily="34" charset="0"/>
              <a:buChar char="•"/>
              <a:defRPr/>
            </a:pPr>
            <a:r>
              <a:rPr lang="en-US" b="1" dirty="0">
                <a:solidFill>
                  <a:srgbClr val="0070C0"/>
                </a:solidFill>
              </a:rPr>
              <a:t>m</a:t>
            </a:r>
            <a:r>
              <a:rPr lang="en-US" b="1" dirty="0" smtClean="0">
                <a:solidFill>
                  <a:srgbClr val="0070C0"/>
                </a:solidFill>
              </a:rPr>
              <a:t>in</a:t>
            </a:r>
            <a:r>
              <a:rPr lang="en-US" dirty="0" smtClean="0">
                <a:solidFill>
                  <a:srgbClr val="0070C0"/>
                </a:solidFill>
              </a:rPr>
              <a:t>,</a:t>
            </a:r>
            <a:r>
              <a:rPr lang="en-US" b="1" dirty="0" smtClean="0">
                <a:solidFill>
                  <a:srgbClr val="0070C0"/>
                </a:solidFill>
              </a:rPr>
              <a:t> max</a:t>
            </a:r>
            <a:r>
              <a:rPr lang="en-US" dirty="0" smtClean="0">
                <a:solidFill>
                  <a:srgbClr val="0070C0"/>
                </a:solidFill>
              </a:rPr>
              <a:t>: lower/upper bound of it. Only necessary if values are given</a:t>
            </a:r>
          </a:p>
          <a:p>
            <a:pPr marL="285750" indent="-285750">
              <a:buFont typeface="Arial" panose="020B0604020202020204" pitchFamily="34" charset="0"/>
              <a:buChar char="•"/>
              <a:defRPr/>
            </a:pPr>
            <a:r>
              <a:rPr lang="en-US" b="1" dirty="0">
                <a:solidFill>
                  <a:srgbClr val="0070C0"/>
                </a:solidFill>
              </a:rPr>
              <a:t>v</a:t>
            </a:r>
            <a:r>
              <a:rPr lang="en-US" b="1" dirty="0" smtClean="0">
                <a:solidFill>
                  <a:srgbClr val="0070C0"/>
                </a:solidFill>
              </a:rPr>
              <a:t>ary</a:t>
            </a:r>
            <a:r>
              <a:rPr lang="en-US" dirty="0" smtClean="0">
                <a:solidFill>
                  <a:srgbClr val="0070C0"/>
                </a:solidFill>
              </a:rPr>
              <a:t>: a bool with either </a:t>
            </a:r>
            <a:r>
              <a:rPr lang="en-US" b="1" dirty="0" smtClean="0">
                <a:solidFill>
                  <a:srgbClr val="0070C0"/>
                </a:solidFill>
              </a:rPr>
              <a:t>True</a:t>
            </a:r>
            <a:r>
              <a:rPr lang="en-US" dirty="0" smtClean="0">
                <a:solidFill>
                  <a:srgbClr val="0070C0"/>
                </a:solidFill>
              </a:rPr>
              <a:t> or </a:t>
            </a:r>
            <a:r>
              <a:rPr lang="en-US" b="1" dirty="0" smtClean="0">
                <a:solidFill>
                  <a:srgbClr val="0070C0"/>
                </a:solidFill>
              </a:rPr>
              <a:t>False</a:t>
            </a:r>
            <a:r>
              <a:rPr lang="en-US" dirty="0" smtClean="0">
                <a:solidFill>
                  <a:srgbClr val="0070C0"/>
                </a:solidFill>
              </a:rPr>
              <a:t> (not shown here). With this you can also fix the parameter to a specific value (True is the default setting </a:t>
            </a:r>
            <a:r>
              <a:rPr lang="en-DE" dirty="0" smtClean="0">
                <a:solidFill>
                  <a:srgbClr val="0070C0"/>
                </a:solidFill>
                <a:sym typeface="Wingdings" panose="05000000000000000000" pitchFamily="2" charset="2"/>
              </a:rPr>
              <a:t></a:t>
            </a:r>
            <a:r>
              <a:rPr lang="en-US" dirty="0" smtClean="0">
                <a:solidFill>
                  <a:srgbClr val="0070C0"/>
                </a:solidFill>
                <a:sym typeface="Wingdings" panose="05000000000000000000" pitchFamily="2" charset="2"/>
              </a:rPr>
              <a:t> means it can change during the fitting)</a:t>
            </a:r>
            <a:endParaRPr lang="en-US" dirty="0" smtClean="0">
              <a:solidFill>
                <a:srgbClr val="0070C0"/>
              </a:solidFill>
            </a:endParaRPr>
          </a:p>
          <a:p>
            <a:pPr marL="285750" indent="-285750">
              <a:buFont typeface="Arial" panose="020B0604020202020204" pitchFamily="34" charset="0"/>
              <a:buChar char="•"/>
              <a:defRPr/>
            </a:pPr>
            <a:endParaRPr lang="en-US" dirty="0" smtClean="0">
              <a:solidFill>
                <a:srgbClr val="0070C0"/>
              </a:solidFill>
            </a:endParaRPr>
          </a:p>
          <a:p>
            <a:pPr>
              <a:defRPr/>
            </a:pPr>
            <a:r>
              <a:rPr lang="en-US" b="1" dirty="0">
                <a:solidFill>
                  <a:srgbClr val="0070C0"/>
                </a:solidFill>
              </a:rPr>
              <a:t>Note: </a:t>
            </a:r>
            <a:r>
              <a:rPr lang="en-US" dirty="0">
                <a:solidFill>
                  <a:srgbClr val="0070C0"/>
                </a:solidFill>
              </a:rPr>
              <a:t>you </a:t>
            </a:r>
            <a:r>
              <a:rPr lang="en-US" b="1" dirty="0">
                <a:solidFill>
                  <a:srgbClr val="0070C0"/>
                </a:solidFill>
              </a:rPr>
              <a:t>do not </a:t>
            </a:r>
            <a:r>
              <a:rPr lang="en-US" dirty="0">
                <a:solidFill>
                  <a:srgbClr val="0070C0"/>
                </a:solidFill>
              </a:rPr>
              <a:t>have to</a:t>
            </a:r>
            <a:r>
              <a:rPr lang="en-US" b="1" dirty="0">
                <a:solidFill>
                  <a:srgbClr val="0070C0"/>
                </a:solidFill>
              </a:rPr>
              <a:t> </a:t>
            </a:r>
            <a:r>
              <a:rPr lang="en-US" b="1" dirty="0" smtClean="0">
                <a:solidFill>
                  <a:srgbClr val="0070C0"/>
                </a:solidFill>
              </a:rPr>
              <a:t>pre-set </a:t>
            </a:r>
            <a:r>
              <a:rPr lang="en-US" dirty="0" smtClean="0">
                <a:solidFill>
                  <a:srgbClr val="0070C0"/>
                </a:solidFill>
              </a:rPr>
              <a:t>every number exactly in the beginning! You get the chance to do so later in the .</a:t>
            </a:r>
            <a:r>
              <a:rPr lang="en-US" dirty="0" err="1" smtClean="0">
                <a:solidFill>
                  <a:srgbClr val="0070C0"/>
                </a:solidFill>
              </a:rPr>
              <a:t>py</a:t>
            </a:r>
            <a:r>
              <a:rPr lang="en-US" dirty="0" smtClean="0">
                <a:solidFill>
                  <a:srgbClr val="0070C0"/>
                </a:solidFill>
              </a:rPr>
              <a:t> script.</a:t>
            </a:r>
            <a:r>
              <a:rPr lang="en-US" b="1" dirty="0" smtClean="0">
                <a:solidFill>
                  <a:srgbClr val="0070C0"/>
                </a:solidFill>
              </a:rPr>
              <a:t> But: </a:t>
            </a:r>
            <a:r>
              <a:rPr lang="en-US" dirty="0" smtClean="0">
                <a:solidFill>
                  <a:srgbClr val="0070C0"/>
                </a:solidFill>
              </a:rPr>
              <a:t>you´ll </a:t>
            </a:r>
            <a:r>
              <a:rPr lang="en-US" b="1" dirty="0" smtClean="0">
                <a:solidFill>
                  <a:srgbClr val="0070C0"/>
                </a:solidFill>
              </a:rPr>
              <a:t>not</a:t>
            </a:r>
            <a:r>
              <a:rPr lang="en-US" dirty="0" smtClean="0">
                <a:solidFill>
                  <a:srgbClr val="0070C0"/>
                </a:solidFill>
              </a:rPr>
              <a:t> be </a:t>
            </a:r>
            <a:r>
              <a:rPr lang="en-US" b="1" dirty="0" smtClean="0">
                <a:solidFill>
                  <a:srgbClr val="0070C0"/>
                </a:solidFill>
              </a:rPr>
              <a:t>able</a:t>
            </a:r>
            <a:r>
              <a:rPr lang="en-US" dirty="0" smtClean="0">
                <a:solidFill>
                  <a:srgbClr val="0070C0"/>
                </a:solidFill>
              </a:rPr>
              <a:t> to </a:t>
            </a:r>
            <a:r>
              <a:rPr lang="en-US" b="1" dirty="0" smtClean="0">
                <a:solidFill>
                  <a:srgbClr val="0070C0"/>
                </a:solidFill>
              </a:rPr>
              <a:t>exchange /add</a:t>
            </a:r>
            <a:r>
              <a:rPr lang="en-US" dirty="0" smtClean="0">
                <a:solidFill>
                  <a:srgbClr val="0070C0"/>
                </a:solidFill>
              </a:rPr>
              <a:t> parameters (</a:t>
            </a:r>
            <a:r>
              <a:rPr lang="en-US" i="1" dirty="0" smtClean="0">
                <a:solidFill>
                  <a:srgbClr val="0070C0"/>
                </a:solidFill>
              </a:rPr>
              <a:t>value</a:t>
            </a:r>
            <a:r>
              <a:rPr lang="en-US" dirty="0" smtClean="0">
                <a:solidFill>
                  <a:srgbClr val="0070C0"/>
                </a:solidFill>
              </a:rPr>
              <a:t> </a:t>
            </a:r>
            <a:r>
              <a:rPr lang="en-US" b="1" dirty="0" smtClean="0">
                <a:solidFill>
                  <a:srgbClr val="0070C0"/>
                </a:solidFill>
              </a:rPr>
              <a:t>to</a:t>
            </a:r>
            <a:r>
              <a:rPr lang="en-US" dirty="0" smtClean="0">
                <a:solidFill>
                  <a:srgbClr val="0070C0"/>
                </a:solidFill>
              </a:rPr>
              <a:t> </a:t>
            </a:r>
            <a:r>
              <a:rPr lang="en-US" i="1" dirty="0" smtClean="0">
                <a:solidFill>
                  <a:srgbClr val="0070C0"/>
                </a:solidFill>
              </a:rPr>
              <a:t>expr </a:t>
            </a:r>
            <a:r>
              <a:rPr lang="en-US" dirty="0" smtClean="0">
                <a:solidFill>
                  <a:srgbClr val="0070C0"/>
                </a:solidFill>
              </a:rPr>
              <a:t>or </a:t>
            </a:r>
            <a:r>
              <a:rPr lang="en-US" b="1" dirty="0" smtClean="0">
                <a:solidFill>
                  <a:srgbClr val="0070C0"/>
                </a:solidFill>
              </a:rPr>
              <a:t>add</a:t>
            </a:r>
            <a:r>
              <a:rPr lang="en-US" i="1" dirty="0" smtClean="0">
                <a:solidFill>
                  <a:srgbClr val="0070C0"/>
                </a:solidFill>
              </a:rPr>
              <a:t> min, max</a:t>
            </a:r>
            <a:r>
              <a:rPr lang="en-US" dirty="0" smtClean="0">
                <a:solidFill>
                  <a:srgbClr val="0070C0"/>
                </a:solidFill>
              </a:rPr>
              <a:t>)! This has to be pre-set</a:t>
            </a:r>
            <a:endParaRPr lang="en-US" dirty="0">
              <a:solidFill>
                <a:srgbClr val="0070C0"/>
              </a:solidFill>
            </a:endParaRPr>
          </a:p>
        </p:txBody>
      </p:sp>
      <p:sp>
        <p:nvSpPr>
          <p:cNvPr id="7" name="Rectangle 6"/>
          <p:cNvSpPr/>
          <p:nvPr/>
        </p:nvSpPr>
        <p:spPr>
          <a:xfrm>
            <a:off x="2469134" y="-39920"/>
            <a:ext cx="6354826" cy="707886"/>
          </a:xfrm>
          <a:prstGeom prst="rect">
            <a:avLst/>
          </a:prstGeom>
        </p:spPr>
        <p:txBody>
          <a:bodyPr wrap="square">
            <a:spAutoFit/>
          </a:bodyPr>
          <a:lstStyle/>
          <a:p>
            <a:r>
              <a:rPr lang="de-DE" sz="2400" b="1" dirty="0" smtClean="0">
                <a:solidFill>
                  <a:schemeClr val="bg1"/>
                </a:solidFill>
              </a:rPr>
              <a:t>Used scripts</a:t>
            </a:r>
          </a:p>
          <a:p>
            <a:r>
              <a:rPr lang="de-DE" sz="2400" b="1" i="1" baseline="-25000" dirty="0" smtClean="0">
                <a:solidFill>
                  <a:schemeClr val="bg1"/>
                </a:solidFill>
              </a:rPr>
              <a:t>param</a:t>
            </a:r>
            <a:r>
              <a:rPr lang="de-DE" sz="2400" b="1" baseline="-25000" dirty="0" smtClean="0">
                <a:solidFill>
                  <a:schemeClr val="bg1"/>
                </a:solidFill>
              </a:rPr>
              <a:t>-file</a:t>
            </a:r>
          </a:p>
        </p:txBody>
      </p:sp>
      <p:sp>
        <p:nvSpPr>
          <p:cNvPr id="13" name="Rectangle 12"/>
          <p:cNvSpPr/>
          <p:nvPr/>
        </p:nvSpPr>
        <p:spPr>
          <a:xfrm>
            <a:off x="816201" y="1160154"/>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sp>
        <p:nvSpPr>
          <p:cNvPr id="14" name="Rectangle 13"/>
          <p:cNvSpPr/>
          <p:nvPr/>
        </p:nvSpPr>
        <p:spPr>
          <a:xfrm>
            <a:off x="1141638" y="2608275"/>
            <a:ext cx="11050362" cy="1477328"/>
          </a:xfrm>
          <a:prstGeom prst="rect">
            <a:avLst/>
          </a:prstGeom>
        </p:spPr>
        <p:txBody>
          <a:bodyPr wrap="square">
            <a:spAutoFit/>
          </a:bodyPr>
          <a:lstStyle/>
          <a:p>
            <a:pPr eaLnBrk="1" hangingPunct="1">
              <a:defRPr/>
            </a:pPr>
            <a:endParaRPr lang="en-US" dirty="0" smtClean="0">
              <a:solidFill>
                <a:srgbClr val="0070C0"/>
              </a:solidFill>
            </a:endParaRPr>
          </a:p>
          <a:p>
            <a:pPr>
              <a:defRPr/>
            </a:pPr>
            <a:endParaRPr lang="en-US" dirty="0">
              <a:solidFill>
                <a:srgbClr val="0070C0"/>
              </a:solidFill>
            </a:endParaRPr>
          </a:p>
          <a:p>
            <a:pPr>
              <a:defRPr/>
            </a:pPr>
            <a:endParaRPr lang="en-US" dirty="0">
              <a:solidFill>
                <a:srgbClr val="0070C0"/>
              </a:solidFill>
            </a:endParaRPr>
          </a:p>
          <a:p>
            <a:pPr eaLnBrk="1" hangingPunct="1">
              <a:defRPr/>
            </a:pPr>
            <a:endParaRPr lang="en-US" dirty="0">
              <a:solidFill>
                <a:srgbClr val="0070C0"/>
              </a:solidFill>
            </a:endParaRPr>
          </a:p>
          <a:p>
            <a:pPr eaLnBrk="1" hangingPunct="1">
              <a:defRPr/>
            </a:pPr>
            <a:endParaRPr lang="en-US" dirty="0">
              <a:solidFill>
                <a:srgbClr val="0070C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8192" y="1007754"/>
            <a:ext cx="3181480" cy="5693176"/>
          </a:xfrm>
          <a:prstGeom prst="rect">
            <a:avLst/>
          </a:prstGeom>
        </p:spPr>
      </p:pic>
    </p:spTree>
    <p:extLst>
      <p:ext uri="{BB962C8B-B14F-4D97-AF65-F5344CB8AC3E}">
        <p14:creationId xmlns:p14="http://schemas.microsoft.com/office/powerpoint/2010/main" val="4039927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HZB_PowerPoint_Image 2">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99622</TotalTime>
  <Words>2746</Words>
  <Application>Microsoft Office PowerPoint</Application>
  <PresentationFormat>Widescreen</PresentationFormat>
  <Paragraphs>644</Paragraphs>
  <Slides>32</Slides>
  <Notes>31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Arial</vt:lpstr>
      <vt:lpstr>Calibri</vt:lpstr>
      <vt:lpstr>Wingdings</vt:lpstr>
      <vt:lpstr>HZB_PowerPoint_Image 2</vt:lpstr>
      <vt:lpstr>Image</vt:lpstr>
      <vt:lpstr>Python script Overview How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Monica Mantel</dc:creator>
  <cp:lastModifiedBy>Bodenstein-Dresler, Lucas</cp:lastModifiedBy>
  <cp:revision>1533</cp:revision>
  <cp:lastPrinted>2019-09-06T13:52:52Z</cp:lastPrinted>
  <dcterms:created xsi:type="dcterms:W3CDTF">2009-04-16T12:28:49Z</dcterms:created>
  <dcterms:modified xsi:type="dcterms:W3CDTF">2021-10-12T12:09:50Z</dcterms:modified>
</cp:coreProperties>
</file>