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6" r:id="rId5"/>
    <p:sldMasterId id="214748367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160EAC1-E90E-4945-9623-1BD41BDB6675}">
  <a:tblStyle styleId="{6160EAC1-E90E-4945-9623-1BD41BDB667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8a5683658_2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58a5683658_2_2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b50c421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5b50c4218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995131a2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995131a2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995131a2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995131a2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995131a2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5995131a20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8a5683658_2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58a5683658_2_2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af8f5b6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5af8f5b6c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995131a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5995131a20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8a5683658_2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58a5683658_2_2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995131a2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995131a2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995131a20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995131a20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995131a20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995131a20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af8f5b6c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5af8f5b6c7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showMasterSp="0" type="title">
  <p:cSld name="TIT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98" name="Google Shape;98;p14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99;p14"/>
          <p:cNvGrpSpPr/>
          <p:nvPr/>
        </p:nvGrpSpPr>
        <p:grpSpPr>
          <a:xfrm>
            <a:off x="0" y="0"/>
            <a:ext cx="1728788" cy="5143501"/>
            <a:chOff x="0" y="0"/>
            <a:chExt cx="2305051" cy="6858001"/>
          </a:xfrm>
        </p:grpSpPr>
        <p:sp>
          <p:nvSpPr>
            <p:cNvPr id="100" name="Google Shape;100;p14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4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14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9" name="Google Shape;109;p14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14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3" name="Google Shape;113;p14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5" name="Google Shape;115;p14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8" name="Google Shape;118;p14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21" name="Google Shape;121;p14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23" name="Google Shape;123;p14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25" name="Google Shape;125;p14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27" name="Google Shape;127;p14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31" name="Google Shape;131;p14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32" name="Google Shape;132;p14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34" name="Google Shape;134;p14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35" name="Google Shape;135;p14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37" name="Google Shape;137;p14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39" name="Google Shape;139;p14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42" name="Google Shape;142;p14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44" name="Google Shape;144;p14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47" name="Google Shape;147;p14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48" name="Google Shape;148;p14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51" name="Google Shape;151;p14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53" name="Google Shape;153;p14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4"/>
          <p:cNvSpPr txBox="1"/>
          <p:nvPr>
            <p:ph type="ctrTitle"/>
          </p:nvPr>
        </p:nvSpPr>
        <p:spPr>
          <a:xfrm>
            <a:off x="1407318" y="841772"/>
            <a:ext cx="6593681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14"/>
          <p:cNvSpPr txBox="1"/>
          <p:nvPr>
            <p:ph idx="1" type="subTitle"/>
          </p:nvPr>
        </p:nvSpPr>
        <p:spPr>
          <a:xfrm>
            <a:off x="1407318" y="2701528"/>
            <a:ext cx="6593681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  <a:defRPr sz="15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9pPr>
          </a:lstStyle>
          <a:p/>
        </p:txBody>
      </p:sp>
      <p:sp>
        <p:nvSpPr>
          <p:cNvPr id="156" name="Google Shape;156;p14"/>
          <p:cNvSpPr txBox="1"/>
          <p:nvPr>
            <p:ph idx="10" type="dt"/>
          </p:nvPr>
        </p:nvSpPr>
        <p:spPr>
          <a:xfrm>
            <a:off x="5308133" y="405765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14"/>
          <p:cNvSpPr txBox="1"/>
          <p:nvPr>
            <p:ph idx="11" type="ftr"/>
          </p:nvPr>
        </p:nvSpPr>
        <p:spPr>
          <a:xfrm>
            <a:off x="1407318" y="4057651"/>
            <a:ext cx="38436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14"/>
          <p:cNvSpPr txBox="1"/>
          <p:nvPr>
            <p:ph idx="12" type="sldNum"/>
          </p:nvPr>
        </p:nvSpPr>
        <p:spPr>
          <a:xfrm>
            <a:off x="7422683" y="4057649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/>
          <p:nvPr>
            <p:ph type="title"/>
          </p:nvPr>
        </p:nvSpPr>
        <p:spPr>
          <a:xfrm>
            <a:off x="856060" y="463889"/>
            <a:ext cx="7429498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15"/>
          <p:cNvSpPr txBox="1"/>
          <p:nvPr>
            <p:ph idx="1" type="body"/>
          </p:nvPr>
        </p:nvSpPr>
        <p:spPr>
          <a:xfrm>
            <a:off x="856059" y="1687115"/>
            <a:ext cx="7429499" cy="26562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62" name="Google Shape;162;p15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15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15"/>
          <p:cNvSpPr txBox="1"/>
          <p:nvPr>
            <p:ph idx="12" type="sldNum"/>
          </p:nvPr>
        </p:nvSpPr>
        <p:spPr>
          <a:xfrm>
            <a:off x="7707241" y="4412455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>
            <p:ph type="title"/>
          </p:nvPr>
        </p:nvSpPr>
        <p:spPr>
          <a:xfrm>
            <a:off x="856058" y="1064419"/>
            <a:ext cx="74295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16"/>
          <p:cNvSpPr txBox="1"/>
          <p:nvPr>
            <p:ph idx="1" type="body"/>
          </p:nvPr>
        </p:nvSpPr>
        <p:spPr>
          <a:xfrm>
            <a:off x="856058" y="3318272"/>
            <a:ext cx="7429500" cy="10310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8" name="Google Shape;168;p16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9" name="Google Shape;169;p16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16"/>
          <p:cNvSpPr txBox="1"/>
          <p:nvPr>
            <p:ph idx="12" type="sldNum"/>
          </p:nvPr>
        </p:nvSpPr>
        <p:spPr>
          <a:xfrm>
            <a:off x="7707241" y="4412455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>
            <p:ph type="title"/>
          </p:nvPr>
        </p:nvSpPr>
        <p:spPr>
          <a:xfrm>
            <a:off x="856060" y="463889"/>
            <a:ext cx="7429498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17"/>
          <p:cNvSpPr txBox="1"/>
          <p:nvPr>
            <p:ph idx="1" type="body"/>
          </p:nvPr>
        </p:nvSpPr>
        <p:spPr>
          <a:xfrm>
            <a:off x="856057" y="1687114"/>
            <a:ext cx="3658792" cy="26562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74" name="Google Shape;174;p17"/>
          <p:cNvSpPr txBox="1"/>
          <p:nvPr>
            <p:ph idx="2" type="body"/>
          </p:nvPr>
        </p:nvSpPr>
        <p:spPr>
          <a:xfrm>
            <a:off x="4629150" y="1687114"/>
            <a:ext cx="3656408" cy="26562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75" name="Google Shape;175;p17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17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12" type="sldNum"/>
          </p:nvPr>
        </p:nvSpPr>
        <p:spPr>
          <a:xfrm>
            <a:off x="7707241" y="4412455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title"/>
          </p:nvPr>
        </p:nvSpPr>
        <p:spPr>
          <a:xfrm>
            <a:off x="856058" y="464344"/>
            <a:ext cx="7429500" cy="1108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1" type="body"/>
          </p:nvPr>
        </p:nvSpPr>
        <p:spPr>
          <a:xfrm>
            <a:off x="1027514" y="1687114"/>
            <a:ext cx="3487337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181" name="Google Shape;181;p18"/>
          <p:cNvSpPr txBox="1"/>
          <p:nvPr>
            <p:ph idx="2" type="body"/>
          </p:nvPr>
        </p:nvSpPr>
        <p:spPr>
          <a:xfrm>
            <a:off x="856057" y="2305048"/>
            <a:ext cx="3658793" cy="20383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82" name="Google Shape;182;p18"/>
          <p:cNvSpPr txBox="1"/>
          <p:nvPr>
            <p:ph idx="3" type="body"/>
          </p:nvPr>
        </p:nvSpPr>
        <p:spPr>
          <a:xfrm>
            <a:off x="4800606" y="1687114"/>
            <a:ext cx="3484952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183" name="Google Shape;183;p18"/>
          <p:cNvSpPr txBox="1"/>
          <p:nvPr>
            <p:ph idx="4" type="body"/>
          </p:nvPr>
        </p:nvSpPr>
        <p:spPr>
          <a:xfrm>
            <a:off x="4629150" y="2305048"/>
            <a:ext cx="3656407" cy="20383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5" name="Google Shape;185;p18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18"/>
          <p:cNvSpPr txBox="1"/>
          <p:nvPr>
            <p:ph idx="12" type="sldNum"/>
          </p:nvPr>
        </p:nvSpPr>
        <p:spPr>
          <a:xfrm>
            <a:off x="7707241" y="4412455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type="title"/>
          </p:nvPr>
        </p:nvSpPr>
        <p:spPr>
          <a:xfrm>
            <a:off x="856060" y="463889"/>
            <a:ext cx="7429498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p19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0" name="Google Shape;190;p19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1" name="Google Shape;191;p19"/>
          <p:cNvSpPr txBox="1"/>
          <p:nvPr>
            <p:ph idx="12" type="sldNum"/>
          </p:nvPr>
        </p:nvSpPr>
        <p:spPr>
          <a:xfrm>
            <a:off x="7707241" y="4412455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20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" name="Google Shape;195;p20"/>
          <p:cNvSpPr txBox="1"/>
          <p:nvPr>
            <p:ph idx="12" type="sldNum"/>
          </p:nvPr>
        </p:nvSpPr>
        <p:spPr>
          <a:xfrm>
            <a:off x="7707241" y="4412455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860029" y="457201"/>
            <a:ext cx="2892028" cy="122991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21"/>
          <p:cNvSpPr txBox="1"/>
          <p:nvPr>
            <p:ph idx="1" type="body"/>
          </p:nvPr>
        </p:nvSpPr>
        <p:spPr>
          <a:xfrm>
            <a:off x="3867150" y="444500"/>
            <a:ext cx="4418407" cy="3898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99" name="Google Shape;199;p21"/>
          <p:cNvSpPr txBox="1"/>
          <p:nvPr>
            <p:ph idx="2" type="body"/>
          </p:nvPr>
        </p:nvSpPr>
        <p:spPr>
          <a:xfrm>
            <a:off x="860029" y="1687114"/>
            <a:ext cx="2892028" cy="26562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200" name="Google Shape;200;p21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1" name="Google Shape;201;p21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2" name="Google Shape;202;p21"/>
          <p:cNvSpPr txBox="1"/>
          <p:nvPr>
            <p:ph idx="12" type="sldNum"/>
          </p:nvPr>
        </p:nvSpPr>
        <p:spPr>
          <a:xfrm>
            <a:off x="7707241" y="4412455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856060" y="457200"/>
            <a:ext cx="4450881" cy="122991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5" name="Google Shape;205;p22"/>
          <p:cNvSpPr/>
          <p:nvPr>
            <p:ph idx="2" type="pic"/>
          </p:nvPr>
        </p:nvSpPr>
        <p:spPr>
          <a:xfrm>
            <a:off x="5535541" y="457201"/>
            <a:ext cx="2750017" cy="38861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06" name="Google Shape;206;p22"/>
          <p:cNvSpPr txBox="1"/>
          <p:nvPr>
            <p:ph idx="1" type="body"/>
          </p:nvPr>
        </p:nvSpPr>
        <p:spPr>
          <a:xfrm>
            <a:off x="856057" y="1687114"/>
            <a:ext cx="4450883" cy="26562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207" name="Google Shape;207;p22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8" name="Google Shape;208;p22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9" name="Google Shape;209;p22"/>
          <p:cNvSpPr txBox="1"/>
          <p:nvPr>
            <p:ph idx="12" type="sldNum"/>
          </p:nvPr>
        </p:nvSpPr>
        <p:spPr>
          <a:xfrm>
            <a:off x="7707241" y="4412455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to Panorâmica com Legenda">
  <p:cSld name="Foto Panorâmica com Legenda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856057" y="3228498"/>
            <a:ext cx="7434266" cy="61451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2" name="Google Shape;212;p23"/>
          <p:cNvSpPr/>
          <p:nvPr>
            <p:ph idx="2" type="pic"/>
          </p:nvPr>
        </p:nvSpPr>
        <p:spPr>
          <a:xfrm>
            <a:off x="856058" y="454819"/>
            <a:ext cx="7434265" cy="2474833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856023" y="3843015"/>
            <a:ext cx="7433144" cy="5118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214" name="Google Shape;214;p23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5" name="Google Shape;215;p23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6" name="Google Shape;216;p23"/>
          <p:cNvSpPr txBox="1"/>
          <p:nvPr>
            <p:ph idx="12" type="sldNum"/>
          </p:nvPr>
        </p:nvSpPr>
        <p:spPr>
          <a:xfrm>
            <a:off x="7707241" y="4412455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Legenda">
  <p:cSld name="Título e Legenda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856092" y="457200"/>
            <a:ext cx="7429466" cy="2571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856057" y="3314699"/>
            <a:ext cx="7428344" cy="102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220" name="Google Shape;220;p24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1" name="Google Shape;221;p24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2" name="Google Shape;222;p24"/>
          <p:cNvSpPr txBox="1"/>
          <p:nvPr>
            <p:ph idx="12" type="sldNum"/>
          </p:nvPr>
        </p:nvSpPr>
        <p:spPr>
          <a:xfrm>
            <a:off x="7707241" y="4412455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ção com Legenda">
  <p:cSld name="Citação com Legenda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1084659" y="457199"/>
            <a:ext cx="6977064" cy="20613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1290483" y="2524168"/>
            <a:ext cx="6564224" cy="4117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226" name="Google Shape;226;p25"/>
          <p:cNvSpPr txBox="1"/>
          <p:nvPr>
            <p:ph idx="2" type="body"/>
          </p:nvPr>
        </p:nvSpPr>
        <p:spPr>
          <a:xfrm>
            <a:off x="856058" y="3232439"/>
            <a:ext cx="7429502" cy="11171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227" name="Google Shape;227;p25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8" name="Google Shape;228;p25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9" name="Google Shape;229;p25"/>
          <p:cNvSpPr txBox="1"/>
          <p:nvPr>
            <p:ph idx="12" type="sldNum"/>
          </p:nvPr>
        </p:nvSpPr>
        <p:spPr>
          <a:xfrm>
            <a:off x="7707241" y="4412455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0" name="Google Shape;230;p25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b="0" i="0" lang="pt-BR" sz="6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sz="1100"/>
          </a:p>
        </p:txBody>
      </p:sp>
      <p:sp>
        <p:nvSpPr>
          <p:cNvPr id="231" name="Google Shape;231;p25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b="0" i="0" lang="pt-BR" sz="6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ão de Nome">
  <p:cSld name="Cartão de Nome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type="title"/>
          </p:nvPr>
        </p:nvSpPr>
        <p:spPr>
          <a:xfrm>
            <a:off x="856057" y="1600531"/>
            <a:ext cx="7429501" cy="188387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4" name="Google Shape;234;p26"/>
          <p:cNvSpPr txBox="1"/>
          <p:nvPr>
            <p:ph idx="1" type="body"/>
          </p:nvPr>
        </p:nvSpPr>
        <p:spPr>
          <a:xfrm>
            <a:off x="856023" y="3493241"/>
            <a:ext cx="7428379" cy="8554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235" name="Google Shape;235;p26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6" name="Google Shape;236;p26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7" name="Google Shape;237;p26"/>
          <p:cNvSpPr txBox="1"/>
          <p:nvPr>
            <p:ph idx="12" type="sldNum"/>
          </p:nvPr>
        </p:nvSpPr>
        <p:spPr>
          <a:xfrm>
            <a:off x="7707241" y="4412455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nas">
  <p:cSld name="3 Colunas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856060" y="457200"/>
            <a:ext cx="7429498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0" name="Google Shape;240;p27"/>
          <p:cNvSpPr txBox="1"/>
          <p:nvPr>
            <p:ph idx="1" type="body"/>
          </p:nvPr>
        </p:nvSpPr>
        <p:spPr>
          <a:xfrm>
            <a:off x="856057" y="2005847"/>
            <a:ext cx="2397674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41" name="Google Shape;241;p27"/>
          <p:cNvSpPr txBox="1"/>
          <p:nvPr>
            <p:ph idx="2" type="body"/>
          </p:nvPr>
        </p:nvSpPr>
        <p:spPr>
          <a:xfrm>
            <a:off x="845938" y="2520197"/>
            <a:ext cx="2406551" cy="1823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242" name="Google Shape;242;p27"/>
          <p:cNvSpPr txBox="1"/>
          <p:nvPr>
            <p:ph idx="3" type="body"/>
          </p:nvPr>
        </p:nvSpPr>
        <p:spPr>
          <a:xfrm>
            <a:off x="3386075" y="2008226"/>
            <a:ext cx="2388289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43" name="Google Shape;243;p27"/>
          <p:cNvSpPr txBox="1"/>
          <p:nvPr>
            <p:ph idx="4" type="body"/>
          </p:nvPr>
        </p:nvSpPr>
        <p:spPr>
          <a:xfrm>
            <a:off x="3378160" y="2522576"/>
            <a:ext cx="2396872" cy="1823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244" name="Google Shape;244;p27"/>
          <p:cNvSpPr txBox="1"/>
          <p:nvPr>
            <p:ph idx="5" type="body"/>
          </p:nvPr>
        </p:nvSpPr>
        <p:spPr>
          <a:xfrm>
            <a:off x="5889332" y="2005847"/>
            <a:ext cx="2396226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45" name="Google Shape;245;p27"/>
          <p:cNvSpPr txBox="1"/>
          <p:nvPr>
            <p:ph idx="6" type="body"/>
          </p:nvPr>
        </p:nvSpPr>
        <p:spPr>
          <a:xfrm>
            <a:off x="5889332" y="2520197"/>
            <a:ext cx="2396226" cy="1823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246" name="Google Shape;246;p27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7" name="Google Shape;247;p27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8" name="Google Shape;248;p27"/>
          <p:cNvSpPr txBox="1"/>
          <p:nvPr>
            <p:ph idx="12" type="sldNum"/>
          </p:nvPr>
        </p:nvSpPr>
        <p:spPr>
          <a:xfrm>
            <a:off x="7707241" y="4412455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nas de Imagem">
  <p:cSld name="3 Colunas de Imagem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856058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1" name="Google Shape;251;p28"/>
          <p:cNvSpPr txBox="1"/>
          <p:nvPr>
            <p:ph idx="1" type="body"/>
          </p:nvPr>
        </p:nvSpPr>
        <p:spPr>
          <a:xfrm>
            <a:off x="856060" y="3303447"/>
            <a:ext cx="239643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52" name="Google Shape;252;p28"/>
          <p:cNvSpPr/>
          <p:nvPr>
            <p:ph idx="2" type="pic"/>
          </p:nvPr>
        </p:nvSpPr>
        <p:spPr>
          <a:xfrm>
            <a:off x="856060" y="2000249"/>
            <a:ext cx="2396430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53" name="Google Shape;253;p28"/>
          <p:cNvSpPr txBox="1"/>
          <p:nvPr>
            <p:ph idx="3" type="body"/>
          </p:nvPr>
        </p:nvSpPr>
        <p:spPr>
          <a:xfrm>
            <a:off x="856060" y="3735643"/>
            <a:ext cx="2396430" cy="6133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254" name="Google Shape;254;p28"/>
          <p:cNvSpPr txBox="1"/>
          <p:nvPr>
            <p:ph idx="4" type="body"/>
          </p:nvPr>
        </p:nvSpPr>
        <p:spPr>
          <a:xfrm>
            <a:off x="3366790" y="3303447"/>
            <a:ext cx="240030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55" name="Google Shape;255;p28"/>
          <p:cNvSpPr/>
          <p:nvPr>
            <p:ph idx="5" type="pic"/>
          </p:nvPr>
        </p:nvSpPr>
        <p:spPr>
          <a:xfrm>
            <a:off x="3366790" y="2000249"/>
            <a:ext cx="2399205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56" name="Google Shape;256;p28"/>
          <p:cNvSpPr txBox="1"/>
          <p:nvPr>
            <p:ph idx="6" type="body"/>
          </p:nvPr>
        </p:nvSpPr>
        <p:spPr>
          <a:xfrm>
            <a:off x="3365695" y="3735643"/>
            <a:ext cx="2400300" cy="60775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257" name="Google Shape;257;p28"/>
          <p:cNvSpPr txBox="1"/>
          <p:nvPr>
            <p:ph idx="7" type="body"/>
          </p:nvPr>
        </p:nvSpPr>
        <p:spPr>
          <a:xfrm>
            <a:off x="5889425" y="3303446"/>
            <a:ext cx="2393056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58" name="Google Shape;258;p28"/>
          <p:cNvSpPr/>
          <p:nvPr>
            <p:ph idx="8" type="pic"/>
          </p:nvPr>
        </p:nvSpPr>
        <p:spPr>
          <a:xfrm>
            <a:off x="5889332" y="2000249"/>
            <a:ext cx="2396227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59" name="Google Shape;259;p28"/>
          <p:cNvSpPr txBox="1"/>
          <p:nvPr>
            <p:ph idx="9" type="body"/>
          </p:nvPr>
        </p:nvSpPr>
        <p:spPr>
          <a:xfrm>
            <a:off x="5889332" y="3735640"/>
            <a:ext cx="2396226" cy="60775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260" name="Google Shape;260;p28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1" name="Google Shape;261;p28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2" name="Google Shape;262;p28"/>
          <p:cNvSpPr txBox="1"/>
          <p:nvPr>
            <p:ph idx="12" type="sldNum"/>
          </p:nvPr>
        </p:nvSpPr>
        <p:spPr>
          <a:xfrm>
            <a:off x="7707241" y="4412455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>
            <p:ph type="title"/>
          </p:nvPr>
        </p:nvSpPr>
        <p:spPr>
          <a:xfrm>
            <a:off x="856060" y="463889"/>
            <a:ext cx="7429498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5" name="Google Shape;265;p29"/>
          <p:cNvSpPr txBox="1"/>
          <p:nvPr>
            <p:ph idx="1" type="body"/>
          </p:nvPr>
        </p:nvSpPr>
        <p:spPr>
          <a:xfrm rot="5400000">
            <a:off x="3242666" y="-699492"/>
            <a:ext cx="2656285" cy="74294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266" name="Google Shape;266;p29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7" name="Google Shape;267;p29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8" name="Google Shape;268;p29"/>
          <p:cNvSpPr txBox="1"/>
          <p:nvPr>
            <p:ph idx="12" type="sldNum"/>
          </p:nvPr>
        </p:nvSpPr>
        <p:spPr>
          <a:xfrm>
            <a:off x="7707241" y="4412455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>
            <p:ph type="title"/>
          </p:nvPr>
        </p:nvSpPr>
        <p:spPr>
          <a:xfrm rot="5400000">
            <a:off x="5590579" y="1648421"/>
            <a:ext cx="3886201" cy="1503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1" name="Google Shape;271;p30"/>
          <p:cNvSpPr txBox="1"/>
          <p:nvPr>
            <p:ph idx="1" type="body"/>
          </p:nvPr>
        </p:nvSpPr>
        <p:spPr>
          <a:xfrm rot="5400000">
            <a:off x="1818678" y="-505422"/>
            <a:ext cx="3886201" cy="581144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272" name="Google Shape;272;p30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3" name="Google Shape;273;p30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4" name="Google Shape;274;p30"/>
          <p:cNvSpPr txBox="1"/>
          <p:nvPr>
            <p:ph idx="12" type="sldNum"/>
          </p:nvPr>
        </p:nvSpPr>
        <p:spPr>
          <a:xfrm>
            <a:off x="7707241" y="4412455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8.xml"/><Relationship Id="rId6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1" name="Google Shape;51;p1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52;p13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53" name="Google Shape;53;p13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54" name="Google Shape;54;p13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13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13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13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8" name="Google Shape;58;p1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0" name="Google Shape;60;p13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1" name="Google Shape;61;p13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4" name="Google Shape;64;p13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5" name="Google Shape;65;p13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66" name="Google Shape;66;p13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7" name="Google Shape;67;p13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8" name="Google Shape;68;p13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9" name="Google Shape;69;p13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72" name="Google Shape;72;p13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74" name="Google Shape;74;p13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76" name="Google Shape;76;p13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77" name="Google Shape;77;p13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80" name="Google Shape;80;p13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" name="Google Shape;81;p13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82" name="Google Shape;82;p13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83" name="Google Shape;83;p13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86" name="Google Shape;86;p13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88" name="Google Shape;88;p1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90" name="Google Shape;90;p13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" name="Google Shape;92;p13"/>
          <p:cNvSpPr txBox="1"/>
          <p:nvPr>
            <p:ph type="title"/>
          </p:nvPr>
        </p:nvSpPr>
        <p:spPr>
          <a:xfrm>
            <a:off x="856060" y="463889"/>
            <a:ext cx="7429498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b="0" i="0" sz="27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856059" y="1687115"/>
            <a:ext cx="7429499" cy="26562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746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925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655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2385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115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115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115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115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7707241" y="4412455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>
            <p:ph type="ctrTitle"/>
          </p:nvPr>
        </p:nvSpPr>
        <p:spPr>
          <a:xfrm>
            <a:off x="1407318" y="781047"/>
            <a:ext cx="65937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b="1" lang="pt-BR" sz="1800"/>
              <a:t>SELEÇÃO DE PORTFÓLIO </a:t>
            </a:r>
            <a:br>
              <a:rPr b="1" lang="pt-BR" sz="1800"/>
            </a:br>
            <a:r>
              <a:rPr b="1" lang="pt-BR" sz="1800"/>
              <a:t>CARTEIRA DE AÇÕES</a:t>
            </a:r>
            <a:endParaRPr b="1" sz="1800"/>
          </a:p>
        </p:txBody>
      </p:sp>
      <p:sp>
        <p:nvSpPr>
          <p:cNvPr id="280" name="Google Shape;280;p31"/>
          <p:cNvSpPr txBox="1"/>
          <p:nvPr>
            <p:ph idx="1" type="subTitle"/>
          </p:nvPr>
        </p:nvSpPr>
        <p:spPr>
          <a:xfrm>
            <a:off x="1407325" y="2994175"/>
            <a:ext cx="65937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</a:pPr>
            <a:r>
              <a:rPr b="1" lang="pt-BR" sz="1200"/>
              <a:t>Bruno Rocha Oliveira 10542696</a:t>
            </a:r>
            <a:endParaRPr b="1" sz="1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</a:pPr>
            <a:r>
              <a:rPr b="1" lang="pt-BR" sz="1200"/>
              <a:t>Luisa Coelho Bolsoni 10358832</a:t>
            </a:r>
            <a:endParaRPr b="1" sz="12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</a:pPr>
            <a:r>
              <a:rPr b="1" lang="pt-BR" sz="1200"/>
              <a:t>Sandro Gonçalves 10877992</a:t>
            </a:r>
            <a:endParaRPr b="1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0"/>
          <p:cNvSpPr txBox="1"/>
          <p:nvPr>
            <p:ph type="title"/>
          </p:nvPr>
        </p:nvSpPr>
        <p:spPr>
          <a:xfrm>
            <a:off x="857260" y="1749764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rPr lang="pt-BR" sz="2400"/>
              <a:t>Resultados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3" name="Google Shape;363;p41"/>
          <p:cNvGraphicFramePr/>
          <p:nvPr/>
        </p:nvGraphicFramePr>
        <p:xfrm>
          <a:off x="923925" y="145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{6160EAC1-E90E-4945-9623-1BD41BDB6675}</a:tableStyleId>
              </a:tblPr>
              <a:tblGrid>
                <a:gridCol w="763000"/>
                <a:gridCol w="763000"/>
                <a:gridCol w="763000"/>
                <a:gridCol w="763000"/>
                <a:gridCol w="763000"/>
                <a:gridCol w="763000"/>
                <a:gridCol w="763000"/>
                <a:gridCol w="763000"/>
                <a:gridCol w="763000"/>
              </a:tblGrid>
              <a:tr h="23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ARZZ3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BBAS3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BOVA11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BRSR6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BTOW3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CCRO3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CMIG3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BRAP4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CSNA3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3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CASN3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CYRE3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ECOR3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EGIE3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ELET6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ENBR3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EQTL3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GOAU4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ITSA4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3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JBSS3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LAME4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MGLU3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MRFG3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NATU3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PETR3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PETR4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RDLE3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RAIL3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6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SLMS3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TAEE11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VALE3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364" name="Google Shape;364;p41"/>
          <p:cNvSpPr txBox="1"/>
          <p:nvPr>
            <p:ph type="title"/>
          </p:nvPr>
        </p:nvSpPr>
        <p:spPr>
          <a:xfrm>
            <a:off x="721910" y="5734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rPr lang="pt-BR" sz="2400"/>
              <a:t>Carteira Selecionada</a:t>
            </a:r>
            <a:endParaRPr sz="2400"/>
          </a:p>
        </p:txBody>
      </p:sp>
      <p:sp>
        <p:nvSpPr>
          <p:cNvPr id="365" name="Google Shape;365;p41"/>
          <p:cNvSpPr txBox="1"/>
          <p:nvPr>
            <p:ph idx="1" type="body"/>
          </p:nvPr>
        </p:nvSpPr>
        <p:spPr>
          <a:xfrm>
            <a:off x="2862275" y="2801825"/>
            <a:ext cx="4111500" cy="1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	 Risco: 28,56 %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Retorno : 37,64 %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2"/>
          <p:cNvSpPr txBox="1"/>
          <p:nvPr>
            <p:ph type="title"/>
          </p:nvPr>
        </p:nvSpPr>
        <p:spPr>
          <a:xfrm>
            <a:off x="721910" y="5734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rPr lang="pt-BR" sz="2400"/>
              <a:t>Carteira Selecionada x </a:t>
            </a:r>
            <a:r>
              <a:rPr lang="pt-BR" sz="2400"/>
              <a:t>Índice</a:t>
            </a:r>
            <a:r>
              <a:rPr lang="pt-BR" sz="2400"/>
              <a:t> Ibovespa</a:t>
            </a:r>
            <a:endParaRPr sz="2400"/>
          </a:p>
        </p:txBody>
      </p:sp>
      <p:sp>
        <p:nvSpPr>
          <p:cNvPr id="371" name="Google Shape;371;p42"/>
          <p:cNvSpPr txBox="1"/>
          <p:nvPr>
            <p:ph idx="1" type="body"/>
          </p:nvPr>
        </p:nvSpPr>
        <p:spPr>
          <a:xfrm>
            <a:off x="1210950" y="2219775"/>
            <a:ext cx="28632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	</a:t>
            </a:r>
            <a:r>
              <a:rPr b="1" lang="pt-BR"/>
              <a:t>Carteira Selecionada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Retorno : 37,64 %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Risco:  28,56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72" name="Google Shape;372;p42"/>
          <p:cNvSpPr txBox="1"/>
          <p:nvPr>
            <p:ph idx="1" type="body"/>
          </p:nvPr>
        </p:nvSpPr>
        <p:spPr>
          <a:xfrm>
            <a:off x="5377400" y="2219775"/>
            <a:ext cx="28632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	</a:t>
            </a:r>
            <a:r>
              <a:rPr lang="pt-BR"/>
              <a:t>Índice Ibovespa</a:t>
            </a:r>
            <a:r>
              <a:rPr b="1" lang="pt-BR"/>
              <a:t>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Retorno : 12 %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Risco :  31 %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73" name="Google Shape;373;p42"/>
          <p:cNvSpPr txBox="1"/>
          <p:nvPr>
            <p:ph idx="1" type="body"/>
          </p:nvPr>
        </p:nvSpPr>
        <p:spPr>
          <a:xfrm>
            <a:off x="4195950" y="2409275"/>
            <a:ext cx="15198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	</a:t>
            </a:r>
            <a:r>
              <a:rPr b="1" lang="pt-BR"/>
              <a:t>X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3"/>
          <p:cNvSpPr txBox="1"/>
          <p:nvPr>
            <p:ph type="title"/>
          </p:nvPr>
        </p:nvSpPr>
        <p:spPr>
          <a:xfrm>
            <a:off x="857260" y="1749764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rPr lang="pt-BR" sz="2400"/>
              <a:t>Obrigado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/>
          <p:nvPr>
            <p:ph type="title"/>
          </p:nvPr>
        </p:nvSpPr>
        <p:spPr>
          <a:xfrm>
            <a:off x="856060" y="463889"/>
            <a:ext cx="7429498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rPr lang="pt-BR" sz="2400"/>
              <a:t>OBJETIVO</a:t>
            </a:r>
            <a:endParaRPr sz="2400"/>
          </a:p>
        </p:txBody>
      </p:sp>
      <p:sp>
        <p:nvSpPr>
          <p:cNvPr id="286" name="Google Shape;286;p32"/>
          <p:cNvSpPr txBox="1"/>
          <p:nvPr>
            <p:ph idx="1" type="body"/>
          </p:nvPr>
        </p:nvSpPr>
        <p:spPr>
          <a:xfrm>
            <a:off x="856059" y="1687115"/>
            <a:ext cx="7429499" cy="26562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Definir uma carteira de ativos </a:t>
            </a:r>
            <a:r>
              <a:rPr lang="pt-BR"/>
              <a:t>do IBOVESPA com o objetivo de maximizar o retorno,  seguindo um critério de risco definido para esta carteira.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Neste projeto utilizaremos algoritmos genéticos para maximizar o melhor retorno 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indivíduo será composto por um conjunto de ativos do Ibovespa, levando em conta o retorno anual de cada ativo.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Quantificação do Risco</a:t>
            </a:r>
            <a:endParaRPr sz="2400"/>
          </a:p>
        </p:txBody>
      </p:sp>
      <p:sp>
        <p:nvSpPr>
          <p:cNvPr id="292" name="Google Shape;292;p33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65100" lvl="0" marL="1778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pt-BR" sz="1400"/>
              <a:t>O benchmark utilizado para gestão de risco da carteira será o ìndice Bovespa.</a:t>
            </a:r>
            <a:endParaRPr sz="1400"/>
          </a:p>
          <a:p>
            <a:pPr indent="-165100" lvl="0" marL="177800" rtl="0" algn="l">
              <a:lnSpc>
                <a:spcPct val="155769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pt-BR" sz="1400"/>
              <a:t>O índice bovespa, também chamado de IBOV, é o principal indicador médio de desempenho do mercado de ações no Brasil.</a:t>
            </a:r>
            <a:endParaRPr sz="1400"/>
          </a:p>
          <a:p>
            <a:pPr indent="-165100" lvl="0" marL="177800" rtl="0" algn="l">
              <a:lnSpc>
                <a:spcPct val="155769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pt-BR" sz="1400"/>
              <a:t>É chamado o “termômetro do mercado de ações”. Se um investidor quer saber como está sua carteira de ações, ele compara com o desempenho do índice bovespa. Se ele está melhor, pior ou com desempenho similar ao do índice.</a:t>
            </a:r>
            <a:endParaRPr sz="1400"/>
          </a:p>
          <a:p>
            <a:pPr indent="-165100" lvl="0" marL="177800" rtl="0" algn="l">
              <a:lnSpc>
                <a:spcPct val="155769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pt-BR" sz="1400"/>
              <a:t>Para o período analisado a volatilidade do índice é de 31%</a:t>
            </a:r>
            <a:endParaRPr sz="1400"/>
          </a:p>
          <a:p>
            <a:pPr indent="0" lvl="0" marL="17780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rPr lang="pt-BR" sz="2400"/>
              <a:t>I</a:t>
            </a:r>
            <a:r>
              <a:rPr lang="pt-BR" sz="2400"/>
              <a:t>ndivíduo</a:t>
            </a:r>
            <a:r>
              <a:rPr lang="pt-BR" sz="2400"/>
              <a:t> - exemplo</a:t>
            </a:r>
            <a:endParaRPr sz="2400"/>
          </a:p>
        </p:txBody>
      </p:sp>
      <p:sp>
        <p:nvSpPr>
          <p:cNvPr id="298" name="Google Shape;298;p34"/>
          <p:cNvSpPr txBox="1"/>
          <p:nvPr>
            <p:ph idx="1" type="body"/>
          </p:nvPr>
        </p:nvSpPr>
        <p:spPr>
          <a:xfrm>
            <a:off x="1180909" y="1925740"/>
            <a:ext cx="74295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299" name="Google Shape;299;p34"/>
          <p:cNvGraphicFramePr/>
          <p:nvPr/>
        </p:nvGraphicFramePr>
        <p:xfrm>
          <a:off x="1072825" y="133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{6160EAC1-E90E-4945-9623-1BD41BDB6675}</a:tableStyleId>
              </a:tblPr>
              <a:tblGrid>
                <a:gridCol w="790825"/>
                <a:gridCol w="790825"/>
                <a:gridCol w="790825"/>
                <a:gridCol w="790825"/>
                <a:gridCol w="790825"/>
                <a:gridCol w="790825"/>
                <a:gridCol w="790825"/>
                <a:gridCol w="790825"/>
                <a:gridCol w="790825"/>
              </a:tblGrid>
              <a:tr h="18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ABEV3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AZUL4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B3SA3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BBAS3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BBDC3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BBDC4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BBSE3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BRAP4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BRDT3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8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8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CYRE3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ECOR3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EGIE3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ELET3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ELET6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EMBR3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ENBR3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EQTL3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ESTC3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8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8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KLBN11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KROT3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LAME4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LREN3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MGLU3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MRFG3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MRVE3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MULT3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NATU3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8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8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SUZB3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TAEE11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TIMP3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UGPA3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USIM5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VALE3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VIVT4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VVAR3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WEGE3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8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8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BRFS3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BRKM5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BRML3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BTOW3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CCRO3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CIEL3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CMIG4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CSAN3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CSNA3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8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8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FLRY3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GGBR4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GOAU4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GOLL4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HYPE3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IGTA3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IRBR3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ITSA4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ITUB4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8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8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PCAR4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PETR3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PETR4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QUAL3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RADL3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RAIL3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RENT3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SANB11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SBSP3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8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17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CVCB3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JBSS3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SMLS3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"/>
          <p:cNvSpPr txBox="1"/>
          <p:nvPr>
            <p:ph type="title"/>
          </p:nvPr>
        </p:nvSpPr>
        <p:spPr>
          <a:xfrm>
            <a:off x="856060" y="463889"/>
            <a:ext cx="7429498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rPr lang="pt-BR" sz="2400"/>
              <a:t>COMO FIZEMOS ISSO?</a:t>
            </a:r>
            <a:endParaRPr sz="2400"/>
          </a:p>
        </p:txBody>
      </p:sp>
      <p:sp>
        <p:nvSpPr>
          <p:cNvPr id="305" name="Google Shape;305;p35"/>
          <p:cNvSpPr txBox="1"/>
          <p:nvPr>
            <p:ph idx="1" type="body"/>
          </p:nvPr>
        </p:nvSpPr>
        <p:spPr>
          <a:xfrm>
            <a:off x="856059" y="1687114"/>
            <a:ext cx="7429499" cy="31992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30" r="0" t="-2428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77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 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6"/>
          <p:cNvSpPr txBox="1"/>
          <p:nvPr>
            <p:ph type="title"/>
          </p:nvPr>
        </p:nvSpPr>
        <p:spPr>
          <a:xfrm>
            <a:off x="856050" y="120995"/>
            <a:ext cx="7429500" cy="654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 de Avaliação 1ºParte</a:t>
            </a:r>
            <a:endParaRPr/>
          </a:p>
        </p:txBody>
      </p:sp>
      <p:sp>
        <p:nvSpPr>
          <p:cNvPr id="311" name="Google Shape;311;p36"/>
          <p:cNvSpPr txBox="1"/>
          <p:nvPr>
            <p:ph idx="1" type="body"/>
          </p:nvPr>
        </p:nvSpPr>
        <p:spPr>
          <a:xfrm>
            <a:off x="856050" y="670827"/>
            <a:ext cx="7429500" cy="3224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Recebe o </a:t>
            </a:r>
            <a:r>
              <a:rPr lang="pt-BR"/>
              <a:t>indivíduo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Recebe o risco do indivíduo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Recebe o retorno do indivíduo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Atribui de forma randomica peso de quanto vamos utilizar de cada indivíduo (cromossomo). Então encontramos o risco e o retorno ponderado.*1 calculo de risco ponderado.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2" name="Google Shape;312;p36"/>
          <p:cNvGraphicFramePr/>
          <p:nvPr/>
        </p:nvGraphicFramePr>
        <p:xfrm>
          <a:off x="3219450" y="263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{6160EAC1-E90E-4945-9623-1BD41BDB6675}</a:tableStyleId>
              </a:tblPr>
              <a:tblGrid>
                <a:gridCol w="1326550"/>
                <a:gridCol w="1478575"/>
              </a:tblGrid>
              <a:tr h="249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00"/>
                          </a:solidFill>
                        </a:rPr>
                        <a:t>Ativo</a:t>
                      </a:r>
                      <a:endParaRPr b="1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00"/>
                          </a:solidFill>
                        </a:rPr>
                        <a:t>Peso</a:t>
                      </a:r>
                      <a:endParaRPr b="1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VALE3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20%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PETR4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25%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ELET3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30%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ITUB3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10%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PETR3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15%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7"/>
          <p:cNvSpPr txBox="1"/>
          <p:nvPr>
            <p:ph type="title"/>
          </p:nvPr>
        </p:nvSpPr>
        <p:spPr>
          <a:xfrm>
            <a:off x="856050" y="463896"/>
            <a:ext cx="7429500" cy="730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*1 </a:t>
            </a:r>
            <a:r>
              <a:rPr lang="pt-BR"/>
              <a:t>Cálculo</a:t>
            </a:r>
            <a:r>
              <a:rPr lang="pt-BR"/>
              <a:t> do Risco Ponderado</a:t>
            </a:r>
            <a:endParaRPr/>
          </a:p>
        </p:txBody>
      </p:sp>
      <p:graphicFrame>
        <p:nvGraphicFramePr>
          <p:cNvPr id="318" name="Google Shape;318;p37"/>
          <p:cNvGraphicFramePr/>
          <p:nvPr/>
        </p:nvGraphicFramePr>
        <p:xfrm>
          <a:off x="1547825" y="11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{6160EAC1-E90E-4945-9623-1BD41BDB6675}</a:tableStyleId>
              </a:tblPr>
              <a:tblGrid>
                <a:gridCol w="1334300"/>
                <a:gridCol w="972550"/>
                <a:gridCol w="1002925"/>
                <a:gridCol w="15651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Ativo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Peso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Risco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9900"/>
                          </a:solidFill>
                        </a:rPr>
                        <a:t>Matriz Coluna A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VALE3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20%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13%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9900"/>
                          </a:solidFill>
                        </a:rPr>
                        <a:t>2.6%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PETR4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25%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18%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9900"/>
                          </a:solidFill>
                        </a:rPr>
                        <a:t>4.5%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ELET3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30%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23%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9900"/>
                          </a:solidFill>
                        </a:rPr>
                        <a:t>6.9%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ITUB3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10%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34%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9900"/>
                          </a:solidFill>
                        </a:rPr>
                        <a:t>3.4%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PETR3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15%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10%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9900"/>
                          </a:solidFill>
                        </a:rPr>
                        <a:t>1.5%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9" name="Google Shape;319;p37"/>
          <p:cNvSpPr txBox="1"/>
          <p:nvPr/>
        </p:nvSpPr>
        <p:spPr>
          <a:xfrm>
            <a:off x="1295400" y="3897450"/>
            <a:ext cx="6010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Risco ponderado = </a:t>
            </a:r>
            <a:endParaRPr sz="3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A’ * Matriz de correlação das ações presentes no </a:t>
            </a: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indivíduo</a:t>
            </a: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* A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8"/>
          <p:cNvSpPr txBox="1"/>
          <p:nvPr>
            <p:ph type="title"/>
          </p:nvPr>
        </p:nvSpPr>
        <p:spPr>
          <a:xfrm>
            <a:off x="856050" y="463894"/>
            <a:ext cx="7429500" cy="511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Função de Avaliação 1ºParte</a:t>
            </a:r>
            <a:endParaRPr/>
          </a:p>
        </p:txBody>
      </p:sp>
      <p:sp>
        <p:nvSpPr>
          <p:cNvPr id="325" name="Google Shape;325;p38"/>
          <p:cNvSpPr txBox="1"/>
          <p:nvPr>
            <p:ph idx="1" type="body"/>
          </p:nvPr>
        </p:nvSpPr>
        <p:spPr>
          <a:xfrm>
            <a:off x="856050" y="918378"/>
            <a:ext cx="7429500" cy="3425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	Se o risco ponderado encontrado &gt; risco esperado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			nota = 1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	else nota = retorno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"/>
          <p:cNvSpPr/>
          <p:nvPr/>
        </p:nvSpPr>
        <p:spPr>
          <a:xfrm>
            <a:off x="1001625" y="2341650"/>
            <a:ext cx="2368800" cy="196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9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</a:pPr>
            <a:r>
              <a:rPr lang="pt-BR" sz="2400"/>
              <a:t>Critérios do Algoritmo Genético</a:t>
            </a:r>
            <a:endParaRPr sz="2400"/>
          </a:p>
        </p:txBody>
      </p:sp>
      <p:sp>
        <p:nvSpPr>
          <p:cNvPr id="332" name="Google Shape;332;p39"/>
          <p:cNvSpPr txBox="1"/>
          <p:nvPr>
            <p:ph idx="1" type="body"/>
          </p:nvPr>
        </p:nvSpPr>
        <p:spPr>
          <a:xfrm>
            <a:off x="1086151" y="2174400"/>
            <a:ext cx="21624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 da População: 20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Quantidade de Gerações : 100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taxa de mutação 1%</a:t>
            </a:r>
            <a:endParaRPr/>
          </a:p>
          <a:p>
            <a:pPr indent="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333" name="Google Shape;333;p39"/>
          <p:cNvGrpSpPr/>
          <p:nvPr/>
        </p:nvGrpSpPr>
        <p:grpSpPr>
          <a:xfrm>
            <a:off x="2422915" y="1329467"/>
            <a:ext cx="6280708" cy="3507581"/>
            <a:chOff x="1144325" y="197993"/>
            <a:chExt cx="7159950" cy="4881132"/>
          </a:xfrm>
        </p:grpSpPr>
        <p:sp>
          <p:nvSpPr>
            <p:cNvPr id="334" name="Google Shape;334;p39"/>
            <p:cNvSpPr/>
            <p:nvPr/>
          </p:nvSpPr>
          <p:spPr>
            <a:xfrm>
              <a:off x="1144325" y="409938"/>
              <a:ext cx="1204500" cy="706800"/>
            </a:xfrm>
            <a:prstGeom prst="flowChartAlternate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chemeClr val="lt1"/>
                  </a:solidFill>
                </a:rPr>
                <a:t>Gerar População Inicial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335" name="Google Shape;335;p39"/>
            <p:cNvSpPr/>
            <p:nvPr/>
          </p:nvSpPr>
          <p:spPr>
            <a:xfrm>
              <a:off x="3064825" y="409925"/>
              <a:ext cx="1204500" cy="706800"/>
            </a:xfrm>
            <a:prstGeom prst="flowChartAlternate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chemeClr val="lt1"/>
                  </a:solidFill>
                </a:rPr>
                <a:t>Avaliar </a:t>
              </a:r>
              <a:r>
                <a:rPr lang="pt-BR" sz="1200">
                  <a:solidFill>
                    <a:schemeClr val="lt1"/>
                  </a:solidFill>
                </a:rPr>
                <a:t>População</a:t>
              </a:r>
              <a:r>
                <a:rPr lang="pt-BR" sz="1200">
                  <a:solidFill>
                    <a:schemeClr val="lt1"/>
                  </a:solidFill>
                </a:rPr>
                <a:t> Inicia</a:t>
              </a:r>
              <a:r>
                <a:rPr b="1" lang="pt-BR" sz="1200">
                  <a:solidFill>
                    <a:schemeClr val="lt1"/>
                  </a:solidFill>
                </a:rPr>
                <a:t>l</a:t>
              </a:r>
              <a:endParaRPr sz="1200"/>
            </a:p>
          </p:txBody>
        </p:sp>
        <p:sp>
          <p:nvSpPr>
            <p:cNvPr id="336" name="Google Shape;336;p39"/>
            <p:cNvSpPr/>
            <p:nvPr/>
          </p:nvSpPr>
          <p:spPr>
            <a:xfrm>
              <a:off x="7099775" y="441513"/>
              <a:ext cx="1204500" cy="706800"/>
            </a:xfrm>
            <a:prstGeom prst="flowChartAlternate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chemeClr val="lt1"/>
                  </a:solidFill>
                </a:rPr>
                <a:t>Lista Melhores </a:t>
              </a:r>
              <a:r>
                <a:rPr lang="pt-BR" sz="1200">
                  <a:solidFill>
                    <a:schemeClr val="lt1"/>
                  </a:solidFill>
                </a:rPr>
                <a:t>Indivíduos</a:t>
              </a:r>
              <a:endParaRPr b="1" sz="1200">
                <a:solidFill>
                  <a:schemeClr val="lt1"/>
                </a:solidFill>
              </a:endParaRPr>
            </a:p>
          </p:txBody>
        </p:sp>
        <p:sp>
          <p:nvSpPr>
            <p:cNvPr id="337" name="Google Shape;337;p39"/>
            <p:cNvSpPr/>
            <p:nvPr/>
          </p:nvSpPr>
          <p:spPr>
            <a:xfrm>
              <a:off x="4859969" y="197993"/>
              <a:ext cx="1649150" cy="1193825"/>
            </a:xfrm>
            <a:prstGeom prst="flowChartDecis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chemeClr val="lt1"/>
                  </a:solidFill>
                </a:rPr>
                <a:t>Critério </a:t>
              </a:r>
              <a:r>
                <a:rPr lang="pt-BR" sz="1200">
                  <a:solidFill>
                    <a:schemeClr val="lt1"/>
                  </a:solidFill>
                </a:rPr>
                <a:t>de Parada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338" name="Google Shape;338;p39"/>
            <p:cNvSpPr/>
            <p:nvPr/>
          </p:nvSpPr>
          <p:spPr>
            <a:xfrm>
              <a:off x="5082294" y="1588886"/>
              <a:ext cx="1204500" cy="706800"/>
            </a:xfrm>
            <a:prstGeom prst="flowChartAlternate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chemeClr val="lt1"/>
                  </a:solidFill>
                </a:rPr>
                <a:t>Selecionar </a:t>
              </a:r>
              <a:r>
                <a:rPr lang="pt-BR" sz="1200">
                  <a:solidFill>
                    <a:schemeClr val="lt1"/>
                  </a:solidFill>
                </a:rPr>
                <a:t>pais</a:t>
              </a:r>
              <a:endParaRPr b="1" sz="1200">
                <a:solidFill>
                  <a:schemeClr val="lt1"/>
                </a:solidFill>
              </a:endParaRPr>
            </a:p>
          </p:txBody>
        </p:sp>
        <p:sp>
          <p:nvSpPr>
            <p:cNvPr id="339" name="Google Shape;339;p39"/>
            <p:cNvSpPr/>
            <p:nvPr/>
          </p:nvSpPr>
          <p:spPr>
            <a:xfrm>
              <a:off x="5082294" y="2492755"/>
              <a:ext cx="1204500" cy="706800"/>
            </a:xfrm>
            <a:prstGeom prst="flowChartAlternate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chemeClr val="lt1"/>
                  </a:solidFill>
                </a:rPr>
                <a:t>Crossover</a:t>
              </a:r>
              <a:endParaRPr b="1" sz="1200">
                <a:solidFill>
                  <a:schemeClr val="lt1"/>
                </a:solidFill>
              </a:endParaRPr>
            </a:p>
          </p:txBody>
        </p:sp>
        <p:sp>
          <p:nvSpPr>
            <p:cNvPr id="340" name="Google Shape;340;p39"/>
            <p:cNvSpPr/>
            <p:nvPr/>
          </p:nvSpPr>
          <p:spPr>
            <a:xfrm>
              <a:off x="5082294" y="3414623"/>
              <a:ext cx="1204500" cy="706800"/>
            </a:xfrm>
            <a:prstGeom prst="flowChartAlternate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chemeClr val="lt1"/>
                  </a:solidFill>
                </a:rPr>
                <a:t>Mutação</a:t>
              </a:r>
              <a:endParaRPr b="1" sz="1200">
                <a:solidFill>
                  <a:schemeClr val="lt1"/>
                </a:solidFill>
              </a:endParaRPr>
            </a:p>
          </p:txBody>
        </p:sp>
        <p:sp>
          <p:nvSpPr>
            <p:cNvPr id="341" name="Google Shape;341;p39"/>
            <p:cNvSpPr/>
            <p:nvPr/>
          </p:nvSpPr>
          <p:spPr>
            <a:xfrm>
              <a:off x="5082294" y="4372325"/>
              <a:ext cx="1204500" cy="706800"/>
            </a:xfrm>
            <a:prstGeom prst="flowChartAlternate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chemeClr val="lt1"/>
                  </a:solidFill>
                </a:rPr>
                <a:t>Avaliar População</a:t>
              </a:r>
              <a:endParaRPr b="1" sz="1200">
                <a:solidFill>
                  <a:schemeClr val="lt1"/>
                </a:solidFill>
              </a:endParaRPr>
            </a:p>
          </p:txBody>
        </p:sp>
        <p:sp>
          <p:nvSpPr>
            <p:cNvPr id="342" name="Google Shape;342;p39"/>
            <p:cNvSpPr/>
            <p:nvPr/>
          </p:nvSpPr>
          <p:spPr>
            <a:xfrm>
              <a:off x="3300525" y="4372325"/>
              <a:ext cx="1409100" cy="706800"/>
            </a:xfrm>
            <a:prstGeom prst="flowChartAlternate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chemeClr val="lt1"/>
                  </a:solidFill>
                </a:rPr>
                <a:t>Define</a:t>
              </a:r>
              <a:r>
                <a:rPr lang="pt-BR">
                  <a:solidFill>
                    <a:schemeClr val="lt1"/>
                  </a:solidFill>
                </a:rPr>
                <a:t>  </a:t>
              </a:r>
              <a:r>
                <a:rPr lang="pt-BR" sz="1200">
                  <a:solidFill>
                    <a:schemeClr val="lt1"/>
                  </a:solidFill>
                </a:rPr>
                <a:t>População</a:t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>
                  <a:solidFill>
                    <a:schemeClr val="lt1"/>
                  </a:solidFill>
                </a:rPr>
                <a:t>Sobrevivente</a:t>
              </a:r>
              <a:endParaRPr sz="1200">
                <a:solidFill>
                  <a:schemeClr val="lt1"/>
                </a:solidFill>
              </a:endParaRPr>
            </a:p>
          </p:txBody>
        </p:sp>
        <p:cxnSp>
          <p:nvCxnSpPr>
            <p:cNvPr id="343" name="Google Shape;343;p39"/>
            <p:cNvCxnSpPr>
              <a:stCxn id="334" idx="3"/>
              <a:endCxn id="335" idx="1"/>
            </p:cNvCxnSpPr>
            <p:nvPr/>
          </p:nvCxnSpPr>
          <p:spPr>
            <a:xfrm>
              <a:off x="2348825" y="763338"/>
              <a:ext cx="716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4" name="Google Shape;344;p39"/>
            <p:cNvCxnSpPr>
              <a:stCxn id="335" idx="3"/>
              <a:endCxn id="337" idx="1"/>
            </p:cNvCxnSpPr>
            <p:nvPr/>
          </p:nvCxnSpPr>
          <p:spPr>
            <a:xfrm>
              <a:off x="4269325" y="763325"/>
              <a:ext cx="590700" cy="318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5" name="Google Shape;345;p39"/>
            <p:cNvCxnSpPr>
              <a:stCxn id="337" idx="3"/>
              <a:endCxn id="336" idx="1"/>
            </p:cNvCxnSpPr>
            <p:nvPr/>
          </p:nvCxnSpPr>
          <p:spPr>
            <a:xfrm>
              <a:off x="6509119" y="794906"/>
              <a:ext cx="5907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6" name="Google Shape;346;p39"/>
            <p:cNvCxnSpPr>
              <a:stCxn id="337" idx="2"/>
              <a:endCxn id="338" idx="0"/>
            </p:cNvCxnSpPr>
            <p:nvPr/>
          </p:nvCxnSpPr>
          <p:spPr>
            <a:xfrm>
              <a:off x="5684544" y="1391818"/>
              <a:ext cx="0" cy="197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7" name="Google Shape;347;p39"/>
            <p:cNvCxnSpPr>
              <a:stCxn id="338" idx="2"/>
              <a:endCxn id="339" idx="0"/>
            </p:cNvCxnSpPr>
            <p:nvPr/>
          </p:nvCxnSpPr>
          <p:spPr>
            <a:xfrm>
              <a:off x="5684544" y="2295686"/>
              <a:ext cx="0" cy="197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8" name="Google Shape;348;p39"/>
            <p:cNvCxnSpPr>
              <a:endCxn id="340" idx="0"/>
            </p:cNvCxnSpPr>
            <p:nvPr/>
          </p:nvCxnSpPr>
          <p:spPr>
            <a:xfrm>
              <a:off x="5684544" y="3195923"/>
              <a:ext cx="0" cy="218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9" name="Google Shape;349;p39"/>
            <p:cNvCxnSpPr>
              <a:stCxn id="340" idx="2"/>
              <a:endCxn id="341" idx="0"/>
            </p:cNvCxnSpPr>
            <p:nvPr/>
          </p:nvCxnSpPr>
          <p:spPr>
            <a:xfrm>
              <a:off x="5684544" y="4121423"/>
              <a:ext cx="0" cy="2508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0" name="Google Shape;350;p39"/>
            <p:cNvCxnSpPr>
              <a:stCxn id="341" idx="1"/>
              <a:endCxn id="342" idx="3"/>
            </p:cNvCxnSpPr>
            <p:nvPr/>
          </p:nvCxnSpPr>
          <p:spPr>
            <a:xfrm rot="10800000">
              <a:off x="4709394" y="4725725"/>
              <a:ext cx="372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1" name="Google Shape;351;p39"/>
            <p:cNvCxnSpPr>
              <a:stCxn id="342" idx="0"/>
              <a:endCxn id="337" idx="1"/>
            </p:cNvCxnSpPr>
            <p:nvPr/>
          </p:nvCxnSpPr>
          <p:spPr>
            <a:xfrm flipH="1" rot="10800000">
              <a:off x="4005075" y="794825"/>
              <a:ext cx="855000" cy="35775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52" name="Google Shape;352;p39"/>
            <p:cNvSpPr txBox="1"/>
            <p:nvPr/>
          </p:nvSpPr>
          <p:spPr>
            <a:xfrm>
              <a:off x="6509125" y="441525"/>
              <a:ext cx="1258200" cy="30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Sim</a:t>
              </a:r>
              <a:endParaRPr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53" name="Google Shape;353;p39"/>
            <p:cNvSpPr txBox="1"/>
            <p:nvPr/>
          </p:nvSpPr>
          <p:spPr>
            <a:xfrm>
              <a:off x="5975725" y="1203525"/>
              <a:ext cx="1258200" cy="30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Não</a:t>
              </a:r>
              <a:endParaRPr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