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trictFirstAndLastChars="0" saveSubsetFonts="1">
  <p:sldMasterIdLst>
    <p:sldMasterId id="2147483650" r:id="rId1"/>
    <p:sldMasterId id="2147483767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9" r:id="rId4"/>
    <p:sldId id="274" r:id="rId5"/>
    <p:sldId id="277" r:id="rId6"/>
    <p:sldId id="276" r:id="rId7"/>
    <p:sldId id="278" r:id="rId8"/>
    <p:sldId id="275" r:id="rId9"/>
    <p:sldId id="258" r:id="rId10"/>
    <p:sldId id="279" r:id="rId11"/>
    <p:sldId id="259" r:id="rId12"/>
    <p:sldId id="270" r:id="rId13"/>
    <p:sldId id="272" r:id="rId14"/>
    <p:sldId id="273" r:id="rId15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8">
          <p15:clr>
            <a:srgbClr val="A4A3A4"/>
          </p15:clr>
        </p15:guide>
        <p15:guide id="2" pos="28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1227" y="-72"/>
      </p:cViewPr>
      <p:guideLst>
        <p:guide orient="horz" pos="2128"/>
        <p:guide pos="2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332FACD-88F2-EC6E-C083-40E20D747C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5CCF6B5-4B25-7383-40B1-FB3D247E37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40DF45E-4A2E-98FD-D0FF-99A3CF1D3C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52600" y="8153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ctr"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0A4490A-D4E1-49F0-7186-AB49D8F98B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26ED0C4-34F5-DBBA-93F5-B470B35FE4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B5657BF-02E1-C60F-E14D-3D0F23845D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33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2901532-F64B-DA9A-06A5-C7AC42FEAC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33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36625"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694A2C7-A672-814A-B23D-E160B7B8D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2F291FA-B8ED-088A-B733-6E439CB3B6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7" tIns="45368" rIns="92297" bIns="45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D10D4D29-54F6-D452-5A51-B09062B187E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92150"/>
            <a:ext cx="4584700" cy="3438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2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F7B1E887-18A4-B4CE-83E7-0BA04DB1BF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4681DD-06FE-714E-A782-442F8BC5E356}" type="slidenum">
              <a:rPr lang="en-US" altLang="en-US" sz="10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C5958CF-C4B4-C7C8-7916-BA8952950C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90C85EA-7967-EDD9-8094-EBA23AD0A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60" rIns="9386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8BE4CB35-98A9-15B6-37C4-D025866FC028}"/>
              </a:ext>
            </a:extLst>
          </p:cNvPr>
          <p:cNvGrpSpPr>
            <a:grpSpLocks/>
          </p:cNvGrpSpPr>
          <p:nvPr/>
        </p:nvGrpSpPr>
        <p:grpSpPr bwMode="auto">
          <a:xfrm>
            <a:off x="6350" y="3657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8EEE851C-E404-7068-BE8F-5A02472A165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631E3CD4-70B4-5559-4421-D350C83B0ED3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6656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20F4150F-638F-86CD-A7BE-ED70015420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C7C24D24-6E1D-214B-E6B6-CBAA7D5E07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A88BE200-A9B5-4436-8385-79EADAC7DE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63B086E4-2547-064B-9578-E77257B37A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44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667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850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784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152900"/>
            <a:ext cx="784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1709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83B608BC-0C15-C8A3-69B7-6AB30E28CD4F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02619D8F-EB3D-6395-B6D6-03BB50B36783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0">
                <a:solidFill>
                  <a:srgbClr val="FFFFFF"/>
                </a:solidFill>
                <a:latin typeface="Courier" pitchFamily="49" charset="0"/>
              </a:endParaRPr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992BD491-903A-3FB8-0F9D-99C16419AC4D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0">
                <a:solidFill>
                  <a:srgbClr val="FFFFFF"/>
                </a:solidFill>
                <a:latin typeface="Courier" pitchFamily="49" charset="0"/>
              </a:endParaRPr>
            </a:p>
          </p:txBody>
        </p:sp>
      </p:grpSp>
      <p:sp>
        <p:nvSpPr>
          <p:cNvPr id="47106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052DAF44-B2DF-2400-0405-5F2E3FD7531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06804370-C691-F161-58CC-69BCB7518F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F7CCCA9E-F6B6-AEA5-95B9-A76B96C2B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6D4E3539-8C84-2949-8FE8-19FB69C59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343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82AE807-EC4F-14CA-78D9-70D29703C9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289732E-1BBC-6FC2-7E55-B873AA0848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DEDCA420-49E8-3743-A365-689303BCD3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4F17C9E-1F94-BC09-9B50-7B7D4BFA6E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30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C7803D-C026-52A2-AAE1-4C3DB4D328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4B01091-EF93-F9B9-F9AB-6C2FB56057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4DA7A31B-B2B1-1844-97B1-792F3EB270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78A7833-C23A-7D37-D57B-D146AB51710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85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927FD0D-8E24-2710-5399-7B7751D46F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C4A84AF-C7AF-0FC0-2CE9-BA3B7F7743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95776DCF-E51A-9541-89A1-B90BFC8DB8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F14546D-A124-D042-6086-084A3A0AB07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37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FED591A-463A-1F0E-00DE-E4BD4C0F46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1987B87-275F-1495-4321-F869662B2B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0525C6FF-83A2-C145-99D8-38EF8042E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6E52AC4-168A-59F4-75C6-6F1530DB77A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5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6F7CAA1-3D6C-4CC9-485A-A4EBBB3EE3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B1F5A41-D56D-8A18-1D5C-7E4C3DBFA8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97CE8227-F41C-BD4B-8970-590565741A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406D648-0CD0-95E7-16E6-CE57DC4E397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8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982D4A0-B397-A942-06A5-8E3045D2FF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7F1A258-3D7E-CDB9-5D5A-BC03121581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82C4FC8B-54DA-2245-BB1C-1ABF16E55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EE45C3E-CD63-553D-ECFA-F959392953B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3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F229F503-391F-B953-12E4-4EEA777173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C665E281-33B8-A340-BB30-078948C620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450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8E3F4A2-0D1D-2AA0-CC41-C59C5F6BE2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E669502-DB88-70DC-7F35-5288A38803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83C075C0-12D5-8E40-9F4E-ED12153CB9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2701D66-9489-09C2-3A6D-959F018DE78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6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0C0643A-E668-F935-FB87-D14FFFC934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21BF005-1783-5D1D-C0AC-10B689A262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567D3FC6-1FCF-4B43-869F-9778F1710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744F8E9-164A-E839-6104-8F0CA952FA6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8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3E7039-5546-80E0-AF9E-F0864F0982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B2491B3-1043-F677-2C28-C4BB0E4C63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44628D80-1E34-F340-B3B5-2F64D5862C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D5316FB-ACF3-C222-4370-AA6F923963D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24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C17AC2D-1B9F-A8EB-E218-CC4869C23D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6129E5F-B005-5322-2F54-5EF481065C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43DA9824-21E8-A144-9BFD-9115F13FE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ADB9C7E-02FE-181A-90B6-C8E74C86236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5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56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481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38481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383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272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651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20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02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53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BD7B2C42-ECBE-3602-05C8-3DB78CD4A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EF04B3CF-E53F-9495-3ED5-EF7816F7F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880" r:id="rId1"/>
    <p:sldLayoutId id="2147484881" r:id="rId2"/>
    <p:sldLayoutId id="2147484870" r:id="rId3"/>
    <p:sldLayoutId id="2147484871" r:id="rId4"/>
    <p:sldLayoutId id="2147484872" r:id="rId5"/>
    <p:sldLayoutId id="2147484873" r:id="rId6"/>
    <p:sldLayoutId id="2147484874" r:id="rId7"/>
    <p:sldLayoutId id="2147484875" r:id="rId8"/>
    <p:sldLayoutId id="2147484876" r:id="rId9"/>
    <p:sldLayoutId id="2147484877" r:id="rId10"/>
    <p:sldLayoutId id="2147484878" r:id="rId11"/>
    <p:sldLayoutId id="214748487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15D38144-C053-2FBA-6161-B9253D12F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6">
            <a:extLst>
              <a:ext uri="{FF2B5EF4-FFF2-40B4-BE49-F238E27FC236}">
                <a16:creationId xmlns:a16="http://schemas.microsoft.com/office/drawing/2014/main" id="{B56E4C84-3C5A-ECB2-F5CF-212CB1E05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0EDCF164-4D39-ED59-16DC-37AD415EE4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13884B4A-4B6A-34DD-88FE-4C302AEC28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6DC47D7-44E6-DF48-833D-1404C81252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998E0837-3E9F-BEC3-C71D-C04B213A42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882" r:id="rId1"/>
    <p:sldLayoutId id="2147484883" r:id="rId2"/>
    <p:sldLayoutId id="2147484884" r:id="rId3"/>
    <p:sldLayoutId id="2147484885" r:id="rId4"/>
    <p:sldLayoutId id="2147484886" r:id="rId5"/>
    <p:sldLayoutId id="2147484887" r:id="rId6"/>
    <p:sldLayoutId id="2147484888" r:id="rId7"/>
    <p:sldLayoutId id="2147484889" r:id="rId8"/>
    <p:sldLayoutId id="2147484890" r:id="rId9"/>
    <p:sldLayoutId id="2147484891" r:id="rId10"/>
    <p:sldLayoutId id="21474848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19520BC-0196-6FEA-058D-399D68BB51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CS 13011</a:t>
            </a:r>
            <a:br>
              <a:rPr lang="en-US" altLang="en-US"/>
            </a:br>
            <a:r>
              <a:rPr lang="en-US" altLang="en-US"/>
              <a:t>CS 13012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88101AF-8FF2-1793-04F1-2F5AAB8DB8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4114800"/>
            <a:ext cx="7315200" cy="1752600"/>
          </a:xfrm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CS IA: Procedural Programming</a:t>
            </a:r>
          </a:p>
          <a:p>
            <a:r>
              <a:rPr lang="en-US" altLang="en-US" sz="3200">
                <a:solidFill>
                  <a:schemeClr val="folHlink"/>
                </a:solidFill>
              </a:rPr>
              <a:t>CS IB: Object-Oriented Programming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33C8E289-5EE1-B160-3F77-5DD8157F6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100" y="1600200"/>
            <a:ext cx="7543800" cy="4784725"/>
          </a:xfrm>
          <a:noFill/>
        </p:spPr>
        <p:txBody>
          <a:bodyPr/>
          <a:lstStyle/>
          <a:p>
            <a:r>
              <a:rPr lang="en-US" altLang="en-US" sz="1800"/>
              <a:t>C/C++ are possibly the most popular programming languages in use today</a:t>
            </a:r>
          </a:p>
          <a:p>
            <a:r>
              <a:rPr lang="en-US" altLang="en-US" sz="1800"/>
              <a:t>most of operating systems (one of the largest and most complicated pieces of software) is written in C or C++</a:t>
            </a:r>
          </a:p>
          <a:p>
            <a:pPr lvl="1"/>
            <a:r>
              <a:rPr lang="en-US" altLang="en-US" sz="1800"/>
              <a:t>source code for Microsoft Windows 10 contains 50-60 million lines of mostly C/C++ </a:t>
            </a:r>
          </a:p>
          <a:p>
            <a:pPr lvl="1"/>
            <a:r>
              <a:rPr lang="en-US" altLang="en-US" sz="1800"/>
              <a:t>source code for Linux kernel  (v.4.19)  27.8 million lines of primarily C</a:t>
            </a:r>
          </a:p>
          <a:p>
            <a:endParaRPr lang="en-US" altLang="en-US" sz="1800"/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8FDBB946-4008-9CF5-411E-EA191FCB2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C++ Popularity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C94D8345-B883-FD0A-C23D-80AFF3ED0A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7BEBBE-5A3E-CD46-B7F1-CABE61723DA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8592C42-1650-DC3F-546A-27BB0BFA6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200400"/>
          </a:xfrm>
        </p:spPr>
        <p:txBody>
          <a:bodyPr/>
          <a:lstStyle/>
          <a:p>
            <a:pPr>
              <a:defRPr/>
            </a:pPr>
            <a:r>
              <a:rPr lang="en-US" altLang="en-US" sz="1800" i="1" dirty="0"/>
              <a:t>include directive </a:t>
            </a:r>
            <a:r>
              <a:rPr lang="en-US" altLang="en-US" sz="1800" dirty="0"/>
              <a:t>- tells compiler </a:t>
            </a:r>
            <a:br>
              <a:rPr lang="en-US" altLang="en-US" sz="1800" dirty="0"/>
            </a:br>
            <a:r>
              <a:rPr lang="en-US" altLang="en-US" sz="1800" dirty="0"/>
              <a:t>where to find certain items about </a:t>
            </a:r>
            <a:br>
              <a:rPr lang="en-US" altLang="en-US" sz="1800" dirty="0"/>
            </a:br>
            <a:r>
              <a:rPr lang="en-US" altLang="en-US" sz="1800" dirty="0"/>
              <a:t>the program</a:t>
            </a:r>
          </a:p>
          <a:p>
            <a:pPr>
              <a:defRPr/>
            </a:pPr>
            <a:r>
              <a:rPr lang="en-US" altLang="en-US" sz="1800" dirty="0"/>
              <a:t>main part (main function) - contain </a:t>
            </a:r>
            <a:br>
              <a:rPr lang="en-US" altLang="en-US" sz="1800" dirty="0"/>
            </a:br>
            <a:r>
              <a:rPr lang="en-US" altLang="en-US" sz="1800" dirty="0"/>
              <a:t>instructions for computer, starts and</a:t>
            </a:r>
            <a:br>
              <a:rPr lang="en-US" altLang="en-US" sz="1800" dirty="0"/>
            </a:br>
            <a:r>
              <a:rPr lang="en-US" altLang="en-US" sz="1800" dirty="0"/>
              <a:t> ends with curly brackets: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{}</a:t>
            </a:r>
          </a:p>
          <a:p>
            <a:pPr lvl="1">
              <a:defRPr/>
            </a:pPr>
            <a:r>
              <a:rPr lang="en-US" altLang="en-US" sz="1800" dirty="0">
                <a:ea typeface="+mn-ea"/>
                <a:cs typeface="+mn-cs"/>
              </a:rPr>
              <a:t>indicates program start</a:t>
            </a:r>
          </a:p>
          <a:p>
            <a:pPr>
              <a:defRPr/>
            </a:pPr>
            <a:r>
              <a:rPr lang="en-US" altLang="en-US" sz="1800" i="1" dirty="0"/>
              <a:t>statement</a:t>
            </a:r>
            <a:r>
              <a:rPr lang="en-US" altLang="en-US" sz="1800" dirty="0"/>
              <a:t> – single unit of execution</a:t>
            </a:r>
          </a:p>
          <a:p>
            <a:pPr lvl="1">
              <a:defRPr/>
            </a:pPr>
            <a:r>
              <a:rPr lang="en-US" altLang="en-US" sz="1800" dirty="0"/>
              <a:t>each statement ends with semicolon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program consists of a sequence of statements</a:t>
            </a:r>
          </a:p>
          <a:p>
            <a:pPr>
              <a:defRPr/>
            </a:pPr>
            <a:r>
              <a:rPr lang="en-US" altLang="en-US" sz="1800" i="1" dirty="0"/>
              <a:t>comment </a:t>
            </a:r>
            <a:r>
              <a:rPr lang="en-US" altLang="en-US" sz="1800" dirty="0"/>
              <a:t>is a portion of line ignored by compiler - serves to make the code easier to understand by humans </a:t>
            </a:r>
          </a:p>
          <a:p>
            <a:pPr>
              <a:defRPr/>
            </a:pPr>
            <a:r>
              <a:rPr lang="en-US" altLang="en-US" sz="1800" dirty="0"/>
              <a:t>line breaks and indentation is for humans - compiler ignores them. Make program easier to understand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AD5EBBA-2EB9-1CC1-B892-B14B64F10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C++ Program Layout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5B1B3E23-785C-4F4E-B414-3590801FC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5" y="1270000"/>
            <a:ext cx="310832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#include &lt;iostream&gt;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int main() {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	statement 1;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  // comment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	statement 2;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	...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id="{13A3189A-3FC4-3CB8-AEBD-9DCFE630F3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A4B0E2-3C54-D741-A769-5D9A863F633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F632C5EB-54F1-5096-FEF9-B6282C9C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1674813"/>
            <a:ext cx="6035675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// displays a greeting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// Mikhail Nesterenko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// 8/25/2013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#include 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using std::cout; using std::endl;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int main()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      cout &lt;&lt; "Hello, World!" &lt;&lt; endl;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AF8B6D77-DAAE-37E8-E2D2-91605C41A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458200" cy="990600"/>
          </a:xfrm>
        </p:spPr>
        <p:txBody>
          <a:bodyPr/>
          <a:lstStyle/>
          <a:p>
            <a:pPr>
              <a:defRPr/>
            </a:pPr>
            <a:r>
              <a:rPr lang="en-US" dirty="0"/>
              <a:t>First Program: </a:t>
            </a:r>
            <a:r>
              <a:rPr lang="en-US" kern="12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helloWorld.cpp</a:t>
            </a:r>
          </a:p>
        </p:txBody>
      </p:sp>
      <p:sp>
        <p:nvSpPr>
          <p:cNvPr id="30724" name="Line 5">
            <a:extLst>
              <a:ext uri="{FF2B5EF4-FFF2-40B4-BE49-F238E27FC236}">
                <a16:creationId xmlns:a16="http://schemas.microsoft.com/office/drawing/2014/main" id="{E30AB820-46FA-789F-1926-3F056DBD3E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24384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F43A4944-51B5-A836-7DEF-919E1ADB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782763"/>
            <a:ext cx="1141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include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directive</a:t>
            </a:r>
          </a:p>
        </p:txBody>
      </p:sp>
      <p:sp>
        <p:nvSpPr>
          <p:cNvPr id="30726" name="Line 7">
            <a:extLst>
              <a:ext uri="{FF2B5EF4-FFF2-40B4-BE49-F238E27FC236}">
                <a16:creationId xmlns:a16="http://schemas.microsoft.com/office/drawing/2014/main" id="{2DEEDE9D-8D19-E5F6-EAD5-3CB898004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572000"/>
            <a:ext cx="3048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8">
            <a:extLst>
              <a:ext uri="{FF2B5EF4-FFF2-40B4-BE49-F238E27FC236}">
                <a16:creationId xmlns:a16="http://schemas.microsoft.com/office/drawing/2014/main" id="{7A4DAAD5-4948-4D5D-FC54-D8AD97316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5640388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output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statement</a:t>
            </a:r>
          </a:p>
        </p:txBody>
      </p:sp>
      <p:sp>
        <p:nvSpPr>
          <p:cNvPr id="30728" name="Line 9">
            <a:extLst>
              <a:ext uri="{FF2B5EF4-FFF2-40B4-BE49-F238E27FC236}">
                <a16:creationId xmlns:a16="http://schemas.microsoft.com/office/drawing/2014/main" id="{5C6F62E4-6FE4-5ABB-107E-F8C3304B3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09800"/>
            <a:ext cx="1447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10">
            <a:extLst>
              <a:ext uri="{FF2B5EF4-FFF2-40B4-BE49-F238E27FC236}">
                <a16:creationId xmlns:a16="http://schemas.microsoft.com/office/drawing/2014/main" id="{2ECF0619-B4D0-5E5F-C604-7B3F8A425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2363788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comments</a:t>
            </a:r>
          </a:p>
        </p:txBody>
      </p:sp>
      <p:sp>
        <p:nvSpPr>
          <p:cNvPr id="30730" name="Rectangle 11">
            <a:extLst>
              <a:ext uri="{FF2B5EF4-FFF2-40B4-BE49-F238E27FC236}">
                <a16:creationId xmlns:a16="http://schemas.microsoft.com/office/drawing/2014/main" id="{5795A3E9-4623-C2BA-2052-07FB0E837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430588"/>
            <a:ext cx="13890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function named main() indicates start of program</a:t>
            </a:r>
          </a:p>
        </p:txBody>
      </p:sp>
      <p:sp>
        <p:nvSpPr>
          <p:cNvPr id="30731" name="Line 12">
            <a:extLst>
              <a:ext uri="{FF2B5EF4-FFF2-40B4-BE49-F238E27FC236}">
                <a16:creationId xmlns:a16="http://schemas.microsoft.com/office/drawing/2014/main" id="{FA26DFB7-6E18-1F01-C4B2-7F87FCE372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038600"/>
            <a:ext cx="533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>
            <a:extLst>
              <a:ext uri="{FF2B5EF4-FFF2-40B4-BE49-F238E27FC236}">
                <a16:creationId xmlns:a16="http://schemas.microsoft.com/office/drawing/2014/main" id="{86910D91-C1A4-D762-9332-299400FEC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Rules of Programming</a:t>
            </a:r>
            <a:endParaRPr lang="en-US" kern="1200" dirty="0">
              <a:solidFill>
                <a:schemeClr val="accent2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8675" name="Content Placeholder 11">
            <a:extLst>
              <a:ext uri="{FF2B5EF4-FFF2-40B4-BE49-F238E27FC236}">
                <a16:creationId xmlns:a16="http://schemas.microsoft.com/office/drawing/2014/main" id="{46B76AE6-BD3F-4790-40D2-9583D81BCD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848600" cy="3124200"/>
          </a:xfrm>
        </p:spPr>
        <p:txBody>
          <a:bodyPr/>
          <a:lstStyle/>
          <a:p>
            <a:pPr>
              <a:defRPr/>
            </a:pPr>
            <a:r>
              <a:rPr lang="en-US" altLang="en-US" sz="1800" i="1" dirty="0"/>
              <a:t>syntax</a:t>
            </a:r>
            <a:r>
              <a:rPr lang="en-US" altLang="en-US" sz="1800" dirty="0"/>
              <a:t> - the principles of constructing (structuring) the program</a:t>
            </a:r>
          </a:p>
          <a:p>
            <a:pPr lvl="1">
              <a:defRPr/>
            </a:pPr>
            <a:r>
              <a:rPr lang="en-US" altLang="en-US" sz="1800" i="1" dirty="0"/>
              <a:t>legal </a:t>
            </a:r>
            <a:r>
              <a:rPr lang="en-US" altLang="en-US" sz="1800" dirty="0"/>
              <a:t>program construct complies with syntactic rules </a:t>
            </a:r>
          </a:p>
          <a:p>
            <a:pPr lvl="1">
              <a:defRPr/>
            </a:pPr>
            <a:r>
              <a:rPr lang="en-US" altLang="en-US" sz="1800" i="1" dirty="0"/>
              <a:t>illegal </a:t>
            </a:r>
            <a:r>
              <a:rPr lang="en-US" altLang="en-US" sz="1800" dirty="0"/>
              <a:t>violates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1800" dirty="0"/>
              <a:t>ex: every statement ends with a semicolon</a:t>
            </a:r>
          </a:p>
          <a:p>
            <a:pPr>
              <a:defRPr/>
            </a:pPr>
            <a:r>
              <a:rPr lang="en-US" altLang="en-US" sz="1800" i="1" dirty="0"/>
              <a:t>semantics</a:t>
            </a:r>
            <a:r>
              <a:rPr lang="en-US" altLang="en-US" sz="1800" dirty="0"/>
              <a:t> – the meaning of programming constructs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1800" dirty="0"/>
              <a:t>ex</a:t>
            </a:r>
            <a:r>
              <a:rPr lang="ru-RU" altLang="en-US" sz="1800" dirty="0"/>
              <a:t>: </a:t>
            </a:r>
            <a:r>
              <a:rPr lang="en-US" altLang="en-US" sz="1800" dirty="0"/>
              <a:t>assignment statement gives a new value to a variable</a:t>
            </a:r>
          </a:p>
          <a:p>
            <a:pPr>
              <a:defRPr/>
            </a:pPr>
            <a:r>
              <a:rPr lang="en-US" altLang="en-US" sz="1800" i="1" dirty="0"/>
              <a:t>style</a:t>
            </a:r>
            <a:r>
              <a:rPr lang="en-US" altLang="en-US" sz="1800" dirty="0"/>
              <a:t> – non-syntactic rules of program writing aimed at making program easier to read and understand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1800" dirty="0"/>
              <a:t>ex: start the program with comments explaining its purpose </a:t>
            </a:r>
            <a:r>
              <a:rPr lang="en-US" altLang="en-US" sz="1800" i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86AD975E-65F4-8AAC-C262-4B288D460F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6739BD-E0DC-764E-BBEF-73604B00D35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1A0F066-A6CC-7C46-8333-55B15CF25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257800"/>
          </a:xfrm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700" i="1"/>
              <a:t>hardware</a:t>
            </a:r>
            <a:r>
              <a:rPr lang="en-US" altLang="en-US" sz="1700"/>
              <a:t> - physical devices that make up computer equipment</a:t>
            </a:r>
          </a:p>
          <a:p>
            <a:r>
              <a:rPr lang="en-US" altLang="en-US" sz="1700" i="1"/>
              <a:t>computer</a:t>
            </a:r>
            <a:r>
              <a:rPr lang="en-US" altLang="en-US" sz="1700"/>
              <a:t> - PC/mainframes/workstations</a:t>
            </a:r>
          </a:p>
          <a:p>
            <a:pPr>
              <a:spcBef>
                <a:spcPct val="0"/>
              </a:spcBef>
            </a:pPr>
            <a:r>
              <a:rPr lang="en-US" altLang="en-US" sz="1700"/>
              <a:t>computer contains 5 main components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CPU/processor</a:t>
            </a:r>
            <a:r>
              <a:rPr lang="en-US" altLang="en-US" sz="1700"/>
              <a:t> - follows the instructions and performs calculations specified by the program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input device </a:t>
            </a:r>
            <a:r>
              <a:rPr lang="en-US" altLang="en-US" sz="1700"/>
              <a:t>- any device that allows outside world to communicate information to the CPU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output device </a:t>
            </a:r>
            <a:r>
              <a:rPr lang="en-US" altLang="en-US" sz="1700"/>
              <a:t>- any device that allows CPU to communicate information to the outside world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main memory/primary memory/RAM </a:t>
            </a:r>
            <a:r>
              <a:rPr lang="en-US" altLang="en-US" sz="1700"/>
              <a:t>- a list of addressable memory locations that CPU can operate upon, not permanent </a:t>
            </a:r>
          </a:p>
          <a:p>
            <a:pPr lvl="2">
              <a:spcBef>
                <a:spcPct val="0"/>
              </a:spcBef>
            </a:pPr>
            <a:r>
              <a:rPr lang="en-US" altLang="en-US" sz="1700" i="1"/>
              <a:t>bit</a:t>
            </a:r>
            <a:r>
              <a:rPr lang="en-US" altLang="en-US" sz="1700"/>
              <a:t> - the least possible amount of information: 0 or 1</a:t>
            </a:r>
          </a:p>
          <a:p>
            <a:pPr lvl="2">
              <a:spcBef>
                <a:spcPct val="0"/>
              </a:spcBef>
            </a:pPr>
            <a:r>
              <a:rPr lang="en-US" altLang="en-US" sz="1700" i="1"/>
              <a:t>byte</a:t>
            </a:r>
            <a:r>
              <a:rPr lang="en-US" altLang="en-US" sz="1700"/>
              <a:t> - 8 bits </a:t>
            </a:r>
          </a:p>
          <a:p>
            <a:pPr lvl="2">
              <a:spcBef>
                <a:spcPct val="0"/>
              </a:spcBef>
            </a:pPr>
            <a:r>
              <a:rPr lang="en-US" altLang="en-US" sz="1700" i="1"/>
              <a:t>memory location </a:t>
            </a:r>
            <a:r>
              <a:rPr lang="en-US" altLang="en-US" sz="1700"/>
              <a:t>- single (indivisible) portion of memory that holds data </a:t>
            </a:r>
          </a:p>
          <a:p>
            <a:pPr lvl="2">
              <a:spcBef>
                <a:spcPct val="0"/>
              </a:spcBef>
            </a:pPr>
            <a:r>
              <a:rPr lang="en-US" altLang="en-US" sz="1700" i="1"/>
              <a:t>address</a:t>
            </a:r>
            <a:r>
              <a:rPr lang="en-US" altLang="en-US" sz="1700"/>
              <a:t> - number that identifies a memory location 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secondary memory </a:t>
            </a:r>
            <a:r>
              <a:rPr lang="en-US" altLang="en-US" sz="1700"/>
              <a:t>– memory that is used for keeping a permanent record of information – disk/data  CD/flash drive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DF0A564-C574-BA92-6D1B-796E57904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533400"/>
          </a:xfrm>
          <a:noFill/>
        </p:spPr>
        <p:txBody>
          <a:bodyPr/>
          <a:lstStyle/>
          <a:p>
            <a:r>
              <a:rPr lang="en-US" altLang="en-US" sz="4000"/>
              <a:t>Hardware</a:t>
            </a: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54E4C15B-A8DA-F6FA-34CC-ADC836917D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E4C197-2CBC-D94B-A016-D154206FBDC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778BC5F2-933A-5403-9626-95DB13264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533400"/>
          </a:xfrm>
          <a:noFill/>
        </p:spPr>
        <p:txBody>
          <a:bodyPr/>
          <a:lstStyle/>
          <a:p>
            <a:r>
              <a:rPr lang="en-US" altLang="en-US" sz="4000"/>
              <a:t>Hardware Diagram</a:t>
            </a:r>
            <a:endParaRPr lang="en-US" altLang="en-US"/>
          </a:p>
        </p:txBody>
      </p:sp>
      <p:pic>
        <p:nvPicPr>
          <p:cNvPr id="21507" name="Picture 4" descr="C:\Users\Administrator\Desktop\Computer1.png">
            <a:extLst>
              <a:ext uri="{FF2B5EF4-FFF2-40B4-BE49-F238E27FC236}">
                <a16:creationId xmlns:a16="http://schemas.microsoft.com/office/drawing/2014/main" id="{01E454A1-FF21-6B81-F982-1EB76C63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14488"/>
            <a:ext cx="78581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58338C65-3140-3CC9-ADC8-6671B7AD5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89688E-7D67-8D47-A6AF-81C71966E54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01471941-CEFC-221A-79DA-3042D6C2C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7848600" cy="533400"/>
          </a:xfrm>
          <a:noFill/>
        </p:spPr>
        <p:txBody>
          <a:bodyPr/>
          <a:lstStyle/>
          <a:p>
            <a:r>
              <a:rPr lang="en-US" altLang="en-US" sz="4000"/>
              <a:t>CPU Accessing RAM</a:t>
            </a:r>
            <a:endParaRPr lang="en-US" altLang="en-US"/>
          </a:p>
        </p:txBody>
      </p:sp>
      <p:pic>
        <p:nvPicPr>
          <p:cNvPr id="22531" name="Picture 2" descr="C:\Users\Administrator\Desktop\overview_fig1.gif">
            <a:extLst>
              <a:ext uri="{FF2B5EF4-FFF2-40B4-BE49-F238E27FC236}">
                <a16:creationId xmlns:a16="http://schemas.microsoft.com/office/drawing/2014/main" id="{03E5C1C9-F56A-AB1B-0054-B32F2D193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243638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15A7475A-1B54-9B22-850A-BC6355D0D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4F7A1F-51BF-C44F-9B99-0A4B46FB952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2533" name="Rectangle 1">
            <a:extLst>
              <a:ext uri="{FF2B5EF4-FFF2-40B4-BE49-F238E27FC236}">
                <a16:creationId xmlns:a16="http://schemas.microsoft.com/office/drawing/2014/main" id="{2DAC350A-5916-ADF2-96FD-C86C1AB19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114800"/>
            <a:ext cx="304800" cy="3810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2889AF-9705-7082-05B5-C2DD1C148D96}"/>
              </a:ext>
            </a:extLst>
          </p:cNvPr>
          <p:cNvCxnSpPr>
            <a:cxnSpLocks/>
          </p:cNvCxnSpPr>
          <p:nvPr/>
        </p:nvCxnSpPr>
        <p:spPr bwMode="auto">
          <a:xfrm>
            <a:off x="3276600" y="4211638"/>
            <a:ext cx="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E88FA25-A835-20B5-F649-C24B67B29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2313" y="1225550"/>
            <a:ext cx="7743825" cy="46529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700" i="1"/>
              <a:t>ambiguous instructions </a:t>
            </a:r>
            <a:r>
              <a:rPr lang="en-US" altLang="en-US" sz="1700"/>
              <a:t>– may have multiple meanings, open to interpretation</a:t>
            </a:r>
          </a:p>
          <a:p>
            <a:pPr lvl="1">
              <a:spcBef>
                <a:spcPct val="0"/>
              </a:spcBef>
            </a:pPr>
            <a:r>
              <a:rPr lang="en-US" altLang="en-US" sz="1600">
                <a:solidFill>
                  <a:srgbClr val="FAFD00"/>
                </a:solidFill>
                <a:latin typeface="Open Sans" panose="020F0502020204030204" pitchFamily="34" charset="0"/>
              </a:rPr>
              <a:t>Call me a taxi, please!</a:t>
            </a:r>
          </a:p>
          <a:p>
            <a:pPr lvl="1">
              <a:spcBef>
                <a:spcPct val="0"/>
              </a:spcBef>
            </a:pPr>
            <a:r>
              <a:rPr lang="en-US" altLang="en-US" sz="1600">
                <a:solidFill>
                  <a:srgbClr val="FAFD00"/>
                </a:solidFill>
                <a:latin typeface="Open Sans" panose="020F0502020204030204" pitchFamily="34" charset="0"/>
              </a:rPr>
              <a:t>I thought your name was Bob.</a:t>
            </a:r>
          </a:p>
          <a:p>
            <a:pPr lvl="1">
              <a:spcBef>
                <a:spcPct val="0"/>
              </a:spcBef>
            </a:pPr>
            <a:endParaRPr lang="en-US" altLang="en-US" sz="1600">
              <a:solidFill>
                <a:srgbClr val="FAFD00"/>
              </a:solidFill>
              <a:latin typeface="Open Sans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700"/>
              <a:t>computers understand unambiguous binary instructions only </a:t>
            </a:r>
          </a:p>
          <a:p>
            <a:pPr>
              <a:spcBef>
                <a:spcPct val="0"/>
              </a:spcBef>
            </a:pPr>
            <a:endParaRPr lang="en-US" altLang="en-US" sz="1700"/>
          </a:p>
          <a:p>
            <a:pPr>
              <a:spcBef>
                <a:spcPct val="0"/>
              </a:spcBef>
            </a:pPr>
            <a:r>
              <a:rPr lang="en-US" altLang="en-US" sz="1700"/>
              <a:t>languages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natural </a:t>
            </a:r>
            <a:r>
              <a:rPr lang="en-US" altLang="en-US" sz="1700"/>
              <a:t>- language used by humans</a:t>
            </a:r>
          </a:p>
          <a:p>
            <a:pPr lvl="2">
              <a:spcBef>
                <a:spcPct val="0"/>
              </a:spcBef>
            </a:pPr>
            <a:r>
              <a:rPr lang="en-US" altLang="en-US" sz="1700"/>
              <a:t>ambiguous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high-level </a:t>
            </a:r>
            <a:r>
              <a:rPr lang="en-US" altLang="en-US" sz="1700"/>
              <a:t>- language (close to natural) that is understood by humans, </a:t>
            </a:r>
          </a:p>
          <a:p>
            <a:pPr lvl="2">
              <a:spcBef>
                <a:spcPct val="0"/>
              </a:spcBef>
            </a:pPr>
            <a:r>
              <a:rPr lang="en-US" altLang="en-US" sz="1700"/>
              <a:t>unambiguous</a:t>
            </a:r>
          </a:p>
          <a:p>
            <a:pPr lvl="2">
              <a:spcBef>
                <a:spcPct val="0"/>
              </a:spcBef>
            </a:pPr>
            <a:r>
              <a:rPr lang="en-US" altLang="en-US" sz="1700"/>
              <a:t>C++ is a high-level language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machine (low-level) </a:t>
            </a:r>
            <a:r>
              <a:rPr lang="en-US" altLang="en-US" sz="1700"/>
              <a:t>- list of instructions in binary format that a computer understands</a:t>
            </a:r>
          </a:p>
          <a:p>
            <a:pPr lvl="2">
              <a:spcBef>
                <a:spcPct val="0"/>
              </a:spcBef>
            </a:pPr>
            <a:r>
              <a:rPr lang="en-US" altLang="en-US" sz="1700"/>
              <a:t>unambiguous</a:t>
            </a:r>
          </a:p>
          <a:p>
            <a:pPr lvl="2">
              <a:spcBef>
                <a:spcPct val="0"/>
              </a:spcBef>
            </a:pPr>
            <a:r>
              <a:rPr lang="en-US" altLang="en-US" sz="1700"/>
              <a:t>example: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0101 0001 1100 0010</a:t>
            </a:r>
            <a:endParaRPr lang="en-US" altLang="en-US" sz="17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EAC1FE2-CDF5-CE30-4457-130CED19B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250" y="4826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Languages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04D435E7-0C95-E589-86B6-092402DF9B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5887A1-8357-9148-A58A-5579C081CCC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B7335B-D6AD-566C-0F76-2034BD082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2150" y="1144588"/>
            <a:ext cx="7954963" cy="49641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700" i="1"/>
              <a:t>program (code) </a:t>
            </a:r>
            <a:r>
              <a:rPr lang="en-US" altLang="en-US" sz="1700"/>
              <a:t>– a sequence of instructions for computer to follow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system – </a:t>
            </a:r>
            <a:r>
              <a:rPr lang="en-US" altLang="en-US" sz="1700"/>
              <a:t>to be used by other programmers </a:t>
            </a:r>
            <a:endParaRPr lang="en-US" altLang="en-US" sz="1700" i="1"/>
          </a:p>
          <a:p>
            <a:pPr lvl="2">
              <a:spcBef>
                <a:spcPct val="0"/>
              </a:spcBef>
            </a:pPr>
            <a:r>
              <a:rPr lang="en-US" altLang="en-US" sz="1700" i="1"/>
              <a:t>operating system </a:t>
            </a:r>
            <a:r>
              <a:rPr lang="en-US" altLang="en-US" sz="1700"/>
              <a:t>– allocates computer resources, launches other programs and ensures they work properly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application – </a:t>
            </a:r>
            <a:r>
              <a:rPr lang="en-US" altLang="en-US" sz="1700"/>
              <a:t>to be used by end-users</a:t>
            </a:r>
            <a:endParaRPr lang="en-US" altLang="en-US" sz="1700" i="1"/>
          </a:p>
          <a:p>
            <a:pPr>
              <a:spcBef>
                <a:spcPct val="0"/>
              </a:spcBef>
            </a:pPr>
            <a:r>
              <a:rPr lang="en-US" altLang="en-US" sz="1600" i="1"/>
              <a:t>software</a:t>
            </a:r>
            <a:r>
              <a:rPr lang="en-US" altLang="en-US" sz="1600"/>
              <a:t> - collection of programs</a:t>
            </a:r>
            <a:endParaRPr lang="en-US" altLang="en-US" sz="1700" i="1"/>
          </a:p>
          <a:p>
            <a:pPr>
              <a:spcBef>
                <a:spcPct val="0"/>
              </a:spcBef>
            </a:pPr>
            <a:r>
              <a:rPr lang="en-US" altLang="en-US" sz="1700" i="1"/>
              <a:t>data</a:t>
            </a:r>
            <a:r>
              <a:rPr lang="en-US" altLang="en-US" sz="1700"/>
              <a:t> - input to the program</a:t>
            </a:r>
          </a:p>
          <a:p>
            <a:pPr>
              <a:spcBef>
                <a:spcPct val="0"/>
              </a:spcBef>
            </a:pPr>
            <a:r>
              <a:rPr lang="en-US" altLang="en-US" sz="1700" i="1"/>
              <a:t>running/executing program  </a:t>
            </a:r>
            <a:r>
              <a:rPr lang="en-US" altLang="en-US" sz="1700"/>
              <a:t>- performing program instructions on given data</a:t>
            </a:r>
          </a:p>
          <a:p>
            <a:pPr>
              <a:spcBef>
                <a:spcPct val="0"/>
              </a:spcBef>
            </a:pPr>
            <a:r>
              <a:rPr lang="en-US" altLang="en-US" sz="1700" i="1"/>
              <a:t>code 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source </a:t>
            </a:r>
            <a:r>
              <a:rPr lang="en-US" altLang="en-US" sz="1700"/>
              <a:t>(in high-level language)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object</a:t>
            </a:r>
            <a:r>
              <a:rPr lang="en-US" altLang="en-US" sz="1700"/>
              <a:t> (in machine language)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executable code </a:t>
            </a:r>
            <a:r>
              <a:rPr lang="en-US" altLang="en-US" sz="1700"/>
              <a:t>(in machine language)</a:t>
            </a:r>
            <a:r>
              <a:rPr lang="en-US" altLang="en-US" sz="1700" i="1"/>
              <a:t> </a:t>
            </a:r>
            <a:r>
              <a:rPr lang="en-US" altLang="en-US" sz="1700"/>
              <a:t>- can run on computer</a:t>
            </a:r>
          </a:p>
          <a:p>
            <a:pPr>
              <a:spcBef>
                <a:spcPct val="0"/>
              </a:spcBef>
            </a:pPr>
            <a:r>
              <a:rPr lang="en-US" altLang="en-US" sz="1700" i="1"/>
              <a:t>library</a:t>
            </a:r>
            <a:r>
              <a:rPr lang="en-US" altLang="en-US" sz="1700"/>
              <a:t> – a collection of previously developed object code: input/output, math, etc. </a:t>
            </a:r>
            <a:endParaRPr lang="en-US" altLang="en-US" sz="1700" i="1"/>
          </a:p>
          <a:p>
            <a:pPr>
              <a:spcBef>
                <a:spcPct val="0"/>
              </a:spcBef>
            </a:pPr>
            <a:r>
              <a:rPr lang="en-US" altLang="en-US" sz="1700" i="1"/>
              <a:t>compiler</a:t>
            </a:r>
            <a:r>
              <a:rPr lang="en-US" altLang="en-US" sz="1700"/>
              <a:t> – a system program that translates high-level language into low-level language</a:t>
            </a:r>
          </a:p>
          <a:p>
            <a:pPr>
              <a:spcBef>
                <a:spcPct val="0"/>
              </a:spcBef>
            </a:pPr>
            <a:r>
              <a:rPr lang="en-US" altLang="en-US" sz="1700" i="1"/>
              <a:t>linker</a:t>
            </a:r>
            <a:r>
              <a:rPr lang="en-US" altLang="en-US" sz="1700"/>
              <a:t> - program that takes object code and produces executable code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F16E86C-104D-590A-DC38-D9B2DF51E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550" y="420688"/>
            <a:ext cx="7848600" cy="457200"/>
          </a:xfrm>
        </p:spPr>
        <p:txBody>
          <a:bodyPr/>
          <a:lstStyle/>
          <a:p>
            <a:r>
              <a:rPr lang="en-US" altLang="en-US"/>
              <a:t>Software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D12F4203-15C5-53AC-313C-3BF5F0493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971128-C6A1-2E48-8E37-4E6B88179B2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7">
            <a:extLst>
              <a:ext uri="{FF2B5EF4-FFF2-40B4-BE49-F238E27FC236}">
                <a16:creationId xmlns:a16="http://schemas.microsoft.com/office/drawing/2014/main" id="{8050C81C-18F6-39B0-B26A-2D759EF76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447800"/>
            <a:ext cx="2590800" cy="720725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anose="02070309020205020404" pitchFamily="49" charset="0"/>
            </a:endParaRPr>
          </a:p>
        </p:txBody>
      </p:sp>
      <p:cxnSp>
        <p:nvCxnSpPr>
          <p:cNvPr id="25603" name="AutoShape 69">
            <a:extLst>
              <a:ext uri="{FF2B5EF4-FFF2-40B4-BE49-F238E27FC236}">
                <a16:creationId xmlns:a16="http://schemas.microsoft.com/office/drawing/2014/main" id="{D5EFCBC4-D4F5-2024-562B-5502E029D2DA}"/>
              </a:ext>
            </a:extLst>
          </p:cNvPr>
          <p:cNvCxnSpPr>
            <a:cxnSpLocks noChangeShapeType="1"/>
            <a:stCxn id="25602" idx="2"/>
            <a:endCxn id="25609" idx="0"/>
          </p:cNvCxnSpPr>
          <p:nvPr/>
        </p:nvCxnSpPr>
        <p:spPr bwMode="auto">
          <a:xfrm flipH="1">
            <a:off x="1466850" y="2168525"/>
            <a:ext cx="2419350" cy="7270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Rectangle 66">
            <a:extLst>
              <a:ext uri="{FF2B5EF4-FFF2-40B4-BE49-F238E27FC236}">
                <a16:creationId xmlns:a16="http://schemas.microsoft.com/office/drawing/2014/main" id="{B1A41B22-3E49-F586-FD7B-3A5AAE4EF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524000"/>
            <a:ext cx="2667000" cy="720725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anose="02070309020205020404" pitchFamily="49" charset="0"/>
            </a:endParaRPr>
          </a:p>
        </p:txBody>
      </p:sp>
      <p:cxnSp>
        <p:nvCxnSpPr>
          <p:cNvPr id="25605" name="AutoShape 68">
            <a:extLst>
              <a:ext uri="{FF2B5EF4-FFF2-40B4-BE49-F238E27FC236}">
                <a16:creationId xmlns:a16="http://schemas.microsoft.com/office/drawing/2014/main" id="{086CE4A1-5866-F7D9-F76A-D2D0B55D3DBB}"/>
              </a:ext>
            </a:extLst>
          </p:cNvPr>
          <p:cNvCxnSpPr>
            <a:cxnSpLocks noChangeShapeType="1"/>
            <a:stCxn id="25604" idx="2"/>
          </p:cNvCxnSpPr>
          <p:nvPr/>
        </p:nvCxnSpPr>
        <p:spPr bwMode="auto">
          <a:xfrm flipH="1">
            <a:off x="1447800" y="2244725"/>
            <a:ext cx="2552700" cy="6429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6" name="Rectangle 64">
            <a:extLst>
              <a:ext uri="{FF2B5EF4-FFF2-40B4-BE49-F238E27FC236}">
                <a16:creationId xmlns:a16="http://schemas.microsoft.com/office/drawing/2014/main" id="{AAF4B9FE-959C-E356-602A-3643A6EA2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48200"/>
            <a:ext cx="1600200" cy="762000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anose="02070309020205020404" pitchFamily="49" charset="0"/>
            </a:endParaRPr>
          </a:p>
        </p:txBody>
      </p:sp>
      <p:sp>
        <p:nvSpPr>
          <p:cNvPr id="25607" name="Rectangle 61">
            <a:extLst>
              <a:ext uri="{FF2B5EF4-FFF2-40B4-BE49-F238E27FC236}">
                <a16:creationId xmlns:a16="http://schemas.microsoft.com/office/drawing/2014/main" id="{147E96C8-1430-E7D1-680F-A4481C9C8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724400"/>
            <a:ext cx="1600200" cy="762000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anose="02070309020205020404" pitchFamily="49" charset="0"/>
            </a:endParaRPr>
          </a:p>
        </p:txBody>
      </p:sp>
      <p:sp>
        <p:nvSpPr>
          <p:cNvPr id="25608" name="Rectangle 2">
            <a:extLst>
              <a:ext uri="{FF2B5EF4-FFF2-40B4-BE49-F238E27FC236}">
                <a16:creationId xmlns:a16="http://schemas.microsoft.com/office/drawing/2014/main" id="{73D14976-4937-C8CA-F966-8190BE1B6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90600"/>
          </a:xfrm>
          <a:noFill/>
        </p:spPr>
        <p:txBody>
          <a:bodyPr/>
          <a:lstStyle/>
          <a:p>
            <a:r>
              <a:rPr lang="en-US" altLang="en-US"/>
              <a:t>Producing Executable Code</a:t>
            </a:r>
          </a:p>
        </p:txBody>
      </p:sp>
      <p:sp>
        <p:nvSpPr>
          <p:cNvPr id="25609" name="Rectangle 4">
            <a:extLst>
              <a:ext uri="{FF2B5EF4-FFF2-40B4-BE49-F238E27FC236}">
                <a16:creationId xmlns:a16="http://schemas.microsoft.com/office/drawing/2014/main" id="{EAA1FD89-CB1E-B00B-8834-B5666DDF5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95600"/>
            <a:ext cx="1714500" cy="250507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add include files</a:t>
            </a:r>
          </a:p>
        </p:txBody>
      </p:sp>
      <p:sp>
        <p:nvSpPr>
          <p:cNvPr id="25610" name="Freeform 11">
            <a:extLst>
              <a:ext uri="{FF2B5EF4-FFF2-40B4-BE49-F238E27FC236}">
                <a16:creationId xmlns:a16="http://schemas.microsoft.com/office/drawing/2014/main" id="{C1476CE4-D537-74FE-61BD-734AE879F740}"/>
              </a:ext>
            </a:extLst>
          </p:cNvPr>
          <p:cNvSpPr>
            <a:spLocks/>
          </p:cNvSpPr>
          <p:nvPr/>
        </p:nvSpPr>
        <p:spPr bwMode="auto">
          <a:xfrm>
            <a:off x="2324100" y="4149725"/>
            <a:ext cx="177800" cy="1588"/>
          </a:xfrm>
          <a:custGeom>
            <a:avLst/>
            <a:gdLst>
              <a:gd name="T0" fmla="*/ 0 w 112"/>
              <a:gd name="T1" fmla="*/ 0 h 1588"/>
              <a:gd name="T2" fmla="*/ 2147483646 w 112"/>
              <a:gd name="T3" fmla="*/ 0 h 1588"/>
              <a:gd name="T4" fmla="*/ 2147483646 w 112"/>
              <a:gd name="T5" fmla="*/ 0 h 1588"/>
              <a:gd name="T6" fmla="*/ 0 60000 65536"/>
              <a:gd name="T7" fmla="*/ 0 60000 65536"/>
              <a:gd name="T8" fmla="*/ 0 60000 65536"/>
              <a:gd name="T9" fmla="*/ 0 w 112"/>
              <a:gd name="T10" fmla="*/ 0 h 1588"/>
              <a:gd name="T11" fmla="*/ 112 w 112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1588">
                <a:moveTo>
                  <a:pt x="0" y="0"/>
                </a:moveTo>
                <a:lnTo>
                  <a:pt x="89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Freeform 12">
            <a:extLst>
              <a:ext uri="{FF2B5EF4-FFF2-40B4-BE49-F238E27FC236}">
                <a16:creationId xmlns:a16="http://schemas.microsoft.com/office/drawing/2014/main" id="{CE988E76-D815-306E-CF39-980F0D5C9237}"/>
              </a:ext>
            </a:extLst>
          </p:cNvPr>
          <p:cNvSpPr>
            <a:spLocks/>
          </p:cNvSpPr>
          <p:nvPr/>
        </p:nvSpPr>
        <p:spPr bwMode="auto">
          <a:xfrm>
            <a:off x="2466975" y="4079875"/>
            <a:ext cx="138113" cy="136525"/>
          </a:xfrm>
          <a:custGeom>
            <a:avLst/>
            <a:gdLst>
              <a:gd name="T0" fmla="*/ 2147483646 w 87"/>
              <a:gd name="T1" fmla="*/ 2147483646 h 86"/>
              <a:gd name="T2" fmla="*/ 0 w 87"/>
              <a:gd name="T3" fmla="*/ 2147483646 h 86"/>
              <a:gd name="T4" fmla="*/ 2147483646 w 87"/>
              <a:gd name="T5" fmla="*/ 2147483646 h 86"/>
              <a:gd name="T6" fmla="*/ 2147483646 w 87"/>
              <a:gd name="T7" fmla="*/ 2147483646 h 86"/>
              <a:gd name="T8" fmla="*/ 2147483646 w 87"/>
              <a:gd name="T9" fmla="*/ 2147483646 h 86"/>
              <a:gd name="T10" fmla="*/ 2147483646 w 87"/>
              <a:gd name="T11" fmla="*/ 2147483646 h 86"/>
              <a:gd name="T12" fmla="*/ 2147483646 w 87"/>
              <a:gd name="T13" fmla="*/ 2147483646 h 86"/>
              <a:gd name="T14" fmla="*/ 2147483646 w 87"/>
              <a:gd name="T15" fmla="*/ 2147483646 h 86"/>
              <a:gd name="T16" fmla="*/ 2147483646 w 87"/>
              <a:gd name="T17" fmla="*/ 2147483646 h 86"/>
              <a:gd name="T18" fmla="*/ 2147483646 w 87"/>
              <a:gd name="T19" fmla="*/ 2147483646 h 86"/>
              <a:gd name="T20" fmla="*/ 2147483646 w 87"/>
              <a:gd name="T21" fmla="*/ 2147483646 h 86"/>
              <a:gd name="T22" fmla="*/ 2147483646 w 87"/>
              <a:gd name="T23" fmla="*/ 2147483646 h 86"/>
              <a:gd name="T24" fmla="*/ 2147483646 w 87"/>
              <a:gd name="T25" fmla="*/ 2147483646 h 86"/>
              <a:gd name="T26" fmla="*/ 2147483646 w 87"/>
              <a:gd name="T27" fmla="*/ 2147483646 h 86"/>
              <a:gd name="T28" fmla="*/ 0 w 87"/>
              <a:gd name="T29" fmla="*/ 0 h 86"/>
              <a:gd name="T30" fmla="*/ 2147483646 w 87"/>
              <a:gd name="T31" fmla="*/ 2147483646 h 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"/>
              <a:gd name="T49" fmla="*/ 0 h 86"/>
              <a:gd name="T50" fmla="*/ 87 w 87"/>
              <a:gd name="T51" fmla="*/ 86 h 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" h="86">
                <a:moveTo>
                  <a:pt x="87" y="44"/>
                </a:moveTo>
                <a:lnTo>
                  <a:pt x="0" y="86"/>
                </a:lnTo>
                <a:lnTo>
                  <a:pt x="2" y="80"/>
                </a:lnTo>
                <a:lnTo>
                  <a:pt x="6" y="75"/>
                </a:lnTo>
                <a:lnTo>
                  <a:pt x="8" y="67"/>
                </a:lnTo>
                <a:lnTo>
                  <a:pt x="8" y="61"/>
                </a:lnTo>
                <a:lnTo>
                  <a:pt x="10" y="54"/>
                </a:lnTo>
                <a:lnTo>
                  <a:pt x="10" y="46"/>
                </a:lnTo>
                <a:lnTo>
                  <a:pt x="10" y="40"/>
                </a:lnTo>
                <a:lnTo>
                  <a:pt x="10" y="32"/>
                </a:lnTo>
                <a:lnTo>
                  <a:pt x="8" y="27"/>
                </a:lnTo>
                <a:lnTo>
                  <a:pt x="8" y="19"/>
                </a:lnTo>
                <a:lnTo>
                  <a:pt x="6" y="13"/>
                </a:lnTo>
                <a:lnTo>
                  <a:pt x="2" y="6"/>
                </a:lnTo>
                <a:lnTo>
                  <a:pt x="0" y="0"/>
                </a:lnTo>
                <a:lnTo>
                  <a:pt x="87" y="4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Rectangle 17">
            <a:extLst>
              <a:ext uri="{FF2B5EF4-FFF2-40B4-BE49-F238E27FC236}">
                <a16:creationId xmlns:a16="http://schemas.microsoft.com/office/drawing/2014/main" id="{488CC7C0-0215-4E10-1126-422D51CDD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5" y="5807075"/>
            <a:ext cx="2441575" cy="571500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anose="02070309020205020404" pitchFamily="49" charset="0"/>
            </a:endParaRPr>
          </a:p>
        </p:txBody>
      </p:sp>
      <p:sp>
        <p:nvSpPr>
          <p:cNvPr id="25613" name="Rectangle 18">
            <a:extLst>
              <a:ext uri="{FF2B5EF4-FFF2-40B4-BE49-F238E27FC236}">
                <a16:creationId xmlns:a16="http://schemas.microsoft.com/office/drawing/2014/main" id="{7A0CF646-D67E-6EAF-989C-006E5DAEC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5" y="5943600"/>
            <a:ext cx="2232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executable code</a:t>
            </a:r>
            <a:endParaRPr lang="en-US" altLang="en-US" b="0">
              <a:solidFill>
                <a:srgbClr val="FFFFFF"/>
              </a:solidFill>
              <a:latin typeface="Courier" panose="02070309020205020404" pitchFamily="49" charset="0"/>
            </a:endParaRPr>
          </a:p>
        </p:txBody>
      </p:sp>
      <p:sp>
        <p:nvSpPr>
          <p:cNvPr id="25614" name="Rectangle 19">
            <a:extLst>
              <a:ext uri="{FF2B5EF4-FFF2-40B4-BE49-F238E27FC236}">
                <a16:creationId xmlns:a16="http://schemas.microsoft.com/office/drawing/2014/main" id="{B945C6FE-2D5A-9B90-5DA7-6E9C9CB8A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2163763" cy="720725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source code</a:t>
            </a:r>
            <a:br>
              <a:rPr lang="en-US" altLang="en-US" b="0">
                <a:solidFill>
                  <a:srgbClr val="000000"/>
                </a:solidFill>
              </a:rPr>
            </a:br>
            <a:r>
              <a:rPr lang="en-US" altLang="en-US" b="0">
                <a:solidFill>
                  <a:srgbClr val="000000"/>
                </a:solidFill>
              </a:rPr>
              <a:t>(add1.cpp)</a:t>
            </a:r>
            <a:endParaRPr lang="en-US" altLang="en-US" b="0">
              <a:solidFill>
                <a:srgbClr val="FFFFFF"/>
              </a:solidFill>
            </a:endParaRPr>
          </a:p>
        </p:txBody>
      </p:sp>
      <p:sp>
        <p:nvSpPr>
          <p:cNvPr id="25615" name="Rectangle 21">
            <a:extLst>
              <a:ext uri="{FF2B5EF4-FFF2-40B4-BE49-F238E27FC236}">
                <a16:creationId xmlns:a16="http://schemas.microsoft.com/office/drawing/2014/main" id="{303B1A36-150D-4590-55A5-8D540AC7B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088" y="2895600"/>
            <a:ext cx="1714500" cy="250507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anose="02070309020205020404" pitchFamily="49" charset="0"/>
            </a:endParaRPr>
          </a:p>
        </p:txBody>
      </p:sp>
      <p:sp>
        <p:nvSpPr>
          <p:cNvPr id="25616" name="Rectangle 22">
            <a:extLst>
              <a:ext uri="{FF2B5EF4-FFF2-40B4-BE49-F238E27FC236}">
                <a16:creationId xmlns:a16="http://schemas.microsoft.com/office/drawing/2014/main" id="{733903FD-53E0-BFCB-2EFE-D78F0B8DE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3240088"/>
            <a:ext cx="669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check</a:t>
            </a:r>
            <a:endParaRPr lang="en-US" altLang="en-US" b="0">
              <a:solidFill>
                <a:srgbClr val="FFFFFF"/>
              </a:solidFill>
              <a:latin typeface="Courier" panose="02070309020205020404" pitchFamily="49" charset="0"/>
            </a:endParaRPr>
          </a:p>
        </p:txBody>
      </p:sp>
      <p:sp>
        <p:nvSpPr>
          <p:cNvPr id="25617" name="Rectangle 23">
            <a:extLst>
              <a:ext uri="{FF2B5EF4-FFF2-40B4-BE49-F238E27FC236}">
                <a16:creationId xmlns:a16="http://schemas.microsoft.com/office/drawing/2014/main" id="{B7297ED6-10A6-8AE8-17E4-E45D98F11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81400"/>
            <a:ext cx="325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file</a:t>
            </a:r>
            <a:endParaRPr lang="en-US" altLang="en-US" b="0">
              <a:solidFill>
                <a:srgbClr val="FFFFFF"/>
              </a:solidFill>
              <a:latin typeface="Courier" panose="02070309020205020404" pitchFamily="49" charset="0"/>
            </a:endParaRPr>
          </a:p>
        </p:txBody>
      </p:sp>
      <p:sp>
        <p:nvSpPr>
          <p:cNvPr id="25618" name="Rectangle 24">
            <a:extLst>
              <a:ext uri="{FF2B5EF4-FFF2-40B4-BE49-F238E27FC236}">
                <a16:creationId xmlns:a16="http://schemas.microsoft.com/office/drawing/2014/main" id="{32E9C256-5F55-5163-BDA9-0867BBC36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3848100"/>
            <a:ext cx="138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unit for legal</a:t>
            </a:r>
            <a:endParaRPr lang="en-US" altLang="en-US" b="0">
              <a:solidFill>
                <a:srgbClr val="FFFFFF"/>
              </a:solidFill>
              <a:latin typeface="Courier" panose="02070309020205020404" pitchFamily="49" charset="0"/>
            </a:endParaRPr>
          </a:p>
        </p:txBody>
      </p:sp>
      <p:sp>
        <p:nvSpPr>
          <p:cNvPr id="25619" name="Rectangle 25">
            <a:extLst>
              <a:ext uri="{FF2B5EF4-FFF2-40B4-BE49-F238E27FC236}">
                <a16:creationId xmlns:a16="http://schemas.microsoft.com/office/drawing/2014/main" id="{EA1B1745-7C5C-AB84-89C9-11DBCB2BC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151313"/>
            <a:ext cx="1227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syntax and</a:t>
            </a:r>
            <a:endParaRPr lang="en-US" altLang="en-US" b="0">
              <a:solidFill>
                <a:srgbClr val="FFFFFF"/>
              </a:solidFill>
              <a:latin typeface="Courier" panose="02070309020205020404" pitchFamily="49" charset="0"/>
            </a:endParaRPr>
          </a:p>
        </p:txBody>
      </p:sp>
      <p:sp>
        <p:nvSpPr>
          <p:cNvPr id="25620" name="Rectangle 26">
            <a:extLst>
              <a:ext uri="{FF2B5EF4-FFF2-40B4-BE49-F238E27FC236}">
                <a16:creationId xmlns:a16="http://schemas.microsoft.com/office/drawing/2014/main" id="{E805AD06-1ACA-432B-5909-5E9B1A2DE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0" y="4456113"/>
            <a:ext cx="155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compile it into</a:t>
            </a:r>
            <a:endParaRPr lang="en-US" altLang="en-US" b="0">
              <a:solidFill>
                <a:srgbClr val="FFFFFF"/>
              </a:solidFill>
              <a:latin typeface="Courier" panose="02070309020205020404" pitchFamily="49" charset="0"/>
            </a:endParaRPr>
          </a:p>
        </p:txBody>
      </p:sp>
      <p:sp>
        <p:nvSpPr>
          <p:cNvPr id="25621" name="Rectangle 27">
            <a:extLst>
              <a:ext uri="{FF2B5EF4-FFF2-40B4-BE49-F238E27FC236}">
                <a16:creationId xmlns:a16="http://schemas.microsoft.com/office/drawing/2014/main" id="{EAA84D85-15ED-F143-36DD-A90747207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00600"/>
            <a:ext cx="103981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an object</a:t>
            </a:r>
            <a:br>
              <a:rPr lang="en-US" altLang="en-US" b="0">
                <a:solidFill>
                  <a:srgbClr val="000000"/>
                </a:solidFill>
              </a:rPr>
            </a:br>
            <a:r>
              <a:rPr lang="en-US" altLang="en-US" b="0">
                <a:solidFill>
                  <a:srgbClr val="000000"/>
                </a:solidFill>
              </a:rPr>
              <a:t> code</a:t>
            </a:r>
            <a:endParaRPr lang="en-US" altLang="en-US" b="0">
              <a:solidFill>
                <a:srgbClr val="FFFFFF"/>
              </a:solidFill>
              <a:latin typeface="Courier" panose="02070309020205020404" pitchFamily="49" charset="0"/>
            </a:endParaRPr>
          </a:p>
        </p:txBody>
      </p:sp>
      <p:grpSp>
        <p:nvGrpSpPr>
          <p:cNvPr id="25622" name="Group 46">
            <a:extLst>
              <a:ext uri="{FF2B5EF4-FFF2-40B4-BE49-F238E27FC236}">
                <a16:creationId xmlns:a16="http://schemas.microsoft.com/office/drawing/2014/main" id="{71E12FA4-6DD9-9A1F-E252-95279536BC61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819400"/>
            <a:ext cx="1714500" cy="2533650"/>
            <a:chOff x="4310" y="1728"/>
            <a:chExt cx="1080" cy="1596"/>
          </a:xfrm>
        </p:grpSpPr>
        <p:sp>
          <p:nvSpPr>
            <p:cNvPr id="25638" name="Rectangle 28">
              <a:extLst>
                <a:ext uri="{FF2B5EF4-FFF2-40B4-BE49-F238E27FC236}">
                  <a16:creationId xmlns:a16="http://schemas.microsoft.com/office/drawing/2014/main" id="{1368F80B-58B0-4010-07CA-154C4AC1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1728"/>
              <a:ext cx="1080" cy="1578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solidFill>
                  <a:srgbClr val="FFFFFF"/>
                </a:solidFill>
                <a:latin typeface="Courier" panose="02070309020205020404" pitchFamily="49" charset="0"/>
              </a:endParaRPr>
            </a:p>
          </p:txBody>
        </p:sp>
        <p:sp>
          <p:nvSpPr>
            <p:cNvPr id="25639" name="Rectangle 29">
              <a:extLst>
                <a:ext uri="{FF2B5EF4-FFF2-40B4-BE49-F238E27FC236}">
                  <a16:creationId xmlns:a16="http://schemas.microsoft.com/office/drawing/2014/main" id="{89261051-8757-627C-1CC0-E80C64D12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1754"/>
              <a:ext cx="848" cy="1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link object 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code with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pre-compiled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routines from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standard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libraries to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produce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executable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code </a:t>
              </a:r>
              <a:endParaRPr lang="en-US" altLang="en-US" sz="1800" b="0">
                <a:solidFill>
                  <a:srgbClr val="FFFFFF"/>
                </a:solidFill>
                <a:latin typeface="Courier" panose="02070309020205020404" pitchFamily="49" charset="0"/>
              </a:endParaRPr>
            </a:p>
          </p:txBody>
        </p:sp>
      </p:grpSp>
      <p:cxnSp>
        <p:nvCxnSpPr>
          <p:cNvPr id="25623" name="AutoShape 39">
            <a:extLst>
              <a:ext uri="{FF2B5EF4-FFF2-40B4-BE49-F238E27FC236}">
                <a16:creationId xmlns:a16="http://schemas.microsoft.com/office/drawing/2014/main" id="{EAEBD2AC-ADBB-56F4-FA24-C9C64F63E4E5}"/>
              </a:ext>
            </a:extLst>
          </p:cNvPr>
          <p:cNvCxnSpPr>
            <a:cxnSpLocks noChangeShapeType="1"/>
            <a:stCxn id="25614" idx="2"/>
            <a:endCxn id="25609" idx="0"/>
          </p:cNvCxnSpPr>
          <p:nvPr/>
        </p:nvCxnSpPr>
        <p:spPr bwMode="auto">
          <a:xfrm>
            <a:off x="1463675" y="2328863"/>
            <a:ext cx="3175" cy="5588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4" name="Rectangle 40">
            <a:extLst>
              <a:ext uri="{FF2B5EF4-FFF2-40B4-BE49-F238E27FC236}">
                <a16:creationId xmlns:a16="http://schemas.microsoft.com/office/drawing/2014/main" id="{3994C897-160A-357F-CC7A-AF62330E3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600200"/>
            <a:ext cx="2667000" cy="720725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include files</a:t>
            </a:r>
            <a:br>
              <a:rPr lang="en-US" altLang="en-US" b="0">
                <a:solidFill>
                  <a:srgbClr val="000000"/>
                </a:solidFill>
              </a:rPr>
            </a:br>
            <a:r>
              <a:rPr lang="en-US" altLang="en-US" b="0">
                <a:solidFill>
                  <a:srgbClr val="000000"/>
                </a:solidFill>
              </a:rPr>
              <a:t>(add1.hpp, iostream)</a:t>
            </a:r>
            <a:endParaRPr lang="en-US" altLang="en-US" b="0">
              <a:solidFill>
                <a:srgbClr val="FFFFFF"/>
              </a:solidFill>
              <a:latin typeface="Courier" panose="02070309020205020404" pitchFamily="49" charset="0"/>
            </a:endParaRPr>
          </a:p>
        </p:txBody>
      </p:sp>
      <p:cxnSp>
        <p:nvCxnSpPr>
          <p:cNvPr id="25625" name="AutoShape 42">
            <a:extLst>
              <a:ext uri="{FF2B5EF4-FFF2-40B4-BE49-F238E27FC236}">
                <a16:creationId xmlns:a16="http://schemas.microsoft.com/office/drawing/2014/main" id="{1911DC06-FEDA-49C2-1CE9-7BB8170394A6}"/>
              </a:ext>
            </a:extLst>
          </p:cNvPr>
          <p:cNvCxnSpPr>
            <a:cxnSpLocks noChangeShapeType="1"/>
            <a:stCxn id="25624" idx="2"/>
            <a:endCxn id="25609" idx="0"/>
          </p:cNvCxnSpPr>
          <p:nvPr/>
        </p:nvCxnSpPr>
        <p:spPr bwMode="auto">
          <a:xfrm flipH="1">
            <a:off x="1466850" y="2320925"/>
            <a:ext cx="2609850" cy="5746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6" name="AutoShape 43">
            <a:extLst>
              <a:ext uri="{FF2B5EF4-FFF2-40B4-BE49-F238E27FC236}">
                <a16:creationId xmlns:a16="http://schemas.microsoft.com/office/drawing/2014/main" id="{E8776B5F-9069-3AE1-5FA0-ADE886B61EF0}"/>
              </a:ext>
            </a:extLst>
          </p:cNvPr>
          <p:cNvSpPr>
            <a:spLocks/>
          </p:cNvSpPr>
          <p:nvPr/>
        </p:nvSpPr>
        <p:spPr bwMode="auto">
          <a:xfrm rot="-5422816">
            <a:off x="2209800" y="3886200"/>
            <a:ext cx="457200" cy="3657600"/>
          </a:xfrm>
          <a:prstGeom prst="leftBrace">
            <a:avLst>
              <a:gd name="adj1" fmla="val 66667"/>
              <a:gd name="adj2" fmla="val 49806"/>
            </a:avLst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anose="02070309020205020404" pitchFamily="49" charset="0"/>
            </a:endParaRPr>
          </a:p>
        </p:txBody>
      </p:sp>
      <p:sp>
        <p:nvSpPr>
          <p:cNvPr id="25627" name="Text Box 44">
            <a:extLst>
              <a:ext uri="{FF2B5EF4-FFF2-40B4-BE49-F238E27FC236}">
                <a16:creationId xmlns:a16="http://schemas.microsoft.com/office/drawing/2014/main" id="{F72EB24D-7C23-AEBA-C00E-9210CA078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943600"/>
            <a:ext cx="213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FFFF66"/>
                </a:solidFill>
              </a:rPr>
              <a:t>done by compiler</a:t>
            </a:r>
          </a:p>
        </p:txBody>
      </p:sp>
      <p:cxnSp>
        <p:nvCxnSpPr>
          <p:cNvPr id="25628" name="AutoShape 47">
            <a:extLst>
              <a:ext uri="{FF2B5EF4-FFF2-40B4-BE49-F238E27FC236}">
                <a16:creationId xmlns:a16="http://schemas.microsoft.com/office/drawing/2014/main" id="{EA41835D-FF7E-A61F-73D6-D9E96266F82D}"/>
              </a:ext>
            </a:extLst>
          </p:cNvPr>
          <p:cNvCxnSpPr>
            <a:cxnSpLocks noChangeShapeType="1"/>
            <a:stCxn id="25615" idx="3"/>
            <a:endCxn id="25630" idx="1"/>
          </p:cNvCxnSpPr>
          <p:nvPr/>
        </p:nvCxnSpPr>
        <p:spPr bwMode="auto">
          <a:xfrm flipV="1">
            <a:off x="4327525" y="3962400"/>
            <a:ext cx="465138" cy="1857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48">
            <a:extLst>
              <a:ext uri="{FF2B5EF4-FFF2-40B4-BE49-F238E27FC236}">
                <a16:creationId xmlns:a16="http://schemas.microsoft.com/office/drawing/2014/main" id="{E7838ED1-7443-02A5-F8A5-B7CEFEEE3C61}"/>
              </a:ext>
            </a:extLst>
          </p:cNvPr>
          <p:cNvCxnSpPr>
            <a:cxnSpLocks noChangeShapeType="1"/>
            <a:stCxn id="25638" idx="2"/>
            <a:endCxn id="25612" idx="0"/>
          </p:cNvCxnSpPr>
          <p:nvPr/>
        </p:nvCxnSpPr>
        <p:spPr bwMode="auto">
          <a:xfrm flipH="1">
            <a:off x="7313613" y="5332413"/>
            <a:ext cx="630237" cy="4667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0" name="Rectangle 49">
            <a:extLst>
              <a:ext uri="{FF2B5EF4-FFF2-40B4-BE49-F238E27FC236}">
                <a16:creationId xmlns:a16="http://schemas.microsoft.com/office/drawing/2014/main" id="{E5B07217-6DC9-3A5F-30F7-0B5F4CA3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352800"/>
            <a:ext cx="1600200" cy="1219200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object </a:t>
            </a:r>
            <a:br>
              <a:rPr lang="en-US" altLang="en-US" b="0">
                <a:solidFill>
                  <a:srgbClr val="000000"/>
                </a:solidFill>
              </a:rPr>
            </a:br>
            <a:r>
              <a:rPr lang="en-US" altLang="en-US" b="0">
                <a:solidFill>
                  <a:srgbClr val="000000"/>
                </a:solidFill>
              </a:rPr>
              <a:t>code</a:t>
            </a:r>
            <a:br>
              <a:rPr lang="en-US" altLang="en-US" b="0">
                <a:solidFill>
                  <a:srgbClr val="000000"/>
                </a:solidFill>
              </a:rPr>
            </a:br>
            <a:r>
              <a:rPr lang="en-US" altLang="en-US" b="0">
                <a:solidFill>
                  <a:srgbClr val="000000"/>
                </a:solidFill>
              </a:rPr>
              <a:t>(add1.o)</a:t>
            </a:r>
            <a:endParaRPr lang="en-US" altLang="en-US" b="0">
              <a:solidFill>
                <a:srgbClr val="FFFFFF"/>
              </a:solidFill>
              <a:latin typeface="Courier" panose="02070309020205020404" pitchFamily="49" charset="0"/>
            </a:endParaRPr>
          </a:p>
        </p:txBody>
      </p:sp>
      <p:sp>
        <p:nvSpPr>
          <p:cNvPr id="25631" name="Rectangle 59">
            <a:extLst>
              <a:ext uri="{FF2B5EF4-FFF2-40B4-BE49-F238E27FC236}">
                <a16:creationId xmlns:a16="http://schemas.microsoft.com/office/drawing/2014/main" id="{7CF58B0F-E81C-F8D3-94BC-73A7C922E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00600"/>
            <a:ext cx="1600200" cy="762000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standard libraries</a:t>
            </a:r>
            <a:endParaRPr lang="en-US" altLang="en-US" b="0">
              <a:solidFill>
                <a:srgbClr val="FFFFFF"/>
              </a:solidFill>
              <a:latin typeface="Courier" panose="02070309020205020404" pitchFamily="49" charset="0"/>
            </a:endParaRPr>
          </a:p>
        </p:txBody>
      </p:sp>
      <p:cxnSp>
        <p:nvCxnSpPr>
          <p:cNvPr id="25632" name="AutoShape 60">
            <a:extLst>
              <a:ext uri="{FF2B5EF4-FFF2-40B4-BE49-F238E27FC236}">
                <a16:creationId xmlns:a16="http://schemas.microsoft.com/office/drawing/2014/main" id="{EA4B9159-987B-46D4-846E-E94256DADCC3}"/>
              </a:ext>
            </a:extLst>
          </p:cNvPr>
          <p:cNvCxnSpPr>
            <a:cxnSpLocks noChangeShapeType="1"/>
            <a:stCxn id="25631" idx="3"/>
            <a:endCxn id="25638" idx="1"/>
          </p:cNvCxnSpPr>
          <p:nvPr/>
        </p:nvCxnSpPr>
        <p:spPr bwMode="auto">
          <a:xfrm flipV="1">
            <a:off x="6408738" y="4071938"/>
            <a:ext cx="669925" cy="1109662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3" name="AutoShape 62">
            <a:extLst>
              <a:ext uri="{FF2B5EF4-FFF2-40B4-BE49-F238E27FC236}">
                <a16:creationId xmlns:a16="http://schemas.microsoft.com/office/drawing/2014/main" id="{4794AE70-407D-8861-B30F-1EEE83FAB378}"/>
              </a:ext>
            </a:extLst>
          </p:cNvPr>
          <p:cNvCxnSpPr>
            <a:cxnSpLocks noChangeShapeType="1"/>
            <a:stCxn id="25607" idx="3"/>
            <a:endCxn id="25638" idx="1"/>
          </p:cNvCxnSpPr>
          <p:nvPr/>
        </p:nvCxnSpPr>
        <p:spPr bwMode="auto">
          <a:xfrm flipV="1">
            <a:off x="6561138" y="4071938"/>
            <a:ext cx="517525" cy="1033462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4" name="AutoShape 65">
            <a:extLst>
              <a:ext uri="{FF2B5EF4-FFF2-40B4-BE49-F238E27FC236}">
                <a16:creationId xmlns:a16="http://schemas.microsoft.com/office/drawing/2014/main" id="{DE1EAA0F-4502-610A-2B23-4E4562671630}"/>
              </a:ext>
            </a:extLst>
          </p:cNvPr>
          <p:cNvCxnSpPr>
            <a:cxnSpLocks noChangeShapeType="1"/>
            <a:stCxn id="25606" idx="3"/>
            <a:endCxn id="25638" idx="1"/>
          </p:cNvCxnSpPr>
          <p:nvPr/>
        </p:nvCxnSpPr>
        <p:spPr bwMode="auto">
          <a:xfrm flipV="1">
            <a:off x="6713538" y="4071938"/>
            <a:ext cx="365125" cy="957262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5" name="Text Box 44">
            <a:extLst>
              <a:ext uri="{FF2B5EF4-FFF2-40B4-BE49-F238E27FC236}">
                <a16:creationId xmlns:a16="http://schemas.microsoft.com/office/drawing/2014/main" id="{60744281-88B4-6EA4-6994-5BCFEE371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209800"/>
            <a:ext cx="1781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FFFF66"/>
                </a:solidFill>
              </a:rPr>
              <a:t>done by linker</a:t>
            </a:r>
          </a:p>
        </p:txBody>
      </p:sp>
      <p:cxnSp>
        <p:nvCxnSpPr>
          <p:cNvPr id="25636" name="AutoShape 60">
            <a:extLst>
              <a:ext uri="{FF2B5EF4-FFF2-40B4-BE49-F238E27FC236}">
                <a16:creationId xmlns:a16="http://schemas.microsoft.com/office/drawing/2014/main" id="{6AE2CBD2-2D15-FE40-061C-FCD85EA645A6}"/>
              </a:ext>
            </a:extLst>
          </p:cNvPr>
          <p:cNvCxnSpPr>
            <a:cxnSpLocks noChangeShapeType="1"/>
            <a:stCxn id="25630" idx="3"/>
            <a:endCxn id="25638" idx="1"/>
          </p:cNvCxnSpPr>
          <p:nvPr/>
        </p:nvCxnSpPr>
        <p:spPr bwMode="auto">
          <a:xfrm>
            <a:off x="6400800" y="3962400"/>
            <a:ext cx="685800" cy="1095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7" name="Slide Number Placeholder 38">
            <a:extLst>
              <a:ext uri="{FF2B5EF4-FFF2-40B4-BE49-F238E27FC236}">
                <a16:creationId xmlns:a16="http://schemas.microsoft.com/office/drawing/2014/main" id="{E5C9385D-9F9E-4874-229F-1C3407404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fld id="{6FBA0F52-3C5A-BD45-861F-08D78FBAC93F}" type="slidenum">
              <a:rPr lang="en-US" altLang="en-US" sz="1400" smtClean="0">
                <a:solidFill>
                  <a:srgbClr val="FFFFFF"/>
                </a:solidFill>
              </a:rPr>
              <a:pPr>
                <a:buFont typeface="Monotype Sorts" pitchFamily="2" charset="2"/>
                <a:buNone/>
              </a:pPr>
              <a:t>7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27CB0F5-0ADB-5A65-CA44-48C848009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8663" y="1982788"/>
            <a:ext cx="7913687" cy="3725862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700" dirty="0"/>
              <a:t>programming language properties</a:t>
            </a:r>
          </a:p>
          <a:p>
            <a:pPr>
              <a:defRPr/>
            </a:pPr>
            <a:r>
              <a:rPr lang="en-US" altLang="en-US" sz="1700" i="1" dirty="0"/>
              <a:t>power </a:t>
            </a:r>
            <a:r>
              <a:rPr lang="en-US" altLang="en-US" sz="1700" dirty="0"/>
              <a:t>– ability to express variety of ideas, code tasks (ex: bigger toolkit); more powerful language makes it easier to program</a:t>
            </a:r>
          </a:p>
          <a:p>
            <a:pPr>
              <a:defRPr/>
            </a:pPr>
            <a:r>
              <a:rPr lang="en-US" altLang="en-US" sz="1700" i="1" dirty="0"/>
              <a:t>understandability – </a:t>
            </a:r>
            <a:r>
              <a:rPr lang="en-US" altLang="en-US" sz="1700" dirty="0"/>
              <a:t>ease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making sense of the code by proficient programmer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405123E-C347-659B-A8C3-86ED54AE5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606425"/>
            <a:ext cx="7848600" cy="1143000"/>
          </a:xfrm>
          <a:noFill/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 Programming Language</a:t>
            </a:r>
            <a:br>
              <a:rPr lang="en-US" altLang="en-US"/>
            </a:br>
            <a:r>
              <a:rPr lang="en-US" altLang="en-US"/>
              <a:t>Power vs. Understanding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77CF0F14-7293-2877-0D84-34B6F25474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05C8E0-6B76-794F-A863-30474CE8CBC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6AB625B-04BD-F30B-6FF2-828B52969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09713"/>
            <a:ext cx="8305800" cy="4959350"/>
          </a:xfrm>
        </p:spPr>
        <p:txBody>
          <a:bodyPr/>
          <a:lstStyle/>
          <a:p>
            <a:r>
              <a:rPr lang="en-US" altLang="en-US" sz="1700"/>
              <a:t>in 1967, BCPL was developed as a language for writing operating systems and compilers</a:t>
            </a:r>
          </a:p>
          <a:p>
            <a:r>
              <a:rPr lang="en-US" altLang="en-US" sz="1700"/>
              <a:t>In 1970, the creators of UNIX operating system needed a high-level language that provided enough power for their task. They developed B on the basis of BCPL</a:t>
            </a:r>
          </a:p>
          <a:p>
            <a:r>
              <a:rPr lang="en-US" altLang="en-US" sz="1700"/>
              <a:t>In 1972, an enhanced and improved version of the language called C was used to code most of UNIX</a:t>
            </a:r>
          </a:p>
          <a:p>
            <a:pPr lvl="1"/>
            <a:r>
              <a:rPr lang="en-US" altLang="en-US" sz="1700"/>
              <a:t>C is powerful yet,</a:t>
            </a:r>
          </a:p>
          <a:p>
            <a:pPr lvl="1"/>
            <a:r>
              <a:rPr lang="en-US" altLang="en-US" sz="1700"/>
              <a:t>lower understandability: is easy to write code that is difficult to understand </a:t>
            </a:r>
          </a:p>
          <a:p>
            <a:r>
              <a:rPr lang="en-US" altLang="en-US" sz="1700"/>
              <a:t>early 1980es, Bjarne Stroustrup developed an extension of C called C++</a:t>
            </a:r>
          </a:p>
          <a:p>
            <a:pPr lvl="1"/>
            <a:r>
              <a:rPr lang="en-US" altLang="en-US" sz="1700"/>
              <a:t>absorbed best features of C, combines power of low-level language with understandability of high-level language</a:t>
            </a:r>
          </a:p>
          <a:p>
            <a:pPr lvl="1"/>
            <a:r>
              <a:rPr lang="en-US" altLang="en-US" sz="1700"/>
              <a:t>major addition is objects: C++ is object-oriente</a:t>
            </a:r>
            <a:r>
              <a:rPr lang="en-US" altLang="en-US" sz="1800"/>
              <a:t>d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57E42CB-5A2E-BBA5-BD46-5CDE5F1E9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C++ Creation History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87488CAA-7244-AE57-5104-BDDB996C50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0147AB-E906-8F46-8ED9-8195DC86D82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319</TotalTime>
  <Pages>33</Pages>
  <Words>976</Words>
  <Application>Microsoft Macintosh PowerPoint</Application>
  <PresentationFormat>On-screen Show (4:3)</PresentationFormat>
  <Paragraphs>137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Times New Roman</vt:lpstr>
      <vt:lpstr>Monotype Sorts</vt:lpstr>
      <vt:lpstr>Courier</vt:lpstr>
      <vt:lpstr>Open Sans</vt:lpstr>
      <vt:lpstr>Courier New</vt:lpstr>
      <vt:lpstr>green</vt:lpstr>
      <vt:lpstr>1_green</vt:lpstr>
      <vt:lpstr>CS 13011 CS 13012 </vt:lpstr>
      <vt:lpstr>Hardware</vt:lpstr>
      <vt:lpstr>Hardware Diagram</vt:lpstr>
      <vt:lpstr>CPU Accessing RAM</vt:lpstr>
      <vt:lpstr>Languages</vt:lpstr>
      <vt:lpstr>Software</vt:lpstr>
      <vt:lpstr>Producing Executable Code</vt:lpstr>
      <vt:lpstr>  Programming Language Power vs. Understanding</vt:lpstr>
      <vt:lpstr>C++ Creation History</vt:lpstr>
      <vt:lpstr>C++ Popularity</vt:lpstr>
      <vt:lpstr>C++ Program Layout</vt:lpstr>
      <vt:lpstr>First Program: helloWorld.cpp</vt:lpstr>
      <vt:lpstr>Rules of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Slides</dc:title>
  <dc:subject>Chapter 1 - Intro to Programing and O-O Design</dc:subject>
  <dc:creator>Devon Lockwood</dc:creator>
  <cp:keywords/>
  <dc:description/>
  <cp:lastModifiedBy>Patel, Khushi Binesh</cp:lastModifiedBy>
  <cp:revision>292</cp:revision>
  <cp:lastPrinted>1998-08-04T17:36:30Z</cp:lastPrinted>
  <dcterms:created xsi:type="dcterms:W3CDTF">1996-06-16T00:02:10Z</dcterms:created>
  <dcterms:modified xsi:type="dcterms:W3CDTF">2024-04-20T16:43:14Z</dcterms:modified>
</cp:coreProperties>
</file>