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  <p:sldMasterId id="2147483767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9" r:id="rId4"/>
    <p:sldId id="274" r:id="rId5"/>
    <p:sldId id="277" r:id="rId6"/>
    <p:sldId id="276" r:id="rId7"/>
    <p:sldId id="278" r:id="rId8"/>
    <p:sldId id="275" r:id="rId9"/>
    <p:sldId id="258" r:id="rId10"/>
    <p:sldId id="279" r:id="rId11"/>
    <p:sldId id="259" r:id="rId12"/>
    <p:sldId id="270" r:id="rId13"/>
    <p:sldId id="272" r:id="rId14"/>
    <p:sldId id="273" r:id="rId15"/>
  </p:sldIdLst>
  <p:sldSz cx="9144000" cy="6858000" type="screen4x3"/>
  <p:notesSz cx="6858000" cy="9180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8">
          <p15:clr>
            <a:srgbClr val="A4A3A4"/>
          </p15:clr>
        </p15:guide>
        <p15:guide id="2" pos="28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D00"/>
    <a:srgbClr val="00DFCA"/>
    <a:srgbClr val="D49FFF"/>
    <a:srgbClr val="A2C1FE"/>
    <a:srgbClr val="063DE8"/>
    <a:srgbClr val="00279F"/>
    <a:srgbClr val="500093"/>
    <a:srgbClr val="114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-1227" y="-72"/>
      </p:cViewPr>
      <p:guideLst>
        <p:guide orient="horz" pos="2128"/>
        <p:guide pos="28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2C31FE6-4038-85F2-2A4D-8D6D27CF50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93662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1A6804B-0C95-484E-9BC1-ED475062BD8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93662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D0E1998-94FA-0E09-E404-21D0EF0C4D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52600" y="8153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ctr" defTabSz="93662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68CDC68-69BF-F3BD-0A3C-A4E542A553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93662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E15CF2E-B04C-3B86-6F15-6824B733817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93662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3F33922-4C59-3987-A4CD-9BC4100713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33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defTabSz="93662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03ECC7C-9324-EF24-75AE-499D28EBF0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33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r" defTabSz="936625">
              <a:defRPr sz="10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F9790E3-259A-467A-ACC8-CDE7C178D9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271D389-AF12-FE15-9DA8-C3D553E6121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7" tIns="45368" rIns="92297" bIns="45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C7F68344-36E6-F21F-48B1-9DA05C194A61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36650" y="692150"/>
            <a:ext cx="4584700" cy="3438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5138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1863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97000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62138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>
            <a:extLst>
              <a:ext uri="{FF2B5EF4-FFF2-40B4-BE49-F238E27FC236}">
                <a16:creationId xmlns:a16="http://schemas.microsoft.com/office/drawing/2014/main" id="{16D5DF47-E521-6DD7-919D-425E1AD027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C118FF-E4BA-402D-94AF-5D433675862B}" type="slidenum">
              <a:rPr lang="en-US" altLang="en-US" sz="1000" b="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694D1EF-2849-4685-5AAE-B45B726922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6FD3AB1-D875-AD7C-283D-E593D56D0D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60" rIns="93860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1">
            <a:extLst>
              <a:ext uri="{FF2B5EF4-FFF2-40B4-BE49-F238E27FC236}">
                <a16:creationId xmlns:a16="http://schemas.microsoft.com/office/drawing/2014/main" id="{A2BF69DE-7C7B-0FAC-761F-FFE85A2AAE71}"/>
              </a:ext>
            </a:extLst>
          </p:cNvPr>
          <p:cNvGrpSpPr>
            <a:grpSpLocks/>
          </p:cNvGrpSpPr>
          <p:nvPr/>
        </p:nvGrpSpPr>
        <p:grpSpPr bwMode="auto">
          <a:xfrm>
            <a:off x="6350" y="3657600"/>
            <a:ext cx="9137650" cy="152400"/>
            <a:chOff x="3" y="2064"/>
            <a:chExt cx="5756" cy="96"/>
          </a:xfrm>
        </p:grpSpPr>
        <p:sp>
          <p:nvSpPr>
            <p:cNvPr id="3" name="Rectangle 1032">
              <a:extLst>
                <a:ext uri="{FF2B5EF4-FFF2-40B4-BE49-F238E27FC236}">
                  <a16:creationId xmlns:a16="http://schemas.microsoft.com/office/drawing/2014/main" id="{E6A57AAF-B664-6816-11C8-CEFA4F673124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" name="Rectangle 1033">
              <a:extLst>
                <a:ext uri="{FF2B5EF4-FFF2-40B4-BE49-F238E27FC236}">
                  <a16:creationId xmlns:a16="http://schemas.microsoft.com/office/drawing/2014/main" id="{307DC9E8-5505-FA00-C11B-ED4F8813EACB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6656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56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7D8F08E9-B158-72F1-4981-C026FF465FA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2650DF91-4DDC-22AF-E732-D099CF2A2F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7E214B63-EC98-C3F0-EDC4-BF17CF924E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41A866F0-8258-434F-A511-F061AF3DC3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66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165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0425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48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784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152900"/>
            <a:ext cx="784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720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1">
            <a:extLst>
              <a:ext uri="{FF2B5EF4-FFF2-40B4-BE49-F238E27FC236}">
                <a16:creationId xmlns:a16="http://schemas.microsoft.com/office/drawing/2014/main" id="{E66CFAA4-95DA-2D98-9A04-84D8CA94DFB0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1032">
              <a:extLst>
                <a:ext uri="{FF2B5EF4-FFF2-40B4-BE49-F238E27FC236}">
                  <a16:creationId xmlns:a16="http://schemas.microsoft.com/office/drawing/2014/main" id="{7C5EFF46-679E-FE5B-E582-2AB17A81AEA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0">
                <a:solidFill>
                  <a:srgbClr val="FFFFFF"/>
                </a:solidFill>
                <a:latin typeface="Courier" pitchFamily="49" charset="0"/>
              </a:endParaRPr>
            </a:p>
          </p:txBody>
        </p:sp>
        <p:sp>
          <p:nvSpPr>
            <p:cNvPr id="4" name="Rectangle 1033">
              <a:extLst>
                <a:ext uri="{FF2B5EF4-FFF2-40B4-BE49-F238E27FC236}">
                  <a16:creationId xmlns:a16="http://schemas.microsoft.com/office/drawing/2014/main" id="{BCE0EDC1-BBCA-2C73-82AC-5F8008F3EFF5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0">
                <a:solidFill>
                  <a:srgbClr val="FFFFFF"/>
                </a:solidFill>
                <a:latin typeface="Courier" pitchFamily="49" charset="0"/>
              </a:endParaRPr>
            </a:p>
          </p:txBody>
        </p:sp>
      </p:grpSp>
      <p:sp>
        <p:nvSpPr>
          <p:cNvPr id="47106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69E2F426-7B7D-798E-E36D-A2E6F8277C2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D2CED3F5-B29D-53B9-3727-0E74214FFA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C60911A4-A4E3-4906-F8E3-38BB2C4C48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6CBC6873-8A3E-4E39-8D5A-C8887A61EE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6716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4F89AD9-5022-D2E1-712D-EA5EA47648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AA84BB4-3447-FFAE-6568-02F8C3DEC7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894D44F0-F26B-4F2F-9A53-10E80AB5D7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45EFE86-AD76-E164-A0BE-8F000841129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57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CEF0B60-DFD8-0727-2B6B-8F8515E888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50ECC2A-1650-B4F5-F394-02FF4FC4906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F4F5F1AC-FAD1-4EAC-BEE3-E0BF085238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7647EF4-8B81-710A-ED12-74D0C76B0F1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69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900E3D8-99A8-A388-A210-E6BE07BC3CD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608D7DA-570A-A66B-1C9E-82159FCA29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6D5AA3F4-71D2-4351-A9C8-F74540F2BB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C9827D3-4916-5118-F65F-3F44AFC16C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88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A150E03-EE25-4416-8003-7E88778CD1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210B714-4357-A4FA-322F-2EAA68BBDC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995BC737-731C-4BFC-9687-00803213B3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37D25735-D5E5-1728-8DD3-3D13E6F3D99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96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EFA6723-0C91-997A-1985-BA0E689690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FC555E2-4E5D-499E-8B6F-DB78CE2F9B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AA3FFB1D-7E94-40BB-823B-32BC64E38C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43F69B3-08AA-6C3F-79A9-5841F14C5AB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665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A91F191C-DDC8-AF7A-C7C6-7D5714D9AC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723D8E48-06FF-C107-E52E-BD346F35FE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1FFE5A63-74F6-4BC8-8572-D000498F88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4ACCD87-43E2-A2DB-59C0-D325DDADF21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7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421CCA3A-AC08-92D1-4867-C46B167DB1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CD082195-906C-4180-AFC9-3C60AD1B64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0131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9D9C661-ECA3-449B-517F-B078681078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4D2DECC-D511-8474-477E-9179B6DB3C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00C52078-80C1-4D8D-8285-22599B7B25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117AA74-81D5-5452-88F0-81C6B149AF0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18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A9A33FB-ED0B-0FD7-1CC0-5AEE99C6BB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71A6D02-6721-3F37-13A4-D39ECFC94B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3F575A60-0F98-4F34-91AD-6E369324A4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154E4B6-5410-AE8B-8158-35AD1B12AEA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208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381C8E0-8563-3CB2-4C19-A8623A5E7ED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E0C2C03-CDD9-7A2B-4140-050FF51D04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700C238D-8CF5-4006-8243-9C1731060D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F13B83F-E999-441A-644D-64D291EB92E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547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660AE7C-EB93-26B0-7FA6-32AD965CE2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3894BE6-89AF-25A3-C6A9-CC911EB15F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fld id="{D549E316-6175-4468-91FA-BC0603CCD0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98097B0-C199-A4BB-7B75-D6C554B2906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b="1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9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07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481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00200"/>
            <a:ext cx="38481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059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457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117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87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088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200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D1FB39BA-F644-3345-AB9F-E602EB40A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E2C82505-3584-F235-608A-A28C94E78A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848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880" r:id="rId1"/>
    <p:sldLayoutId id="2147484881" r:id="rId2"/>
    <p:sldLayoutId id="2147484870" r:id="rId3"/>
    <p:sldLayoutId id="2147484871" r:id="rId4"/>
    <p:sldLayoutId id="2147484872" r:id="rId5"/>
    <p:sldLayoutId id="2147484873" r:id="rId6"/>
    <p:sldLayoutId id="2147484874" r:id="rId7"/>
    <p:sldLayoutId id="2147484875" r:id="rId8"/>
    <p:sldLayoutId id="2147484876" r:id="rId9"/>
    <p:sldLayoutId id="2147484877" r:id="rId10"/>
    <p:sldLayoutId id="2147484878" r:id="rId11"/>
    <p:sldLayoutId id="214748487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>
            <a:extLst>
              <a:ext uri="{FF2B5EF4-FFF2-40B4-BE49-F238E27FC236}">
                <a16:creationId xmlns:a16="http://schemas.microsoft.com/office/drawing/2014/main" id="{18ABDD50-A0A4-3556-861B-F2751BD3C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6">
            <a:extLst>
              <a:ext uri="{FF2B5EF4-FFF2-40B4-BE49-F238E27FC236}">
                <a16:creationId xmlns:a16="http://schemas.microsoft.com/office/drawing/2014/main" id="{D4974C05-6505-BD40-8D5A-672DC5685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C9830BF6-0EB3-DD2C-474A-361D5B3D413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F9BDB377-50FD-3B39-EBF7-1389D7B32B9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E9A41BF-FEA7-420F-A19F-3744C900D0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9993C632-CD0E-E985-1F23-1DC42894050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882" r:id="rId1"/>
    <p:sldLayoutId id="2147484883" r:id="rId2"/>
    <p:sldLayoutId id="2147484884" r:id="rId3"/>
    <p:sldLayoutId id="2147484885" r:id="rId4"/>
    <p:sldLayoutId id="2147484886" r:id="rId5"/>
    <p:sldLayoutId id="2147484887" r:id="rId6"/>
    <p:sldLayoutId id="2147484888" r:id="rId7"/>
    <p:sldLayoutId id="2147484889" r:id="rId8"/>
    <p:sldLayoutId id="2147484890" r:id="rId9"/>
    <p:sldLayoutId id="2147484891" r:id="rId10"/>
    <p:sldLayoutId id="214748489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8EAD5C5-F744-669B-3D8E-7FFF78F082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CS 13011</a:t>
            </a:r>
            <a:br>
              <a:rPr lang="en-US" altLang="en-US"/>
            </a:br>
            <a:r>
              <a:rPr lang="en-US" altLang="en-US"/>
              <a:t>CS 13012 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58EF0C0-ED88-FB43-7C8F-AF1B1AC313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4114800"/>
            <a:ext cx="7315200" cy="1752600"/>
          </a:xfrm>
          <a:noFill/>
        </p:spPr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CS IA: Procedural Programming</a:t>
            </a:r>
          </a:p>
          <a:p>
            <a:r>
              <a:rPr lang="en-US" altLang="en-US" sz="3200">
                <a:solidFill>
                  <a:schemeClr val="folHlink"/>
                </a:solidFill>
              </a:rPr>
              <a:t>CS IB: Object-Oriented Programming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04E5B138-46D0-8EA2-0102-D8A7337292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0100" y="1600200"/>
            <a:ext cx="7543800" cy="4784725"/>
          </a:xfrm>
          <a:noFill/>
        </p:spPr>
        <p:txBody>
          <a:bodyPr/>
          <a:lstStyle/>
          <a:p>
            <a:r>
              <a:rPr lang="en-US" altLang="en-US" sz="1800"/>
              <a:t>C/C++ are possibly the most popular programming languages in use today</a:t>
            </a:r>
          </a:p>
          <a:p>
            <a:r>
              <a:rPr lang="en-US" altLang="en-US" sz="1800"/>
              <a:t>most of operating systems (one of the largest and most complicated pieces of software) is written in C or C++</a:t>
            </a:r>
          </a:p>
          <a:p>
            <a:pPr lvl="1"/>
            <a:r>
              <a:rPr lang="en-US" altLang="en-US" sz="1800"/>
              <a:t>source code for Microsoft Windows 10 contains 50-60 million lines of mostly C/C++ </a:t>
            </a:r>
          </a:p>
          <a:p>
            <a:pPr lvl="1"/>
            <a:r>
              <a:rPr lang="en-US" altLang="en-US" sz="1800"/>
              <a:t>source code for Linux kernel  (v.4.19)  27.8 million lines of primarily C</a:t>
            </a:r>
          </a:p>
          <a:p>
            <a:endParaRPr lang="en-US" altLang="en-US" sz="1800"/>
          </a:p>
        </p:txBody>
      </p:sp>
      <p:sp>
        <p:nvSpPr>
          <p:cNvPr id="28675" name="Rectangle 1027">
            <a:extLst>
              <a:ext uri="{FF2B5EF4-FFF2-40B4-BE49-F238E27FC236}">
                <a16:creationId xmlns:a16="http://schemas.microsoft.com/office/drawing/2014/main" id="{2FDF9D5F-223F-594F-88A4-1762ECAAE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C++ Popularity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B71DA92C-69F4-3804-7E13-260B7EDE5A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F32260-4251-4712-8942-D14FA8BE009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16DF04E-0DF9-97EC-C0C1-FEE498C0D9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200400"/>
          </a:xfrm>
        </p:spPr>
        <p:txBody>
          <a:bodyPr/>
          <a:lstStyle/>
          <a:p>
            <a:pPr>
              <a:defRPr/>
            </a:pPr>
            <a:r>
              <a:rPr lang="en-US" altLang="en-US" sz="1800" i="1" dirty="0"/>
              <a:t>include directive </a:t>
            </a:r>
            <a:r>
              <a:rPr lang="en-US" altLang="en-US" sz="1800" dirty="0"/>
              <a:t>- tells compiler </a:t>
            </a:r>
            <a:br>
              <a:rPr lang="en-US" altLang="en-US" sz="1800" dirty="0"/>
            </a:br>
            <a:r>
              <a:rPr lang="en-US" altLang="en-US" sz="1800" dirty="0"/>
              <a:t>where to find certain items about </a:t>
            </a:r>
            <a:br>
              <a:rPr lang="en-US" altLang="en-US" sz="1800" dirty="0"/>
            </a:br>
            <a:r>
              <a:rPr lang="en-US" altLang="en-US" sz="1800" dirty="0"/>
              <a:t>the program</a:t>
            </a:r>
          </a:p>
          <a:p>
            <a:pPr>
              <a:defRPr/>
            </a:pPr>
            <a:r>
              <a:rPr lang="en-US" altLang="en-US" sz="1800" dirty="0"/>
              <a:t>main part (main function) - contain </a:t>
            </a:r>
            <a:br>
              <a:rPr lang="en-US" altLang="en-US" sz="1800" dirty="0"/>
            </a:br>
            <a:r>
              <a:rPr lang="en-US" altLang="en-US" sz="1800" dirty="0"/>
              <a:t>instructions for computer, starts and</a:t>
            </a:r>
            <a:br>
              <a:rPr lang="en-US" altLang="en-US" sz="1800" dirty="0"/>
            </a:br>
            <a:r>
              <a:rPr lang="en-US" altLang="en-US" sz="1800" dirty="0"/>
              <a:t> ends with curly brackets: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{}</a:t>
            </a:r>
          </a:p>
          <a:p>
            <a:pPr lvl="1">
              <a:defRPr/>
            </a:pPr>
            <a:r>
              <a:rPr lang="en-US" altLang="en-US" sz="1800" dirty="0">
                <a:ea typeface="+mn-ea"/>
                <a:cs typeface="+mn-cs"/>
              </a:rPr>
              <a:t>indicates program start</a:t>
            </a:r>
          </a:p>
          <a:p>
            <a:pPr>
              <a:defRPr/>
            </a:pPr>
            <a:r>
              <a:rPr lang="en-US" altLang="en-US" sz="1800" i="1" dirty="0"/>
              <a:t>statement</a:t>
            </a:r>
            <a:r>
              <a:rPr lang="en-US" altLang="en-US" sz="1800" dirty="0"/>
              <a:t> – single unit of execution</a:t>
            </a:r>
          </a:p>
          <a:p>
            <a:pPr lvl="1">
              <a:defRPr/>
            </a:pPr>
            <a:r>
              <a:rPr lang="en-US" altLang="en-US" sz="1800" dirty="0"/>
              <a:t>each statement ends with semicolon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  <a:endParaRPr lang="en-US" altLang="en-US" sz="1800" dirty="0"/>
          </a:p>
          <a:p>
            <a:pPr>
              <a:defRPr/>
            </a:pPr>
            <a:r>
              <a:rPr lang="en-US" altLang="en-US" sz="1800" dirty="0"/>
              <a:t>program consists of a sequence of statements</a:t>
            </a:r>
          </a:p>
          <a:p>
            <a:pPr>
              <a:defRPr/>
            </a:pPr>
            <a:r>
              <a:rPr lang="en-US" altLang="en-US" sz="1800" i="1" dirty="0"/>
              <a:t>comment </a:t>
            </a:r>
            <a:r>
              <a:rPr lang="en-US" altLang="en-US" sz="1800" dirty="0"/>
              <a:t>is a portion of line ignored by compiler - serves to make the code easier to understand by humans </a:t>
            </a:r>
          </a:p>
          <a:p>
            <a:pPr>
              <a:defRPr/>
            </a:pPr>
            <a:r>
              <a:rPr lang="en-US" altLang="en-US" sz="1800" dirty="0"/>
              <a:t>line breaks and indentation is for humans - compiler ignores them. Make program easier to understand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03B64F4-1BAB-A8D2-59A8-00E607187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C++ Program Layout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B38EDB61-8A38-E51F-6362-4B4BF416C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25" y="1270000"/>
            <a:ext cx="3108325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#include &lt;iostream&gt;</a:t>
            </a:r>
          </a:p>
          <a:p>
            <a:pPr>
              <a:buFont typeface="Monotype Sorts" pitchFamily="2" charset="2"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int main() {</a:t>
            </a:r>
          </a:p>
          <a:p>
            <a:pPr>
              <a:buFont typeface="Monotype Sorts" pitchFamily="2" charset="2"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	statement 1;</a:t>
            </a:r>
          </a:p>
          <a:p>
            <a:pPr>
              <a:buFont typeface="Monotype Sorts" pitchFamily="2" charset="2"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  // comment</a:t>
            </a:r>
          </a:p>
          <a:p>
            <a:pPr>
              <a:buFont typeface="Monotype Sorts" pitchFamily="2" charset="2"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	statement 2;</a:t>
            </a:r>
          </a:p>
          <a:p>
            <a:pPr>
              <a:buFont typeface="Monotype Sorts" pitchFamily="2" charset="2"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	...</a:t>
            </a:r>
          </a:p>
          <a:p>
            <a:pPr>
              <a:buFont typeface="Monotype Sorts" pitchFamily="2" charset="2"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9701" name="Slide Number Placeholder 4">
            <a:extLst>
              <a:ext uri="{FF2B5EF4-FFF2-40B4-BE49-F238E27FC236}">
                <a16:creationId xmlns:a16="http://schemas.microsoft.com/office/drawing/2014/main" id="{2D78ED5F-B1FF-CFBB-5C9F-F317D3906B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A64D07-09F2-4A18-862E-45BE6283BF4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B20A7501-6CAC-D91F-91C9-6252E6946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1674813"/>
            <a:ext cx="6035675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// displays a greeting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// Mikhail Nesterenko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// 8/25/2013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#include &lt;iostream&gt;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using std::cout; using std::endl;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int main()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      cout &lt;&lt; "Hello, World!" &lt;&lt; endl;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4088AE0E-905A-7D95-FF7A-BB3385706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458200" cy="990600"/>
          </a:xfrm>
        </p:spPr>
        <p:txBody>
          <a:bodyPr/>
          <a:lstStyle/>
          <a:p>
            <a:pPr>
              <a:defRPr/>
            </a:pPr>
            <a:r>
              <a:rPr lang="en-US" dirty="0"/>
              <a:t>First Program: </a:t>
            </a:r>
            <a:r>
              <a:rPr lang="en-US" kern="12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helloWorld.cpp</a:t>
            </a:r>
          </a:p>
        </p:txBody>
      </p:sp>
      <p:sp>
        <p:nvSpPr>
          <p:cNvPr id="30724" name="Line 5">
            <a:extLst>
              <a:ext uri="{FF2B5EF4-FFF2-40B4-BE49-F238E27FC236}">
                <a16:creationId xmlns:a16="http://schemas.microsoft.com/office/drawing/2014/main" id="{18C816C8-0A09-0AAF-3234-9179B58F6A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2438400"/>
            <a:ext cx="685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25" name="Rectangle 6">
            <a:extLst>
              <a:ext uri="{FF2B5EF4-FFF2-40B4-BE49-F238E27FC236}">
                <a16:creationId xmlns:a16="http://schemas.microsoft.com/office/drawing/2014/main" id="{87C1203D-4013-27DF-E260-2B2F16793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1782763"/>
            <a:ext cx="1141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/>
              <a:t>include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/>
              <a:t>directive</a:t>
            </a:r>
          </a:p>
        </p:txBody>
      </p:sp>
      <p:sp>
        <p:nvSpPr>
          <p:cNvPr id="30726" name="Line 7">
            <a:extLst>
              <a:ext uri="{FF2B5EF4-FFF2-40B4-BE49-F238E27FC236}">
                <a16:creationId xmlns:a16="http://schemas.microsoft.com/office/drawing/2014/main" id="{C8CB689F-D4AA-B870-17A7-59D066D93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572000"/>
            <a:ext cx="3048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27" name="Rectangle 8">
            <a:extLst>
              <a:ext uri="{FF2B5EF4-FFF2-40B4-BE49-F238E27FC236}">
                <a16:creationId xmlns:a16="http://schemas.microsoft.com/office/drawing/2014/main" id="{741208A6-BE1F-54E6-7DA3-E20813476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763" y="5640388"/>
            <a:ext cx="1296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/>
              <a:t>output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/>
              <a:t>statement</a:t>
            </a:r>
          </a:p>
        </p:txBody>
      </p:sp>
      <p:sp>
        <p:nvSpPr>
          <p:cNvPr id="30728" name="Line 9">
            <a:extLst>
              <a:ext uri="{FF2B5EF4-FFF2-40B4-BE49-F238E27FC236}">
                <a16:creationId xmlns:a16="http://schemas.microsoft.com/office/drawing/2014/main" id="{89DB5CCC-949A-3D2E-80E9-637ACC5C5D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09800"/>
            <a:ext cx="1447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29" name="Rectangle 10">
            <a:extLst>
              <a:ext uri="{FF2B5EF4-FFF2-40B4-BE49-F238E27FC236}">
                <a16:creationId xmlns:a16="http://schemas.microsoft.com/office/drawing/2014/main" id="{0853A1A8-AEF7-F58C-0673-A73500CFD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63" y="2363788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/>
              <a:t>comments</a:t>
            </a:r>
          </a:p>
        </p:txBody>
      </p:sp>
      <p:sp>
        <p:nvSpPr>
          <p:cNvPr id="30730" name="Rectangle 11">
            <a:extLst>
              <a:ext uri="{FF2B5EF4-FFF2-40B4-BE49-F238E27FC236}">
                <a16:creationId xmlns:a16="http://schemas.microsoft.com/office/drawing/2014/main" id="{36A6D3C2-C24A-C2B4-5F53-397B928CD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3430588"/>
            <a:ext cx="1389062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/>
              <a:t>function named main() indicates start of program</a:t>
            </a:r>
          </a:p>
        </p:txBody>
      </p:sp>
      <p:sp>
        <p:nvSpPr>
          <p:cNvPr id="30731" name="Line 12">
            <a:extLst>
              <a:ext uri="{FF2B5EF4-FFF2-40B4-BE49-F238E27FC236}">
                <a16:creationId xmlns:a16="http://schemas.microsoft.com/office/drawing/2014/main" id="{CE1AA257-25EC-C848-6D46-69288E7CBB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4038600"/>
            <a:ext cx="533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>
            <a:extLst>
              <a:ext uri="{FF2B5EF4-FFF2-40B4-BE49-F238E27FC236}">
                <a16:creationId xmlns:a16="http://schemas.microsoft.com/office/drawing/2014/main" id="{CDB04291-5BCB-2028-2A77-8E75CA8DD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Rules of Programming</a:t>
            </a:r>
            <a:endParaRPr lang="en-US" kern="1200" dirty="0">
              <a:solidFill>
                <a:schemeClr val="accent2"/>
              </a:solidFill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8675" name="Content Placeholder 11">
            <a:extLst>
              <a:ext uri="{FF2B5EF4-FFF2-40B4-BE49-F238E27FC236}">
                <a16:creationId xmlns:a16="http://schemas.microsoft.com/office/drawing/2014/main" id="{CF1065AF-D03D-F734-7B30-7D76DEA25C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848600" cy="3124200"/>
          </a:xfrm>
        </p:spPr>
        <p:txBody>
          <a:bodyPr/>
          <a:lstStyle/>
          <a:p>
            <a:pPr>
              <a:defRPr/>
            </a:pPr>
            <a:r>
              <a:rPr lang="en-US" altLang="en-US" sz="1800" i="1" dirty="0"/>
              <a:t>syntax</a:t>
            </a:r>
            <a:r>
              <a:rPr lang="en-US" altLang="en-US" sz="1800" dirty="0"/>
              <a:t> - the principles of constructing (structuring) the program</a:t>
            </a:r>
          </a:p>
          <a:p>
            <a:pPr lvl="1">
              <a:defRPr/>
            </a:pPr>
            <a:r>
              <a:rPr lang="en-US" altLang="en-US" sz="1800" i="1" dirty="0"/>
              <a:t>legal </a:t>
            </a:r>
            <a:r>
              <a:rPr lang="en-US" altLang="en-US" sz="1800" dirty="0"/>
              <a:t>program construct complies with syntactic rules </a:t>
            </a:r>
          </a:p>
          <a:p>
            <a:pPr lvl="1">
              <a:defRPr/>
            </a:pPr>
            <a:r>
              <a:rPr lang="en-US" altLang="en-US" sz="1800" i="1" dirty="0"/>
              <a:t>illegal </a:t>
            </a:r>
            <a:r>
              <a:rPr lang="en-US" altLang="en-US" sz="1800" dirty="0"/>
              <a:t>violates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r>
              <a:rPr lang="en-US" altLang="en-US" sz="1800" dirty="0"/>
              <a:t>ex: every statement ends with a semicolon</a:t>
            </a:r>
          </a:p>
          <a:p>
            <a:pPr>
              <a:defRPr/>
            </a:pPr>
            <a:r>
              <a:rPr lang="en-US" altLang="en-US" sz="1800" i="1" dirty="0"/>
              <a:t>semantics</a:t>
            </a:r>
            <a:r>
              <a:rPr lang="en-US" altLang="en-US" sz="1800" dirty="0"/>
              <a:t> – the meaning of programming constructs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r>
              <a:rPr lang="en-US" altLang="en-US" sz="1800" dirty="0"/>
              <a:t>ex</a:t>
            </a:r>
            <a:r>
              <a:rPr lang="ru-RU" altLang="en-US" sz="1800" dirty="0"/>
              <a:t>: </a:t>
            </a:r>
            <a:r>
              <a:rPr lang="en-US" altLang="en-US" sz="1800" dirty="0"/>
              <a:t>assignment statement gives a new value to a variable</a:t>
            </a:r>
          </a:p>
          <a:p>
            <a:pPr>
              <a:defRPr/>
            </a:pPr>
            <a:r>
              <a:rPr lang="en-US" altLang="en-US" sz="1800" i="1" dirty="0"/>
              <a:t>style</a:t>
            </a:r>
            <a:r>
              <a:rPr lang="en-US" altLang="en-US" sz="1800" dirty="0"/>
              <a:t> – non-syntactic rules of program writing aimed at making program easier to read and understand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r>
              <a:rPr lang="en-US" altLang="en-US" sz="1800" dirty="0"/>
              <a:t>ex: start the program with comments explaining its purpose </a:t>
            </a:r>
            <a:r>
              <a:rPr lang="en-US" altLang="en-US" sz="1800" i="1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Font typeface="Monotype Sorts" pitchFamily="2" charset="2"/>
              <a:buNone/>
              <a:defRPr/>
            </a:pPr>
            <a:endParaRPr lang="en-US" altLang="en-US" dirty="0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2F50F1C4-25BA-C33E-5F6C-8719A9314C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96A400-DD61-470A-A043-C739FFF364A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79C608F-1A1F-D7B9-FAE6-006CC9DEA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257800"/>
          </a:xfrm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1700" i="1"/>
              <a:t>hardware</a:t>
            </a:r>
            <a:r>
              <a:rPr lang="en-US" altLang="en-US" sz="1700"/>
              <a:t> - physical devices that make up computer equipment</a:t>
            </a:r>
          </a:p>
          <a:p>
            <a:r>
              <a:rPr lang="en-US" altLang="en-US" sz="1700" i="1"/>
              <a:t>computer</a:t>
            </a:r>
            <a:r>
              <a:rPr lang="en-US" altLang="en-US" sz="1700"/>
              <a:t> - PC/mainframes/workstations</a:t>
            </a:r>
          </a:p>
          <a:p>
            <a:pPr>
              <a:spcBef>
                <a:spcPct val="0"/>
              </a:spcBef>
            </a:pPr>
            <a:r>
              <a:rPr lang="en-US" altLang="en-US" sz="1700"/>
              <a:t>computer contains 5 main components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CPU/processor</a:t>
            </a:r>
            <a:r>
              <a:rPr lang="en-US" altLang="en-US" sz="1700"/>
              <a:t> - follows the instructions and performs calculations specified by the program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input device </a:t>
            </a:r>
            <a:r>
              <a:rPr lang="en-US" altLang="en-US" sz="1700"/>
              <a:t>- any device that allows outside world to communicate information to the CPU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output device </a:t>
            </a:r>
            <a:r>
              <a:rPr lang="en-US" altLang="en-US" sz="1700"/>
              <a:t>- any device that allows CPU to communicate information to the outside world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main memory/primary memory/RAM </a:t>
            </a:r>
            <a:r>
              <a:rPr lang="en-US" altLang="en-US" sz="1700"/>
              <a:t>- a list of addressable memory locations that CPU can operate upon, not permanent </a:t>
            </a:r>
          </a:p>
          <a:p>
            <a:pPr lvl="2">
              <a:spcBef>
                <a:spcPct val="0"/>
              </a:spcBef>
            </a:pPr>
            <a:r>
              <a:rPr lang="en-US" altLang="en-US" sz="1700" i="1"/>
              <a:t>bit</a:t>
            </a:r>
            <a:r>
              <a:rPr lang="en-US" altLang="en-US" sz="1700"/>
              <a:t> - the least possible amount of information: 0 or 1</a:t>
            </a:r>
          </a:p>
          <a:p>
            <a:pPr lvl="2">
              <a:spcBef>
                <a:spcPct val="0"/>
              </a:spcBef>
            </a:pPr>
            <a:r>
              <a:rPr lang="en-US" altLang="en-US" sz="1700" i="1"/>
              <a:t>byte</a:t>
            </a:r>
            <a:r>
              <a:rPr lang="en-US" altLang="en-US" sz="1700"/>
              <a:t> - 8 bits </a:t>
            </a:r>
          </a:p>
          <a:p>
            <a:pPr lvl="2">
              <a:spcBef>
                <a:spcPct val="0"/>
              </a:spcBef>
            </a:pPr>
            <a:r>
              <a:rPr lang="en-US" altLang="en-US" sz="1700" i="1"/>
              <a:t>memory location </a:t>
            </a:r>
            <a:r>
              <a:rPr lang="en-US" altLang="en-US" sz="1700"/>
              <a:t>- single (indivisible) portion of memory that holds data </a:t>
            </a:r>
          </a:p>
          <a:p>
            <a:pPr lvl="2">
              <a:spcBef>
                <a:spcPct val="0"/>
              </a:spcBef>
            </a:pPr>
            <a:r>
              <a:rPr lang="en-US" altLang="en-US" sz="1700" i="1"/>
              <a:t>address</a:t>
            </a:r>
            <a:r>
              <a:rPr lang="en-US" altLang="en-US" sz="1700"/>
              <a:t> - number that identifies a memory location 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secondary memory </a:t>
            </a:r>
            <a:r>
              <a:rPr lang="en-US" altLang="en-US" sz="1700"/>
              <a:t>– memory that is used for keeping a permanent record of information – disk/data  CD/flash drive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3D2583D-7C52-F88A-4269-C6EF3E584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848600" cy="533400"/>
          </a:xfrm>
          <a:noFill/>
        </p:spPr>
        <p:txBody>
          <a:bodyPr/>
          <a:lstStyle/>
          <a:p>
            <a:r>
              <a:rPr lang="en-US" altLang="en-US" sz="4000"/>
              <a:t>Hardware</a:t>
            </a: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1031E2E4-AB39-0F26-B698-813467215A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FD1BA7-6F60-4311-8786-94D037C169B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70BADC28-72EC-362B-D0F1-F31DDD703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533400"/>
          </a:xfrm>
          <a:noFill/>
        </p:spPr>
        <p:txBody>
          <a:bodyPr/>
          <a:lstStyle/>
          <a:p>
            <a:r>
              <a:rPr lang="en-US" altLang="en-US" sz="4000"/>
              <a:t>Hardware Diagram</a:t>
            </a:r>
            <a:endParaRPr lang="en-US" altLang="en-US"/>
          </a:p>
        </p:txBody>
      </p:sp>
      <p:pic>
        <p:nvPicPr>
          <p:cNvPr id="21507" name="Picture 4" descr="C:\Users\Administrator\Desktop\Computer1.png">
            <a:extLst>
              <a:ext uri="{FF2B5EF4-FFF2-40B4-BE49-F238E27FC236}">
                <a16:creationId xmlns:a16="http://schemas.microsoft.com/office/drawing/2014/main" id="{79CFFF78-7240-6591-7A8B-A7D4AA7FC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14488"/>
            <a:ext cx="785812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BA024DC0-4180-5D67-C952-5CB3B2C630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02D509-AE31-49C1-9671-5040A6A1E4D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F86BA6C2-8C70-9082-3583-14791A168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19100"/>
            <a:ext cx="7848600" cy="533400"/>
          </a:xfrm>
          <a:noFill/>
        </p:spPr>
        <p:txBody>
          <a:bodyPr/>
          <a:lstStyle/>
          <a:p>
            <a:r>
              <a:rPr lang="en-US" altLang="en-US" sz="4000"/>
              <a:t>CPU Accessing RAM</a:t>
            </a:r>
            <a:endParaRPr lang="en-US" altLang="en-US"/>
          </a:p>
        </p:txBody>
      </p:sp>
      <p:pic>
        <p:nvPicPr>
          <p:cNvPr id="22531" name="Picture 2" descr="C:\Users\Administrator\Desktop\overview_fig1.gif">
            <a:extLst>
              <a:ext uri="{FF2B5EF4-FFF2-40B4-BE49-F238E27FC236}">
                <a16:creationId xmlns:a16="http://schemas.microsoft.com/office/drawing/2014/main" id="{868A681F-3820-7658-4558-885A82A6A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243638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Slide Number Placeholder 5">
            <a:extLst>
              <a:ext uri="{FF2B5EF4-FFF2-40B4-BE49-F238E27FC236}">
                <a16:creationId xmlns:a16="http://schemas.microsoft.com/office/drawing/2014/main" id="{6376D4AC-7EA1-610B-433B-8A4D28F6D5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E8771A-63AD-406D-A01A-C5C758CD43E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2533" name="Rectangle 1">
            <a:extLst>
              <a:ext uri="{FF2B5EF4-FFF2-40B4-BE49-F238E27FC236}">
                <a16:creationId xmlns:a16="http://schemas.microsoft.com/office/drawing/2014/main" id="{A0473727-A2A5-51D3-81C0-ADDB356EE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114800"/>
            <a:ext cx="304800" cy="381000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2B40D9-016B-5EB8-F9FB-110824E66952}"/>
              </a:ext>
            </a:extLst>
          </p:cNvPr>
          <p:cNvCxnSpPr>
            <a:cxnSpLocks/>
          </p:cNvCxnSpPr>
          <p:nvPr/>
        </p:nvCxnSpPr>
        <p:spPr bwMode="auto">
          <a:xfrm>
            <a:off x="3276600" y="4211638"/>
            <a:ext cx="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14C00BA-51E6-B9AE-C074-6C86F67D2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2313" y="1225550"/>
            <a:ext cx="7743825" cy="46529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1700" i="1"/>
              <a:t>ambiguous instructions </a:t>
            </a:r>
            <a:r>
              <a:rPr lang="en-US" altLang="en-US" sz="1700"/>
              <a:t>– may have multiple meanings, open to interpretation</a:t>
            </a:r>
          </a:p>
          <a:p>
            <a:pPr lvl="1">
              <a:spcBef>
                <a:spcPct val="0"/>
              </a:spcBef>
            </a:pPr>
            <a:r>
              <a:rPr lang="en-US" altLang="en-US" sz="1600">
                <a:solidFill>
                  <a:srgbClr val="FAFD00"/>
                </a:solidFill>
                <a:latin typeface="Open Sans" panose="020B0606030504020204" pitchFamily="34" charset="0"/>
              </a:rPr>
              <a:t>Call me a taxi, please!</a:t>
            </a:r>
          </a:p>
          <a:p>
            <a:pPr lvl="1">
              <a:spcBef>
                <a:spcPct val="0"/>
              </a:spcBef>
            </a:pPr>
            <a:r>
              <a:rPr lang="en-US" altLang="en-US" sz="1600">
                <a:solidFill>
                  <a:srgbClr val="FAFD00"/>
                </a:solidFill>
                <a:latin typeface="Open Sans" panose="020B0606030504020204" pitchFamily="34" charset="0"/>
              </a:rPr>
              <a:t>I thought your name was Bob.</a:t>
            </a:r>
          </a:p>
          <a:p>
            <a:pPr lvl="1">
              <a:spcBef>
                <a:spcPct val="0"/>
              </a:spcBef>
            </a:pPr>
            <a:endParaRPr lang="en-US" altLang="en-US" sz="1600">
              <a:solidFill>
                <a:srgbClr val="FAFD00"/>
              </a:solidFill>
              <a:latin typeface="Open Sans" panose="020B0606030504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1700"/>
              <a:t>computers understand unambiguous binary instructions only </a:t>
            </a:r>
          </a:p>
          <a:p>
            <a:pPr>
              <a:spcBef>
                <a:spcPct val="0"/>
              </a:spcBef>
            </a:pPr>
            <a:endParaRPr lang="en-US" altLang="en-US" sz="1700"/>
          </a:p>
          <a:p>
            <a:pPr>
              <a:spcBef>
                <a:spcPct val="0"/>
              </a:spcBef>
            </a:pPr>
            <a:r>
              <a:rPr lang="en-US" altLang="en-US" sz="1700"/>
              <a:t>languages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natural </a:t>
            </a:r>
            <a:r>
              <a:rPr lang="en-US" altLang="en-US" sz="1700"/>
              <a:t>- language used by humans</a:t>
            </a:r>
          </a:p>
          <a:p>
            <a:pPr lvl="2">
              <a:spcBef>
                <a:spcPct val="0"/>
              </a:spcBef>
            </a:pPr>
            <a:r>
              <a:rPr lang="en-US" altLang="en-US" sz="1700"/>
              <a:t>ambiguous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high-level </a:t>
            </a:r>
            <a:r>
              <a:rPr lang="en-US" altLang="en-US" sz="1700"/>
              <a:t>- language (close to natural) that is understood by humans, </a:t>
            </a:r>
          </a:p>
          <a:p>
            <a:pPr lvl="2">
              <a:spcBef>
                <a:spcPct val="0"/>
              </a:spcBef>
            </a:pPr>
            <a:r>
              <a:rPr lang="en-US" altLang="en-US" sz="1700"/>
              <a:t>unambiguous</a:t>
            </a:r>
          </a:p>
          <a:p>
            <a:pPr lvl="2">
              <a:spcBef>
                <a:spcPct val="0"/>
              </a:spcBef>
            </a:pPr>
            <a:r>
              <a:rPr lang="en-US" altLang="en-US" sz="1700"/>
              <a:t>C++ is a high-level language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machine (low-level) </a:t>
            </a:r>
            <a:r>
              <a:rPr lang="en-US" altLang="en-US" sz="1700"/>
              <a:t>- list of instructions in binary format that a computer understands</a:t>
            </a:r>
          </a:p>
          <a:p>
            <a:pPr lvl="2">
              <a:spcBef>
                <a:spcPct val="0"/>
              </a:spcBef>
            </a:pPr>
            <a:r>
              <a:rPr lang="en-US" altLang="en-US" sz="1700"/>
              <a:t>unambiguous</a:t>
            </a:r>
          </a:p>
          <a:p>
            <a:pPr lvl="2">
              <a:spcBef>
                <a:spcPct val="0"/>
              </a:spcBef>
            </a:pPr>
            <a:r>
              <a:rPr lang="en-US" altLang="en-US" sz="1700"/>
              <a:t>example: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0101 0001 1100 0010</a:t>
            </a:r>
            <a:endParaRPr lang="en-US" altLang="en-US" sz="170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97C6C28-ADBD-B5FA-54D8-21996EE99C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3250" y="4826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Languages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0BC9005D-C4EA-24B2-C106-3797E04B31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287783-8274-4BCD-A3CC-D6C44CD7525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2161F04-CD42-39F4-6EE8-8D94B92B8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2150" y="1144588"/>
            <a:ext cx="7954963" cy="49641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1700" i="1"/>
              <a:t>program (code) </a:t>
            </a:r>
            <a:r>
              <a:rPr lang="en-US" altLang="en-US" sz="1700"/>
              <a:t>– a sequence of instructions for computer to follow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system – </a:t>
            </a:r>
            <a:r>
              <a:rPr lang="en-US" altLang="en-US" sz="1700"/>
              <a:t>to be used by other programmers </a:t>
            </a:r>
            <a:endParaRPr lang="en-US" altLang="en-US" sz="1700" i="1"/>
          </a:p>
          <a:p>
            <a:pPr lvl="2">
              <a:spcBef>
                <a:spcPct val="0"/>
              </a:spcBef>
            </a:pPr>
            <a:r>
              <a:rPr lang="en-US" altLang="en-US" sz="1700" i="1"/>
              <a:t>operating system </a:t>
            </a:r>
            <a:r>
              <a:rPr lang="en-US" altLang="en-US" sz="1700"/>
              <a:t>– allocates computer resources, launches other programs and ensures they work properly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application – </a:t>
            </a:r>
            <a:r>
              <a:rPr lang="en-US" altLang="en-US" sz="1700"/>
              <a:t>to be used by end-users</a:t>
            </a:r>
            <a:endParaRPr lang="en-US" altLang="en-US" sz="1700" i="1"/>
          </a:p>
          <a:p>
            <a:pPr>
              <a:spcBef>
                <a:spcPct val="0"/>
              </a:spcBef>
            </a:pPr>
            <a:r>
              <a:rPr lang="en-US" altLang="en-US" sz="1600" i="1"/>
              <a:t>software</a:t>
            </a:r>
            <a:r>
              <a:rPr lang="en-US" altLang="en-US" sz="1600"/>
              <a:t> - collection of programs</a:t>
            </a:r>
            <a:endParaRPr lang="en-US" altLang="en-US" sz="1700" i="1"/>
          </a:p>
          <a:p>
            <a:pPr>
              <a:spcBef>
                <a:spcPct val="0"/>
              </a:spcBef>
            </a:pPr>
            <a:r>
              <a:rPr lang="en-US" altLang="en-US" sz="1700" i="1"/>
              <a:t>data</a:t>
            </a:r>
            <a:r>
              <a:rPr lang="en-US" altLang="en-US" sz="1700"/>
              <a:t> - input to the program</a:t>
            </a:r>
          </a:p>
          <a:p>
            <a:pPr>
              <a:spcBef>
                <a:spcPct val="0"/>
              </a:spcBef>
            </a:pPr>
            <a:r>
              <a:rPr lang="en-US" altLang="en-US" sz="1700" i="1"/>
              <a:t>running/executing program  </a:t>
            </a:r>
            <a:r>
              <a:rPr lang="en-US" altLang="en-US" sz="1700"/>
              <a:t>- performing program instructions on given data</a:t>
            </a:r>
          </a:p>
          <a:p>
            <a:pPr>
              <a:spcBef>
                <a:spcPct val="0"/>
              </a:spcBef>
            </a:pPr>
            <a:r>
              <a:rPr lang="en-US" altLang="en-US" sz="1700" i="1"/>
              <a:t>code 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source </a:t>
            </a:r>
            <a:r>
              <a:rPr lang="en-US" altLang="en-US" sz="1700"/>
              <a:t>(in high-level language)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object</a:t>
            </a:r>
            <a:r>
              <a:rPr lang="en-US" altLang="en-US" sz="1700"/>
              <a:t> (in machine language)</a:t>
            </a:r>
          </a:p>
          <a:p>
            <a:pPr lvl="1">
              <a:spcBef>
                <a:spcPct val="0"/>
              </a:spcBef>
            </a:pPr>
            <a:r>
              <a:rPr lang="en-US" altLang="en-US" sz="1700" i="1"/>
              <a:t>executable code </a:t>
            </a:r>
            <a:r>
              <a:rPr lang="en-US" altLang="en-US" sz="1700"/>
              <a:t>(in machine language)</a:t>
            </a:r>
            <a:r>
              <a:rPr lang="en-US" altLang="en-US" sz="1700" i="1"/>
              <a:t> </a:t>
            </a:r>
            <a:r>
              <a:rPr lang="en-US" altLang="en-US" sz="1700"/>
              <a:t>- can run on computer</a:t>
            </a:r>
          </a:p>
          <a:p>
            <a:pPr>
              <a:spcBef>
                <a:spcPct val="0"/>
              </a:spcBef>
            </a:pPr>
            <a:r>
              <a:rPr lang="en-US" altLang="en-US" sz="1700" i="1"/>
              <a:t>library</a:t>
            </a:r>
            <a:r>
              <a:rPr lang="en-US" altLang="en-US" sz="1700"/>
              <a:t> – a collection of previously developed object code: input/output, math, etc. </a:t>
            </a:r>
            <a:endParaRPr lang="en-US" altLang="en-US" sz="1700" i="1"/>
          </a:p>
          <a:p>
            <a:pPr>
              <a:spcBef>
                <a:spcPct val="0"/>
              </a:spcBef>
            </a:pPr>
            <a:r>
              <a:rPr lang="en-US" altLang="en-US" sz="1700" i="1"/>
              <a:t>compiler</a:t>
            </a:r>
            <a:r>
              <a:rPr lang="en-US" altLang="en-US" sz="1700"/>
              <a:t> – a system program that translates high-level language into low-level language</a:t>
            </a:r>
          </a:p>
          <a:p>
            <a:pPr>
              <a:spcBef>
                <a:spcPct val="0"/>
              </a:spcBef>
            </a:pPr>
            <a:r>
              <a:rPr lang="en-US" altLang="en-US" sz="1700" i="1"/>
              <a:t>linker</a:t>
            </a:r>
            <a:r>
              <a:rPr lang="en-US" altLang="en-US" sz="1700"/>
              <a:t> - program that takes object code and produces executable code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47E4079-4B0E-59B3-B1B6-A3D71611F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0550" y="420688"/>
            <a:ext cx="7848600" cy="457200"/>
          </a:xfrm>
        </p:spPr>
        <p:txBody>
          <a:bodyPr/>
          <a:lstStyle/>
          <a:p>
            <a:r>
              <a:rPr lang="en-US" altLang="en-US"/>
              <a:t>Software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1055174B-A278-A0F7-56A4-62344410CA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4E028F-025A-4584-9ED2-66B92C8BCA1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7">
            <a:extLst>
              <a:ext uri="{FF2B5EF4-FFF2-40B4-BE49-F238E27FC236}">
                <a16:creationId xmlns:a16="http://schemas.microsoft.com/office/drawing/2014/main" id="{28178BDD-556B-0984-F8BE-BA847C3C6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447800"/>
            <a:ext cx="2590800" cy="720725"/>
          </a:xfrm>
          <a:prstGeom prst="rect">
            <a:avLst/>
          </a:prstGeom>
          <a:solidFill>
            <a:srgbClr val="99CC00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cxnSp>
        <p:nvCxnSpPr>
          <p:cNvPr id="25603" name="AutoShape 69">
            <a:extLst>
              <a:ext uri="{FF2B5EF4-FFF2-40B4-BE49-F238E27FC236}">
                <a16:creationId xmlns:a16="http://schemas.microsoft.com/office/drawing/2014/main" id="{AEC5CB64-EFAB-C40F-591F-5ED9F6954F0A}"/>
              </a:ext>
            </a:extLst>
          </p:cNvPr>
          <p:cNvCxnSpPr>
            <a:cxnSpLocks noChangeShapeType="1"/>
            <a:stCxn id="25602" idx="2"/>
            <a:endCxn id="25609" idx="0"/>
          </p:cNvCxnSpPr>
          <p:nvPr/>
        </p:nvCxnSpPr>
        <p:spPr bwMode="auto">
          <a:xfrm flipH="1">
            <a:off x="1466850" y="2168525"/>
            <a:ext cx="2419350" cy="7270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4" name="Rectangle 66">
            <a:extLst>
              <a:ext uri="{FF2B5EF4-FFF2-40B4-BE49-F238E27FC236}">
                <a16:creationId xmlns:a16="http://schemas.microsoft.com/office/drawing/2014/main" id="{668FC31D-45E7-47DD-BA68-B41428431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524000"/>
            <a:ext cx="2667000" cy="720725"/>
          </a:xfrm>
          <a:prstGeom prst="rect">
            <a:avLst/>
          </a:prstGeom>
          <a:solidFill>
            <a:srgbClr val="99CC00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cxnSp>
        <p:nvCxnSpPr>
          <p:cNvPr id="25605" name="AutoShape 68">
            <a:extLst>
              <a:ext uri="{FF2B5EF4-FFF2-40B4-BE49-F238E27FC236}">
                <a16:creationId xmlns:a16="http://schemas.microsoft.com/office/drawing/2014/main" id="{E7B183CD-9282-398C-5D80-2CC8826DC484}"/>
              </a:ext>
            </a:extLst>
          </p:cNvPr>
          <p:cNvCxnSpPr>
            <a:cxnSpLocks noChangeShapeType="1"/>
            <a:stCxn id="25604" idx="2"/>
          </p:cNvCxnSpPr>
          <p:nvPr/>
        </p:nvCxnSpPr>
        <p:spPr bwMode="auto">
          <a:xfrm flipH="1">
            <a:off x="1447800" y="2244725"/>
            <a:ext cx="2552700" cy="64293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6" name="Rectangle 64">
            <a:extLst>
              <a:ext uri="{FF2B5EF4-FFF2-40B4-BE49-F238E27FC236}">
                <a16:creationId xmlns:a16="http://schemas.microsoft.com/office/drawing/2014/main" id="{8E043279-2050-10DA-6C9E-4F011F4C8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648200"/>
            <a:ext cx="1600200" cy="762000"/>
          </a:xfrm>
          <a:prstGeom prst="rect">
            <a:avLst/>
          </a:prstGeom>
          <a:solidFill>
            <a:srgbClr val="99CC00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sp>
        <p:nvSpPr>
          <p:cNvPr id="25607" name="Rectangle 61">
            <a:extLst>
              <a:ext uri="{FF2B5EF4-FFF2-40B4-BE49-F238E27FC236}">
                <a16:creationId xmlns:a16="http://schemas.microsoft.com/office/drawing/2014/main" id="{D5A41868-DF73-C635-7B38-F5F9042D1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724400"/>
            <a:ext cx="1600200" cy="762000"/>
          </a:xfrm>
          <a:prstGeom prst="rect">
            <a:avLst/>
          </a:prstGeom>
          <a:solidFill>
            <a:srgbClr val="99CC00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sp>
        <p:nvSpPr>
          <p:cNvPr id="25608" name="Rectangle 2">
            <a:extLst>
              <a:ext uri="{FF2B5EF4-FFF2-40B4-BE49-F238E27FC236}">
                <a16:creationId xmlns:a16="http://schemas.microsoft.com/office/drawing/2014/main" id="{F2275424-72E5-C474-070E-A71F5F97EC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990600"/>
          </a:xfrm>
          <a:noFill/>
        </p:spPr>
        <p:txBody>
          <a:bodyPr/>
          <a:lstStyle/>
          <a:p>
            <a:r>
              <a:rPr lang="en-US" altLang="en-US"/>
              <a:t>Producing Executable Code</a:t>
            </a:r>
          </a:p>
        </p:txBody>
      </p:sp>
      <p:sp>
        <p:nvSpPr>
          <p:cNvPr id="25609" name="Rectangle 4">
            <a:extLst>
              <a:ext uri="{FF2B5EF4-FFF2-40B4-BE49-F238E27FC236}">
                <a16:creationId xmlns:a16="http://schemas.microsoft.com/office/drawing/2014/main" id="{AB6B9FB5-5183-B225-77CD-EC5931D7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895600"/>
            <a:ext cx="1714500" cy="2505075"/>
          </a:xfrm>
          <a:prstGeom prst="rect">
            <a:avLst/>
          </a:prstGeom>
          <a:solidFill>
            <a:srgbClr val="00FFFF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add include files</a:t>
            </a:r>
          </a:p>
        </p:txBody>
      </p:sp>
      <p:sp>
        <p:nvSpPr>
          <p:cNvPr id="25610" name="Freeform 11">
            <a:extLst>
              <a:ext uri="{FF2B5EF4-FFF2-40B4-BE49-F238E27FC236}">
                <a16:creationId xmlns:a16="http://schemas.microsoft.com/office/drawing/2014/main" id="{A44794A9-1465-1DC2-08D9-5B289DE781F3}"/>
              </a:ext>
            </a:extLst>
          </p:cNvPr>
          <p:cNvSpPr>
            <a:spLocks/>
          </p:cNvSpPr>
          <p:nvPr/>
        </p:nvSpPr>
        <p:spPr bwMode="auto">
          <a:xfrm>
            <a:off x="2324100" y="4149725"/>
            <a:ext cx="177800" cy="1588"/>
          </a:xfrm>
          <a:custGeom>
            <a:avLst/>
            <a:gdLst>
              <a:gd name="T0" fmla="*/ 0 w 112"/>
              <a:gd name="T1" fmla="*/ 0 h 1588"/>
              <a:gd name="T2" fmla="*/ 2147483646 w 112"/>
              <a:gd name="T3" fmla="*/ 0 h 1588"/>
              <a:gd name="T4" fmla="*/ 2147483646 w 112"/>
              <a:gd name="T5" fmla="*/ 0 h 1588"/>
              <a:gd name="T6" fmla="*/ 0 60000 65536"/>
              <a:gd name="T7" fmla="*/ 0 60000 65536"/>
              <a:gd name="T8" fmla="*/ 0 60000 65536"/>
              <a:gd name="T9" fmla="*/ 0 w 112"/>
              <a:gd name="T10" fmla="*/ 0 h 1588"/>
              <a:gd name="T11" fmla="*/ 112 w 112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1588">
                <a:moveTo>
                  <a:pt x="0" y="0"/>
                </a:moveTo>
                <a:lnTo>
                  <a:pt x="89" y="0"/>
                </a:lnTo>
                <a:lnTo>
                  <a:pt x="112" y="0"/>
                </a:lnTo>
              </a:path>
            </a:pathLst>
          </a:custGeom>
          <a:noFill/>
          <a:ln w="26988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11" name="Freeform 12">
            <a:extLst>
              <a:ext uri="{FF2B5EF4-FFF2-40B4-BE49-F238E27FC236}">
                <a16:creationId xmlns:a16="http://schemas.microsoft.com/office/drawing/2014/main" id="{D5E81EFC-8296-5E5F-7A3F-AA1A6CC4BE57}"/>
              </a:ext>
            </a:extLst>
          </p:cNvPr>
          <p:cNvSpPr>
            <a:spLocks/>
          </p:cNvSpPr>
          <p:nvPr/>
        </p:nvSpPr>
        <p:spPr bwMode="auto">
          <a:xfrm>
            <a:off x="2466975" y="4079875"/>
            <a:ext cx="138113" cy="136525"/>
          </a:xfrm>
          <a:custGeom>
            <a:avLst/>
            <a:gdLst>
              <a:gd name="T0" fmla="*/ 2147483646 w 87"/>
              <a:gd name="T1" fmla="*/ 2147483646 h 86"/>
              <a:gd name="T2" fmla="*/ 0 w 87"/>
              <a:gd name="T3" fmla="*/ 2147483646 h 86"/>
              <a:gd name="T4" fmla="*/ 2147483646 w 87"/>
              <a:gd name="T5" fmla="*/ 2147483646 h 86"/>
              <a:gd name="T6" fmla="*/ 2147483646 w 87"/>
              <a:gd name="T7" fmla="*/ 2147483646 h 86"/>
              <a:gd name="T8" fmla="*/ 2147483646 w 87"/>
              <a:gd name="T9" fmla="*/ 2147483646 h 86"/>
              <a:gd name="T10" fmla="*/ 2147483646 w 87"/>
              <a:gd name="T11" fmla="*/ 2147483646 h 86"/>
              <a:gd name="T12" fmla="*/ 2147483646 w 87"/>
              <a:gd name="T13" fmla="*/ 2147483646 h 86"/>
              <a:gd name="T14" fmla="*/ 2147483646 w 87"/>
              <a:gd name="T15" fmla="*/ 2147483646 h 86"/>
              <a:gd name="T16" fmla="*/ 2147483646 w 87"/>
              <a:gd name="T17" fmla="*/ 2147483646 h 86"/>
              <a:gd name="T18" fmla="*/ 2147483646 w 87"/>
              <a:gd name="T19" fmla="*/ 2147483646 h 86"/>
              <a:gd name="T20" fmla="*/ 2147483646 w 87"/>
              <a:gd name="T21" fmla="*/ 2147483646 h 86"/>
              <a:gd name="T22" fmla="*/ 2147483646 w 87"/>
              <a:gd name="T23" fmla="*/ 2147483646 h 86"/>
              <a:gd name="T24" fmla="*/ 2147483646 w 87"/>
              <a:gd name="T25" fmla="*/ 2147483646 h 86"/>
              <a:gd name="T26" fmla="*/ 2147483646 w 87"/>
              <a:gd name="T27" fmla="*/ 2147483646 h 86"/>
              <a:gd name="T28" fmla="*/ 0 w 87"/>
              <a:gd name="T29" fmla="*/ 0 h 86"/>
              <a:gd name="T30" fmla="*/ 2147483646 w 87"/>
              <a:gd name="T31" fmla="*/ 2147483646 h 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7"/>
              <a:gd name="T49" fmla="*/ 0 h 86"/>
              <a:gd name="T50" fmla="*/ 87 w 87"/>
              <a:gd name="T51" fmla="*/ 86 h 8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7" h="86">
                <a:moveTo>
                  <a:pt x="87" y="44"/>
                </a:moveTo>
                <a:lnTo>
                  <a:pt x="0" y="86"/>
                </a:lnTo>
                <a:lnTo>
                  <a:pt x="2" y="80"/>
                </a:lnTo>
                <a:lnTo>
                  <a:pt x="6" y="75"/>
                </a:lnTo>
                <a:lnTo>
                  <a:pt x="8" y="67"/>
                </a:lnTo>
                <a:lnTo>
                  <a:pt x="8" y="61"/>
                </a:lnTo>
                <a:lnTo>
                  <a:pt x="10" y="54"/>
                </a:lnTo>
                <a:lnTo>
                  <a:pt x="10" y="46"/>
                </a:lnTo>
                <a:lnTo>
                  <a:pt x="10" y="40"/>
                </a:lnTo>
                <a:lnTo>
                  <a:pt x="10" y="32"/>
                </a:lnTo>
                <a:lnTo>
                  <a:pt x="8" y="27"/>
                </a:lnTo>
                <a:lnTo>
                  <a:pt x="8" y="19"/>
                </a:lnTo>
                <a:lnTo>
                  <a:pt x="6" y="13"/>
                </a:lnTo>
                <a:lnTo>
                  <a:pt x="2" y="6"/>
                </a:lnTo>
                <a:lnTo>
                  <a:pt x="0" y="0"/>
                </a:lnTo>
                <a:lnTo>
                  <a:pt x="87" y="4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12" name="Rectangle 17">
            <a:extLst>
              <a:ext uri="{FF2B5EF4-FFF2-40B4-BE49-F238E27FC236}">
                <a16:creationId xmlns:a16="http://schemas.microsoft.com/office/drawing/2014/main" id="{DEB0C69C-A2C9-A41B-5261-84BF0A184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5" y="5807075"/>
            <a:ext cx="2441575" cy="571500"/>
          </a:xfrm>
          <a:prstGeom prst="rect">
            <a:avLst/>
          </a:prstGeom>
          <a:solidFill>
            <a:schemeClr val="tx2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sp>
        <p:nvSpPr>
          <p:cNvPr id="25613" name="Rectangle 18">
            <a:extLst>
              <a:ext uri="{FF2B5EF4-FFF2-40B4-BE49-F238E27FC236}">
                <a16:creationId xmlns:a16="http://schemas.microsoft.com/office/drawing/2014/main" id="{18332B62-0289-E289-12ED-08FF94CD5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975" y="5943600"/>
            <a:ext cx="2232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executable code</a:t>
            </a: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sp>
        <p:nvSpPr>
          <p:cNvPr id="25614" name="Rectangle 19">
            <a:extLst>
              <a:ext uri="{FF2B5EF4-FFF2-40B4-BE49-F238E27FC236}">
                <a16:creationId xmlns:a16="http://schemas.microsoft.com/office/drawing/2014/main" id="{6901AA99-21F9-F2EE-3F47-00BBA7E05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2163763" cy="720725"/>
          </a:xfrm>
          <a:prstGeom prst="rect">
            <a:avLst/>
          </a:prstGeom>
          <a:solidFill>
            <a:schemeClr val="tx2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source code</a:t>
            </a:r>
            <a:br>
              <a:rPr lang="en-US" altLang="en-US" b="0">
                <a:solidFill>
                  <a:srgbClr val="000000"/>
                </a:solidFill>
              </a:rPr>
            </a:br>
            <a:r>
              <a:rPr lang="en-US" altLang="en-US" b="0">
                <a:solidFill>
                  <a:srgbClr val="000000"/>
                </a:solidFill>
              </a:rPr>
              <a:t>(add1.cpp)</a:t>
            </a:r>
            <a:endParaRPr lang="en-US" altLang="en-US" b="0">
              <a:solidFill>
                <a:srgbClr val="FFFFFF"/>
              </a:solidFill>
            </a:endParaRPr>
          </a:p>
        </p:txBody>
      </p:sp>
      <p:sp>
        <p:nvSpPr>
          <p:cNvPr id="25615" name="Rectangle 21">
            <a:extLst>
              <a:ext uri="{FF2B5EF4-FFF2-40B4-BE49-F238E27FC236}">
                <a16:creationId xmlns:a16="http://schemas.microsoft.com/office/drawing/2014/main" id="{46D8BA84-AEB1-6780-9D13-5E3ABE266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088" y="2895600"/>
            <a:ext cx="1714500" cy="2505075"/>
          </a:xfrm>
          <a:prstGeom prst="rect">
            <a:avLst/>
          </a:prstGeom>
          <a:solidFill>
            <a:srgbClr val="00FFFF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sp>
        <p:nvSpPr>
          <p:cNvPr id="25616" name="Rectangle 22">
            <a:extLst>
              <a:ext uri="{FF2B5EF4-FFF2-40B4-BE49-F238E27FC236}">
                <a16:creationId xmlns:a16="http://schemas.microsoft.com/office/drawing/2014/main" id="{5B03BB73-D6CD-1141-7066-9E38BD061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63" y="3240088"/>
            <a:ext cx="669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check</a:t>
            </a: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sp>
        <p:nvSpPr>
          <p:cNvPr id="25617" name="Rectangle 23">
            <a:extLst>
              <a:ext uri="{FF2B5EF4-FFF2-40B4-BE49-F238E27FC236}">
                <a16:creationId xmlns:a16="http://schemas.microsoft.com/office/drawing/2014/main" id="{A41849C5-B33F-D608-3478-84C70D4AF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581400"/>
            <a:ext cx="325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file</a:t>
            </a: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sp>
        <p:nvSpPr>
          <p:cNvPr id="25618" name="Rectangle 24">
            <a:extLst>
              <a:ext uri="{FF2B5EF4-FFF2-40B4-BE49-F238E27FC236}">
                <a16:creationId xmlns:a16="http://schemas.microsoft.com/office/drawing/2014/main" id="{E769A42E-CE3A-8304-407F-AFAB3C4C2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25" y="3848100"/>
            <a:ext cx="1382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unit for legal</a:t>
            </a: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sp>
        <p:nvSpPr>
          <p:cNvPr id="25619" name="Rectangle 25">
            <a:extLst>
              <a:ext uri="{FF2B5EF4-FFF2-40B4-BE49-F238E27FC236}">
                <a16:creationId xmlns:a16="http://schemas.microsoft.com/office/drawing/2014/main" id="{17230EE4-06EC-F044-6B0E-755CECCAB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4151313"/>
            <a:ext cx="1227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syntax and</a:t>
            </a: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sp>
        <p:nvSpPr>
          <p:cNvPr id="25620" name="Rectangle 26">
            <a:extLst>
              <a:ext uri="{FF2B5EF4-FFF2-40B4-BE49-F238E27FC236}">
                <a16:creationId xmlns:a16="http://schemas.microsoft.com/office/drawing/2014/main" id="{A5BC01E5-075E-DAB6-E9FB-5EF9FAC73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400" y="4456113"/>
            <a:ext cx="155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compile it into</a:t>
            </a: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sp>
        <p:nvSpPr>
          <p:cNvPr id="25621" name="Rectangle 27">
            <a:extLst>
              <a:ext uri="{FF2B5EF4-FFF2-40B4-BE49-F238E27FC236}">
                <a16:creationId xmlns:a16="http://schemas.microsoft.com/office/drawing/2014/main" id="{5764DA20-44BF-769F-1297-E2BC039E4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00600"/>
            <a:ext cx="103981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an object</a:t>
            </a:r>
            <a:br>
              <a:rPr lang="en-US" altLang="en-US" b="0">
                <a:solidFill>
                  <a:srgbClr val="000000"/>
                </a:solidFill>
              </a:rPr>
            </a:br>
            <a:r>
              <a:rPr lang="en-US" altLang="en-US" b="0">
                <a:solidFill>
                  <a:srgbClr val="000000"/>
                </a:solidFill>
              </a:rPr>
              <a:t> code</a:t>
            </a: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grpSp>
        <p:nvGrpSpPr>
          <p:cNvPr id="25622" name="Group 46">
            <a:extLst>
              <a:ext uri="{FF2B5EF4-FFF2-40B4-BE49-F238E27FC236}">
                <a16:creationId xmlns:a16="http://schemas.microsoft.com/office/drawing/2014/main" id="{A66ADA8B-89B0-AA22-5F2C-A6790C0C172B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2819400"/>
            <a:ext cx="1714500" cy="2533650"/>
            <a:chOff x="4310" y="1728"/>
            <a:chExt cx="1080" cy="1596"/>
          </a:xfrm>
        </p:grpSpPr>
        <p:sp>
          <p:nvSpPr>
            <p:cNvPr id="25638" name="Rectangle 28">
              <a:extLst>
                <a:ext uri="{FF2B5EF4-FFF2-40B4-BE49-F238E27FC236}">
                  <a16:creationId xmlns:a16="http://schemas.microsoft.com/office/drawing/2014/main" id="{84842EDD-77E4-C84E-5A71-3337FF5EA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1728"/>
              <a:ext cx="1080" cy="1578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solidFill>
                  <a:srgbClr val="FFFFFF"/>
                </a:solidFill>
                <a:latin typeface="Courier" pitchFamily="49" charset="0"/>
              </a:endParaRPr>
            </a:p>
          </p:txBody>
        </p:sp>
        <p:sp>
          <p:nvSpPr>
            <p:cNvPr id="25639" name="Rectangle 29">
              <a:extLst>
                <a:ext uri="{FF2B5EF4-FFF2-40B4-BE49-F238E27FC236}">
                  <a16:creationId xmlns:a16="http://schemas.microsoft.com/office/drawing/2014/main" id="{E1BE0F17-4432-F863-2788-0648825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1754"/>
              <a:ext cx="848" cy="1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</a:rPr>
                <a:t>link object </a:t>
              </a:r>
              <a:br>
                <a:rPr lang="en-US" altLang="en-US" sz="1800" b="0">
                  <a:solidFill>
                    <a:srgbClr val="000000"/>
                  </a:solidFill>
                </a:rPr>
              </a:br>
              <a:r>
                <a:rPr lang="en-US" altLang="en-US" sz="1800" b="0">
                  <a:solidFill>
                    <a:srgbClr val="000000"/>
                  </a:solidFill>
                </a:rPr>
                <a:t>code with</a:t>
              </a:r>
              <a:br>
                <a:rPr lang="en-US" altLang="en-US" sz="1800" b="0">
                  <a:solidFill>
                    <a:srgbClr val="000000"/>
                  </a:solidFill>
                </a:rPr>
              </a:br>
              <a:r>
                <a:rPr lang="en-US" altLang="en-US" sz="1800" b="0">
                  <a:solidFill>
                    <a:srgbClr val="000000"/>
                  </a:solidFill>
                </a:rPr>
                <a:t>pre-compiled</a:t>
              </a:r>
              <a:br>
                <a:rPr lang="en-US" altLang="en-US" sz="1800" b="0">
                  <a:solidFill>
                    <a:srgbClr val="000000"/>
                  </a:solidFill>
                </a:rPr>
              </a:br>
              <a:r>
                <a:rPr lang="en-US" altLang="en-US" sz="1800" b="0">
                  <a:solidFill>
                    <a:srgbClr val="000000"/>
                  </a:solidFill>
                </a:rPr>
                <a:t>routines from</a:t>
              </a:r>
              <a:br>
                <a:rPr lang="en-US" altLang="en-US" sz="1800" b="0">
                  <a:solidFill>
                    <a:srgbClr val="000000"/>
                  </a:solidFill>
                </a:rPr>
              </a:br>
              <a:r>
                <a:rPr lang="en-US" altLang="en-US" sz="1800" b="0">
                  <a:solidFill>
                    <a:srgbClr val="000000"/>
                  </a:solidFill>
                </a:rPr>
                <a:t>standard</a:t>
              </a:r>
              <a:br>
                <a:rPr lang="en-US" altLang="en-US" sz="1800" b="0">
                  <a:solidFill>
                    <a:srgbClr val="000000"/>
                  </a:solidFill>
                </a:rPr>
              </a:br>
              <a:r>
                <a:rPr lang="en-US" altLang="en-US" sz="1800" b="0">
                  <a:solidFill>
                    <a:srgbClr val="000000"/>
                  </a:solidFill>
                </a:rPr>
                <a:t>libraries to</a:t>
              </a:r>
              <a:br>
                <a:rPr lang="en-US" altLang="en-US" sz="1800" b="0">
                  <a:solidFill>
                    <a:srgbClr val="000000"/>
                  </a:solidFill>
                </a:rPr>
              </a:br>
              <a:r>
                <a:rPr lang="en-US" altLang="en-US" sz="1800" b="0">
                  <a:solidFill>
                    <a:srgbClr val="000000"/>
                  </a:solidFill>
                </a:rPr>
                <a:t>produce</a:t>
              </a:r>
              <a:br>
                <a:rPr lang="en-US" altLang="en-US" sz="1800" b="0">
                  <a:solidFill>
                    <a:srgbClr val="000000"/>
                  </a:solidFill>
                </a:rPr>
              </a:br>
              <a:r>
                <a:rPr lang="en-US" altLang="en-US" sz="1800" b="0">
                  <a:solidFill>
                    <a:srgbClr val="000000"/>
                  </a:solidFill>
                </a:rPr>
                <a:t>executable</a:t>
              </a:r>
              <a:br>
                <a:rPr lang="en-US" altLang="en-US" sz="1800" b="0">
                  <a:solidFill>
                    <a:srgbClr val="000000"/>
                  </a:solidFill>
                </a:rPr>
              </a:br>
              <a:r>
                <a:rPr lang="en-US" altLang="en-US" sz="1800" b="0">
                  <a:solidFill>
                    <a:srgbClr val="000000"/>
                  </a:solidFill>
                </a:rPr>
                <a:t>code </a:t>
              </a:r>
              <a:endParaRPr lang="en-US" altLang="en-US" sz="1800" b="0">
                <a:solidFill>
                  <a:srgbClr val="FFFFFF"/>
                </a:solidFill>
                <a:latin typeface="Courier" pitchFamily="49" charset="0"/>
              </a:endParaRPr>
            </a:p>
          </p:txBody>
        </p:sp>
      </p:grpSp>
      <p:cxnSp>
        <p:nvCxnSpPr>
          <p:cNvPr id="25623" name="AutoShape 39">
            <a:extLst>
              <a:ext uri="{FF2B5EF4-FFF2-40B4-BE49-F238E27FC236}">
                <a16:creationId xmlns:a16="http://schemas.microsoft.com/office/drawing/2014/main" id="{FABF1FAB-2058-FFC4-C14A-C49BE1B5BB15}"/>
              </a:ext>
            </a:extLst>
          </p:cNvPr>
          <p:cNvCxnSpPr>
            <a:cxnSpLocks noChangeShapeType="1"/>
            <a:stCxn id="25614" idx="2"/>
            <a:endCxn id="25609" idx="0"/>
          </p:cNvCxnSpPr>
          <p:nvPr/>
        </p:nvCxnSpPr>
        <p:spPr bwMode="auto">
          <a:xfrm>
            <a:off x="1463675" y="2328863"/>
            <a:ext cx="3175" cy="55880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4" name="Rectangle 40">
            <a:extLst>
              <a:ext uri="{FF2B5EF4-FFF2-40B4-BE49-F238E27FC236}">
                <a16:creationId xmlns:a16="http://schemas.microsoft.com/office/drawing/2014/main" id="{673BB08A-6AD0-C121-4BA4-5F318C228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600200"/>
            <a:ext cx="2667000" cy="720725"/>
          </a:xfrm>
          <a:prstGeom prst="rect">
            <a:avLst/>
          </a:prstGeom>
          <a:solidFill>
            <a:schemeClr val="tx2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include files</a:t>
            </a:r>
            <a:br>
              <a:rPr lang="en-US" altLang="en-US" b="0">
                <a:solidFill>
                  <a:srgbClr val="000000"/>
                </a:solidFill>
              </a:rPr>
            </a:br>
            <a:r>
              <a:rPr lang="en-US" altLang="en-US" b="0">
                <a:solidFill>
                  <a:srgbClr val="000000"/>
                </a:solidFill>
              </a:rPr>
              <a:t>(add1.hpp, iostream)</a:t>
            </a: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cxnSp>
        <p:nvCxnSpPr>
          <p:cNvPr id="25625" name="AutoShape 42">
            <a:extLst>
              <a:ext uri="{FF2B5EF4-FFF2-40B4-BE49-F238E27FC236}">
                <a16:creationId xmlns:a16="http://schemas.microsoft.com/office/drawing/2014/main" id="{0B590663-28A6-024C-3090-4DC7985AD8AD}"/>
              </a:ext>
            </a:extLst>
          </p:cNvPr>
          <p:cNvCxnSpPr>
            <a:cxnSpLocks noChangeShapeType="1"/>
            <a:stCxn id="25624" idx="2"/>
            <a:endCxn id="25609" idx="0"/>
          </p:cNvCxnSpPr>
          <p:nvPr/>
        </p:nvCxnSpPr>
        <p:spPr bwMode="auto">
          <a:xfrm flipH="1">
            <a:off x="1466850" y="2320925"/>
            <a:ext cx="2609850" cy="5746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6" name="AutoShape 43">
            <a:extLst>
              <a:ext uri="{FF2B5EF4-FFF2-40B4-BE49-F238E27FC236}">
                <a16:creationId xmlns:a16="http://schemas.microsoft.com/office/drawing/2014/main" id="{8E3406C1-E523-0DD9-1084-DEC3746649FA}"/>
              </a:ext>
            </a:extLst>
          </p:cNvPr>
          <p:cNvSpPr>
            <a:spLocks/>
          </p:cNvSpPr>
          <p:nvPr/>
        </p:nvSpPr>
        <p:spPr bwMode="auto">
          <a:xfrm rot="-5422816">
            <a:off x="2209800" y="3886200"/>
            <a:ext cx="457200" cy="3657600"/>
          </a:xfrm>
          <a:prstGeom prst="leftBrace">
            <a:avLst>
              <a:gd name="adj1" fmla="val 66667"/>
              <a:gd name="adj2" fmla="val 49806"/>
            </a:avLst>
          </a:prstGeom>
          <a:noFill/>
          <a:ln w="1905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sp>
        <p:nvSpPr>
          <p:cNvPr id="25627" name="Text Box 44">
            <a:extLst>
              <a:ext uri="{FF2B5EF4-FFF2-40B4-BE49-F238E27FC236}">
                <a16:creationId xmlns:a16="http://schemas.microsoft.com/office/drawing/2014/main" id="{C434E5D0-1928-A7F6-838C-0D7CF4698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943600"/>
            <a:ext cx="2136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FFFF66"/>
                </a:solidFill>
              </a:rPr>
              <a:t>done by compiler</a:t>
            </a:r>
          </a:p>
        </p:txBody>
      </p:sp>
      <p:cxnSp>
        <p:nvCxnSpPr>
          <p:cNvPr id="25628" name="AutoShape 47">
            <a:extLst>
              <a:ext uri="{FF2B5EF4-FFF2-40B4-BE49-F238E27FC236}">
                <a16:creationId xmlns:a16="http://schemas.microsoft.com/office/drawing/2014/main" id="{1FF05BBC-1B31-DD84-8424-38DB97ADCCDD}"/>
              </a:ext>
            </a:extLst>
          </p:cNvPr>
          <p:cNvCxnSpPr>
            <a:cxnSpLocks noChangeShapeType="1"/>
            <a:stCxn id="25615" idx="3"/>
            <a:endCxn id="25630" idx="1"/>
          </p:cNvCxnSpPr>
          <p:nvPr/>
        </p:nvCxnSpPr>
        <p:spPr bwMode="auto">
          <a:xfrm flipV="1">
            <a:off x="4327525" y="3962400"/>
            <a:ext cx="465138" cy="18573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9" name="AutoShape 48">
            <a:extLst>
              <a:ext uri="{FF2B5EF4-FFF2-40B4-BE49-F238E27FC236}">
                <a16:creationId xmlns:a16="http://schemas.microsoft.com/office/drawing/2014/main" id="{15B24490-E999-37AC-96D4-EEE02086F81B}"/>
              </a:ext>
            </a:extLst>
          </p:cNvPr>
          <p:cNvCxnSpPr>
            <a:cxnSpLocks noChangeShapeType="1"/>
            <a:stCxn id="25638" idx="2"/>
            <a:endCxn id="25612" idx="0"/>
          </p:cNvCxnSpPr>
          <p:nvPr/>
        </p:nvCxnSpPr>
        <p:spPr bwMode="auto">
          <a:xfrm flipH="1">
            <a:off x="7313613" y="5332413"/>
            <a:ext cx="630237" cy="4667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0" name="Rectangle 49">
            <a:extLst>
              <a:ext uri="{FF2B5EF4-FFF2-40B4-BE49-F238E27FC236}">
                <a16:creationId xmlns:a16="http://schemas.microsoft.com/office/drawing/2014/main" id="{B7A152FF-B809-7578-ADE9-A40441EED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352800"/>
            <a:ext cx="1600200" cy="1219200"/>
          </a:xfrm>
          <a:prstGeom prst="rect">
            <a:avLst/>
          </a:prstGeom>
          <a:solidFill>
            <a:schemeClr val="tx2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object </a:t>
            </a:r>
            <a:br>
              <a:rPr lang="en-US" altLang="en-US" b="0">
                <a:solidFill>
                  <a:srgbClr val="000000"/>
                </a:solidFill>
              </a:rPr>
            </a:br>
            <a:r>
              <a:rPr lang="en-US" altLang="en-US" b="0">
                <a:solidFill>
                  <a:srgbClr val="000000"/>
                </a:solidFill>
              </a:rPr>
              <a:t>code</a:t>
            </a:r>
            <a:br>
              <a:rPr lang="en-US" altLang="en-US" b="0">
                <a:solidFill>
                  <a:srgbClr val="000000"/>
                </a:solidFill>
              </a:rPr>
            </a:br>
            <a:r>
              <a:rPr lang="en-US" altLang="en-US" b="0">
                <a:solidFill>
                  <a:srgbClr val="000000"/>
                </a:solidFill>
              </a:rPr>
              <a:t>(add1.o)</a:t>
            </a: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sp>
        <p:nvSpPr>
          <p:cNvPr id="25631" name="Rectangle 59">
            <a:extLst>
              <a:ext uri="{FF2B5EF4-FFF2-40B4-BE49-F238E27FC236}">
                <a16:creationId xmlns:a16="http://schemas.microsoft.com/office/drawing/2014/main" id="{DFCF060F-37A8-6C93-1777-99BE905B2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00600"/>
            <a:ext cx="1600200" cy="762000"/>
          </a:xfrm>
          <a:prstGeom prst="rect">
            <a:avLst/>
          </a:prstGeom>
          <a:solidFill>
            <a:schemeClr val="tx2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standard libraries</a:t>
            </a:r>
            <a:endParaRPr lang="en-US" altLang="en-US" b="0">
              <a:solidFill>
                <a:srgbClr val="FFFFFF"/>
              </a:solidFill>
              <a:latin typeface="Courier" pitchFamily="49" charset="0"/>
            </a:endParaRPr>
          </a:p>
        </p:txBody>
      </p:sp>
      <p:cxnSp>
        <p:nvCxnSpPr>
          <p:cNvPr id="25632" name="AutoShape 60">
            <a:extLst>
              <a:ext uri="{FF2B5EF4-FFF2-40B4-BE49-F238E27FC236}">
                <a16:creationId xmlns:a16="http://schemas.microsoft.com/office/drawing/2014/main" id="{D220FA98-3E0A-9CE9-397D-3E038D2B3161}"/>
              </a:ext>
            </a:extLst>
          </p:cNvPr>
          <p:cNvCxnSpPr>
            <a:cxnSpLocks noChangeShapeType="1"/>
            <a:stCxn id="25631" idx="3"/>
            <a:endCxn id="25638" idx="1"/>
          </p:cNvCxnSpPr>
          <p:nvPr/>
        </p:nvCxnSpPr>
        <p:spPr bwMode="auto">
          <a:xfrm flipV="1">
            <a:off x="6408738" y="4071938"/>
            <a:ext cx="669925" cy="1109662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3" name="AutoShape 62">
            <a:extLst>
              <a:ext uri="{FF2B5EF4-FFF2-40B4-BE49-F238E27FC236}">
                <a16:creationId xmlns:a16="http://schemas.microsoft.com/office/drawing/2014/main" id="{1EC9A7E4-F285-52BF-E5A6-CA136D942447}"/>
              </a:ext>
            </a:extLst>
          </p:cNvPr>
          <p:cNvCxnSpPr>
            <a:cxnSpLocks noChangeShapeType="1"/>
            <a:stCxn id="25607" idx="3"/>
            <a:endCxn id="25638" idx="1"/>
          </p:cNvCxnSpPr>
          <p:nvPr/>
        </p:nvCxnSpPr>
        <p:spPr bwMode="auto">
          <a:xfrm flipV="1">
            <a:off x="6561138" y="4071938"/>
            <a:ext cx="517525" cy="1033462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4" name="AutoShape 65">
            <a:extLst>
              <a:ext uri="{FF2B5EF4-FFF2-40B4-BE49-F238E27FC236}">
                <a16:creationId xmlns:a16="http://schemas.microsoft.com/office/drawing/2014/main" id="{D4E0BCD0-B2A2-71B6-A586-808F4032CFF5}"/>
              </a:ext>
            </a:extLst>
          </p:cNvPr>
          <p:cNvCxnSpPr>
            <a:cxnSpLocks noChangeShapeType="1"/>
            <a:stCxn id="25606" idx="3"/>
            <a:endCxn id="25638" idx="1"/>
          </p:cNvCxnSpPr>
          <p:nvPr/>
        </p:nvCxnSpPr>
        <p:spPr bwMode="auto">
          <a:xfrm flipV="1">
            <a:off x="6713538" y="4071938"/>
            <a:ext cx="365125" cy="957262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5" name="Text Box 44">
            <a:extLst>
              <a:ext uri="{FF2B5EF4-FFF2-40B4-BE49-F238E27FC236}">
                <a16:creationId xmlns:a16="http://schemas.microsoft.com/office/drawing/2014/main" id="{5BBC7511-5C91-63B9-195F-6EBF70363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209800"/>
            <a:ext cx="1781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rgbClr val="FFFF66"/>
                </a:solidFill>
              </a:rPr>
              <a:t>done by linker</a:t>
            </a:r>
          </a:p>
        </p:txBody>
      </p:sp>
      <p:cxnSp>
        <p:nvCxnSpPr>
          <p:cNvPr id="25636" name="AutoShape 60">
            <a:extLst>
              <a:ext uri="{FF2B5EF4-FFF2-40B4-BE49-F238E27FC236}">
                <a16:creationId xmlns:a16="http://schemas.microsoft.com/office/drawing/2014/main" id="{C51EE84C-A4A0-6694-4BBA-9285B8D59B1C}"/>
              </a:ext>
            </a:extLst>
          </p:cNvPr>
          <p:cNvCxnSpPr>
            <a:cxnSpLocks noChangeShapeType="1"/>
            <a:stCxn id="25630" idx="3"/>
            <a:endCxn id="25638" idx="1"/>
          </p:cNvCxnSpPr>
          <p:nvPr/>
        </p:nvCxnSpPr>
        <p:spPr bwMode="auto">
          <a:xfrm>
            <a:off x="6400800" y="3962400"/>
            <a:ext cx="685800" cy="10953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7" name="Slide Number Placeholder 38">
            <a:extLst>
              <a:ext uri="{FF2B5EF4-FFF2-40B4-BE49-F238E27FC236}">
                <a16:creationId xmlns:a16="http://schemas.microsoft.com/office/drawing/2014/main" id="{A835AD3A-526D-8EEF-899D-7BB6B52B1D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fld id="{FCB86292-A612-45D8-9C9A-054472AD80CA}" type="slidenum">
              <a:rPr lang="en-US" altLang="en-US" sz="1400" smtClean="0">
                <a:solidFill>
                  <a:srgbClr val="FFFFFF"/>
                </a:solidFill>
              </a:rPr>
              <a:pPr>
                <a:buFont typeface="Monotype Sorts" pitchFamily="2" charset="2"/>
                <a:buNone/>
              </a:pPr>
              <a:t>7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D0DDC64-59B4-09F5-669D-DDCD0B5844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8663" y="1982788"/>
            <a:ext cx="7913687" cy="3725862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1700" dirty="0"/>
              <a:t>programming language properties</a:t>
            </a:r>
          </a:p>
          <a:p>
            <a:pPr>
              <a:defRPr/>
            </a:pPr>
            <a:r>
              <a:rPr lang="en-US" altLang="en-US" sz="1700" i="1" dirty="0"/>
              <a:t>power </a:t>
            </a:r>
            <a:r>
              <a:rPr lang="en-US" altLang="en-US" sz="1700" dirty="0"/>
              <a:t>– ability to express variety of ideas, code tasks (ex: bigger toolkit); more powerful language makes it easier to program</a:t>
            </a:r>
          </a:p>
          <a:p>
            <a:pPr>
              <a:defRPr/>
            </a:pPr>
            <a:r>
              <a:rPr lang="en-US" altLang="en-US" sz="1700" i="1" dirty="0"/>
              <a:t>understandability – </a:t>
            </a:r>
            <a:r>
              <a:rPr lang="en-US" altLang="en-US" sz="1700" dirty="0"/>
              <a:t>ease</a:t>
            </a:r>
            <a:r>
              <a:rPr lang="en-US" altLang="en-US" sz="1700" i="1" dirty="0"/>
              <a:t> </a:t>
            </a:r>
            <a:r>
              <a:rPr lang="en-US" altLang="en-US" sz="1700" dirty="0"/>
              <a:t>of making sense of the code by proficient programmer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58201E4-E759-8B08-10DB-B84050D89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606425"/>
            <a:ext cx="7848600" cy="1143000"/>
          </a:xfrm>
          <a:noFill/>
        </p:spPr>
        <p:txBody>
          <a:bodyPr/>
          <a:lstStyle/>
          <a:p>
            <a:br>
              <a:rPr lang="en-US" altLang="en-US"/>
            </a:br>
            <a:r>
              <a:rPr lang="en-US" altLang="en-US"/>
              <a:t> Programming Language</a:t>
            </a:r>
            <a:br>
              <a:rPr lang="en-US" altLang="en-US"/>
            </a:br>
            <a:r>
              <a:rPr lang="en-US" altLang="en-US"/>
              <a:t>Power vs. Understanding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50D781A0-CC94-5099-FAEE-C0242849D8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C73C23-4C3D-4871-A114-E9B1A745016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121F100-D51D-C901-65D6-F620CE576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09713"/>
            <a:ext cx="8305800" cy="4959350"/>
          </a:xfrm>
        </p:spPr>
        <p:txBody>
          <a:bodyPr/>
          <a:lstStyle/>
          <a:p>
            <a:r>
              <a:rPr lang="en-US" altLang="en-US" sz="1700"/>
              <a:t>in 1967, BCPL was developed as a language for writing operating systems and compilers</a:t>
            </a:r>
          </a:p>
          <a:p>
            <a:r>
              <a:rPr lang="en-US" altLang="en-US" sz="1700"/>
              <a:t>In 1970, the creators of UNIX operating system needed a high-level language that provided enough power for their task. They developed B on the basis of BCPL</a:t>
            </a:r>
          </a:p>
          <a:p>
            <a:r>
              <a:rPr lang="en-US" altLang="en-US" sz="1700"/>
              <a:t>In 1972, an enhanced and improved version of the language called C was used to code most of UNIX</a:t>
            </a:r>
          </a:p>
          <a:p>
            <a:pPr lvl="1"/>
            <a:r>
              <a:rPr lang="en-US" altLang="en-US" sz="1700"/>
              <a:t>C is powerful yet,</a:t>
            </a:r>
          </a:p>
          <a:p>
            <a:pPr lvl="1"/>
            <a:r>
              <a:rPr lang="en-US" altLang="en-US" sz="1700"/>
              <a:t>lower understandability: is easy to write code that is difficult to understand </a:t>
            </a:r>
          </a:p>
          <a:p>
            <a:r>
              <a:rPr lang="en-US" altLang="en-US" sz="1700"/>
              <a:t>early 1980es, Bjarne Stroustrup developed an extension of C called C++</a:t>
            </a:r>
          </a:p>
          <a:p>
            <a:pPr lvl="1"/>
            <a:r>
              <a:rPr lang="en-US" altLang="en-US" sz="1700"/>
              <a:t>absorbed best features of C, combines power of low-level language with understandability of high-level language</a:t>
            </a:r>
          </a:p>
          <a:p>
            <a:pPr lvl="1"/>
            <a:r>
              <a:rPr lang="en-US" altLang="en-US" sz="1700"/>
              <a:t>major addition is objects: C++ is object-oriente</a:t>
            </a:r>
            <a:r>
              <a:rPr lang="en-US" altLang="en-US" sz="1800"/>
              <a:t>d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6DAF713-ACD1-83CC-0525-C4F92BC9E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C++ Creation History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FD744684-3C25-B99E-1317-D056FD7E44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C2CFFB-FD46-4E81-A1EB-3DB3C8D2244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5000"/>
          <a:buFont typeface="Monotype Sorts" pitchFamily="2" charset="2"/>
          <a:buChar char="l"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5000"/>
          <a:buFont typeface="Monotype Sorts" pitchFamily="2" charset="2"/>
          <a:buChar char="l"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319</TotalTime>
  <Pages>33</Pages>
  <Words>976</Words>
  <Application>Microsoft Office PowerPoint</Application>
  <PresentationFormat>On-screen Show (4:3)</PresentationFormat>
  <Paragraphs>137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Times New Roman</vt:lpstr>
      <vt:lpstr>Monotype Sorts</vt:lpstr>
      <vt:lpstr>Courier</vt:lpstr>
      <vt:lpstr>Open Sans</vt:lpstr>
      <vt:lpstr>Courier New</vt:lpstr>
      <vt:lpstr>green</vt:lpstr>
      <vt:lpstr>1_green</vt:lpstr>
      <vt:lpstr>CS 13011 CS 13012 </vt:lpstr>
      <vt:lpstr>Hardware</vt:lpstr>
      <vt:lpstr>Hardware Diagram</vt:lpstr>
      <vt:lpstr>CPU Accessing RAM</vt:lpstr>
      <vt:lpstr>Languages</vt:lpstr>
      <vt:lpstr>Software</vt:lpstr>
      <vt:lpstr>Producing Executable Code</vt:lpstr>
      <vt:lpstr>  Programming Language Power vs. Understanding</vt:lpstr>
      <vt:lpstr>C++ Creation History</vt:lpstr>
      <vt:lpstr>C++ Popularity</vt:lpstr>
      <vt:lpstr>C++ Program Layout</vt:lpstr>
      <vt:lpstr>First Program: helloWorld.cpp</vt:lpstr>
      <vt:lpstr>Rules of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Slides</dc:title>
  <dc:subject>Chapter 1 - Intro to Programing and O-O Design</dc:subject>
  <dc:creator>Devon Lockwood</dc:creator>
  <cp:keywords/>
  <dc:description/>
  <cp:lastModifiedBy>Patel, Yug</cp:lastModifiedBy>
  <cp:revision>292</cp:revision>
  <cp:lastPrinted>1998-08-04T17:36:30Z</cp:lastPrinted>
  <dcterms:created xsi:type="dcterms:W3CDTF">1996-06-16T00:02:10Z</dcterms:created>
  <dcterms:modified xsi:type="dcterms:W3CDTF">2024-04-21T03:49:47Z</dcterms:modified>
</cp:coreProperties>
</file>