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6" r:id="rId3"/>
    <p:sldId id="337" r:id="rId4"/>
    <p:sldId id="338" r:id="rId5"/>
    <p:sldId id="339" r:id="rId6"/>
    <p:sldId id="341" r:id="rId7"/>
    <p:sldId id="340" r:id="rId8"/>
    <p:sldId id="342" r:id="rId9"/>
    <p:sldId id="348" r:id="rId10"/>
    <p:sldId id="347" r:id="rId11"/>
    <p:sldId id="343" r:id="rId12"/>
    <p:sldId id="345" r:id="rId13"/>
    <p:sldId id="34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E4"/>
    <a:srgbClr val="9234DB"/>
    <a:srgbClr val="A2C1FE"/>
    <a:srgbClr val="114FFB"/>
    <a:srgbClr val="618FFD"/>
    <a:srgbClr val="063DE8"/>
    <a:srgbClr val="3365F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9D97969-6DB6-4ABD-F523-286710B167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6829CBB-3B83-F075-A163-E6DAD2A229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B0390CA-01FE-67CD-BF34-37A6990809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6C8E48C-DB7F-E8B8-CBA1-EEE875A38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12AEA3A-A508-2551-EFE7-FD5FFCEB84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73D473-2084-4515-5472-7742C22FCC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C13B619-3B09-F61F-1C8F-BF7F9AD409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73C349D-41CB-B5B4-B83B-77F25F7CE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D4AFC7-CF27-4A97-834B-02EFA29DA9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0B2BEDA-BB30-06AE-1301-7F42E35A3F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4B6FBF9-39CE-EC52-80AF-E1ED1703A67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6EF1164E-469F-9250-41D2-223E67C56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341865-F29E-4CF2-8197-9E2C213F8B54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9C71F79-3CAA-E5D0-75FD-0AFD144A52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2D060F-E26D-217C-83CC-59DC43C76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D1B38EF8-FC63-D5F0-C592-3B93C3D47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5E4193D3-65C9-0C53-1080-A5CD73AF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cin.peek() returns the next character without removing</a:t>
            </a:r>
          </a:p>
          <a:p>
            <a:r>
              <a:rPr lang="en-US" altLang="en-US"/>
              <a:t>cin.get()  returns the next character</a:t>
            </a:r>
          </a:p>
          <a:p>
            <a:r>
              <a:rPr lang="en-US" altLang="en-US"/>
              <a:t>cin.unget() puts it back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22A609B3-4524-197E-A6BD-19D38973F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A7A07E-26F3-44FC-A66A-B10440FE6586}" type="slidenum">
              <a:rPr lang="en-US" altLang="en-US" sz="1000"/>
              <a:pPr>
                <a:spcBef>
                  <a:spcPct val="0"/>
                </a:spcBef>
              </a:pPr>
              <a:t>3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F3E67B41-4296-4FC3-FA91-259603781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FC0691D4-C0B6-284C-BF8F-68810640F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other useful functions  s.clear() </a:t>
            </a:r>
            <a:r>
              <a:rPr lang="en-US" altLang="en-US">
                <a:sym typeface="Wingdings" panose="05000000000000000000" pitchFamily="2" charset="2"/>
              </a:rPr>
              <a:t> empties the string</a:t>
            </a:r>
          </a:p>
          <a:p>
            <a:r>
              <a:rPr lang="en-US" altLang="en-US">
                <a:sym typeface="Wingdings" panose="05000000000000000000" pitchFamily="2" charset="2"/>
              </a:rPr>
              <a:t>s.resize(50)  changes size to specified, either truncating or extending with null characters</a:t>
            </a: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F40F2EF-3A6F-A502-3CCB-62D0C3AB9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D674F9-9DC1-4900-B021-D48432FF29E1}" type="slidenum">
              <a:rPr lang="en-US" altLang="en-US" sz="1000"/>
              <a:pPr>
                <a:spcBef>
                  <a:spcPct val="0"/>
                </a:spcBef>
              </a:pPr>
              <a:t>11</a:t>
            </a:fld>
            <a:endParaRPr lang="en-US" alt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9DC4C2CA-70F7-05F3-6313-52F1D7BC6735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A1028670-3860-87FB-2FBE-D72F249CF00A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70DAFF3-11D5-18BB-E339-934B7382F4C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BB3A-E7C1-5362-A990-3D7CCCE77A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9C57E-102A-A69F-1C78-1E055985E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65194-902F-82AC-25F0-5E03E1F6D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AFA323-6E46-4DE0-BD5A-832E4DD96E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67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742170-CBD5-EE26-43A7-C6B94A80B1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F9C2B0F-D305-3CDF-D367-7F66FCF4D6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200FA-0751-4CD5-B83C-C9F188608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41A0D57-EE05-8E72-A92F-52EC045053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6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BC47830-70C9-9C50-FCE7-E266A68C06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002F715-E45B-73BA-99C5-51137B9F00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04B9E-2BEF-4B4B-955F-8DCDE20D6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CC3279-AFDB-C2D6-B715-E0EE37446D4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3783E2D-6D4B-A289-E6A6-70DC616F85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01D665-AC6D-264F-DC27-1B7A13930E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EF047-8AD3-42CC-8B94-C92B8C9D8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4BEB18-7866-28E4-7671-7F4AAA0AFD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06A8285-0C74-AD06-BAD6-DB476E4C79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6B3DFEB-33D0-CC57-48CA-FD271755E2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B3C5D-5121-47A2-AD1D-A69C0C665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421D9BD-812B-FA54-AA5F-227CF604F2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22F08EA-0BCC-DE95-BDA2-AF5F987E8F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464749F-5F44-0E34-2089-EB829F68E7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CB05D-28BD-4B54-806F-93B0947E1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597669-D8EF-887E-4D5B-2961155256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FDD7189-52B7-9C1F-5B8B-94C9F63ADE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EA6A25D-E4D2-19FA-62CE-918F9DD9D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79051-1CCF-4DC7-9DB6-8D39F087F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AC1F00F-A61D-5EBB-FAC7-C17D8357F96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655E1D1-B179-F0ED-0C5B-572C515479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62D0777-65D3-7E0C-0285-0792CD25F4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883C1-80C4-4563-A9B5-7ED3C735F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142E910-C46F-D3B3-49C8-BC7EAE4FB3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A06C8A1-0C1E-6030-BF4A-659E4CF1D5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16ED71C-3EC6-61F7-4C7C-B9D4B05FAF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F305-3CEC-4746-AD25-51E3EBF152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FE86755-AB48-675F-85D9-110EB545BE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D87D1C9-E2D7-33A0-7B00-0BE8EBE73C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142B25A-F201-7203-9243-CC2EAF3169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E4570-3767-4FC6-9755-5F89E8361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7D333EA-C3BD-7012-2402-A917216F2D8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0ED396-45AB-4D1D-3B66-4BA7DAC1EE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528CAF5-C85D-3A53-ECFA-A84D0AA77F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8C1CD-C3E0-43AE-8CF9-C12B2F805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4ADA9FE-1239-EF25-1789-977F5CC46F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C81D8AAF-65B0-D72D-FDBE-70EABAAC4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7BA04D7F-21A0-8645-E66F-728A0C6A5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748EBFC7-B1C2-07C6-3FCD-5BCC025919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282EF985-15C4-66EC-513F-7EED4CB464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13B9A8D-607E-4C21-8DED-8F6F8D7DC5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9AAB29AE-7355-096D-500F-2B3A5BD672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7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3CC185-D84F-BE93-A8BF-4676DD2D97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Strings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3CD860-9277-3012-B00F-7CB3B64252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character manipulation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7776F81-6F29-DB84-60C5-82B72E2AF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pPr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insert(start, substring)</a:t>
            </a:r>
            <a:r>
              <a:rPr lang="en-US" sz="1700" dirty="0"/>
              <a:t>- inserts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substring </a:t>
            </a:r>
            <a:r>
              <a:rPr lang="en-US" sz="1700" dirty="0"/>
              <a:t>starting from position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start </a:t>
            </a:r>
            <a:endParaRPr lang="en-US" sz="1700" dirty="0"/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string s=”place”; 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s.insert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(1, ”a”); // produces ”palace”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variant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insert(start, number, character) </a:t>
            </a:r>
            <a:r>
              <a:rPr lang="en-US" sz="1700" dirty="0"/>
              <a:t>– inserts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number </a:t>
            </a:r>
            <a:r>
              <a:rPr lang="en-US" sz="1700" dirty="0"/>
              <a:t>of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character </a:t>
            </a:r>
            <a:r>
              <a:rPr lang="en-US" sz="1700" dirty="0"/>
              <a:t>starting from position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start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string s=”place”; 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s.insert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(4, 2, ’X’); // produces ”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placXXe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”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ea typeface="+mn-ea"/>
                <a:cs typeface="+mn-cs"/>
              </a:rPr>
              <a:t>note it is a character not a string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replace (start, number, substring)</a:t>
            </a:r>
            <a:r>
              <a:rPr lang="en-US" sz="1700" dirty="0"/>
              <a:t>- replaces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number</a:t>
            </a:r>
            <a:r>
              <a:rPr lang="en-US" sz="1700" dirty="0"/>
              <a:t> of characters starting from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start</a:t>
            </a:r>
            <a:r>
              <a:rPr lang="en-US" sz="1700" dirty="0"/>
              <a:t> with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substring </a:t>
            </a:r>
            <a:r>
              <a:rPr lang="en-US" sz="1700" dirty="0"/>
              <a:t>the number of characters replaced need not be the same</a:t>
            </a: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string s=”Hello”;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s.replace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(1,4, ”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, there”); // produces ”Hi, there”</a:t>
            </a:r>
            <a:endParaRPr lang="en-US" sz="17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3CE10B3-C9B5-8FDB-60D5-7847BA306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609600"/>
          </a:xfrm>
          <a:noFill/>
        </p:spPr>
        <p:txBody>
          <a:bodyPr/>
          <a:lstStyle/>
          <a:p>
            <a:r>
              <a:rPr lang="en-US" altLang="en-US"/>
              <a:t>Inserting, Replacing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5ADB543-5347-F386-8A1C-0FD154F42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3C72DA-26FE-46C9-BE17-CC9E7F6E47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BB8F68-79A1-EB21-E8B0-B7176167E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562600"/>
          </a:xfrm>
          <a:noFill/>
        </p:spPr>
        <p:txBody>
          <a:bodyPr/>
          <a:lstStyle/>
          <a:p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append(string2)</a:t>
            </a:r>
            <a:r>
              <a:rPr lang="en-US" altLang="en-US" sz="1700"/>
              <a:t>- appends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string2 </a:t>
            </a:r>
            <a:r>
              <a:rPr lang="en-US" altLang="en-US" sz="1700"/>
              <a:t>to the end of the string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s.append(”, World!”);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s; // outputs ”Hello, World!”</a:t>
            </a:r>
          </a:p>
          <a:p>
            <a:pPr lvl="2">
              <a:buFontTx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erase(start, number)</a:t>
            </a:r>
            <a:r>
              <a:rPr lang="en-US" altLang="en-US" sz="1700"/>
              <a:t>- removes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number</a:t>
            </a:r>
            <a:r>
              <a:rPr lang="en-US" altLang="en-US" sz="1700"/>
              <a:t> of characters starting from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start</a:t>
            </a:r>
            <a:r>
              <a:rPr lang="en-US" altLang="en-US" sz="1700"/>
              <a:t>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s.erase(1,2);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s; // outputs ”Hlo”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345CE21-A6A6-6E25-706A-583351B05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609600"/>
          </a:xfrm>
          <a:noFill/>
        </p:spPr>
        <p:txBody>
          <a:bodyPr/>
          <a:lstStyle/>
          <a:p>
            <a:r>
              <a:rPr lang="en-US" altLang="en-US"/>
              <a:t>Appending, Erasing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996F5C0-9A5F-5431-D5E9-5E9CED86F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82EB17-04D4-4B85-AF28-351259620B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EE6C25F-B7DA-F0C6-3EB1-DB58525E4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572000"/>
          </a:xfrm>
          <a:noFill/>
        </p:spPr>
        <p:txBody>
          <a:bodyPr/>
          <a:lstStyle/>
          <a:p>
            <a:r>
              <a:rPr lang="en-US" altLang="en-US" sz="1700"/>
              <a:t>strings can be passed as parameters:</a:t>
            </a:r>
          </a:p>
          <a:p>
            <a:pPr lvl="1"/>
            <a:r>
              <a:rPr lang="en-US" altLang="en-US" sz="1700"/>
              <a:t>by value: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myfunc(string s);</a:t>
            </a:r>
            <a:endParaRPr lang="en-US" altLang="en-US" sz="1700"/>
          </a:p>
          <a:p>
            <a:pPr lvl="1"/>
            <a:r>
              <a:rPr lang="en-US" altLang="en-US" sz="1700"/>
              <a:t>by reference: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myfunc(string &amp;s);</a:t>
            </a:r>
          </a:p>
          <a:p>
            <a:pPr lvl="2">
              <a:buFontTx/>
              <a:buNone/>
            </a:pPr>
            <a:r>
              <a:rPr lang="en-US" altLang="en-US" sz="1700"/>
              <a:t>if string is not modified by function use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/>
              <a:t> type modifier: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myfunc(const string &amp;s);</a:t>
            </a:r>
            <a:endParaRPr lang="en-US" altLang="en-US" sz="1700"/>
          </a:p>
          <a:p>
            <a:endParaRPr lang="en-US" altLang="en-US" sz="1700"/>
          </a:p>
          <a:p>
            <a:r>
              <a:rPr lang="en-US" altLang="en-US" sz="1700"/>
              <a:t>strings (unlike arrays) can be returned: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myfunc(int, int);</a:t>
            </a:r>
          </a:p>
          <a:p>
            <a:endParaRPr lang="en-US" altLang="en-US" sz="1700"/>
          </a:p>
          <a:p>
            <a:r>
              <a:rPr lang="en-US" altLang="en-US" sz="1700"/>
              <a:t>note, that passing strings by value and returning strings is less efficient than passing them by reference: careful when they are large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7062DF6-1BCE-1DDE-2377-F118C63F4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53400" cy="990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Passing as Parameters, Returning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865920A-9AA6-B601-5008-530CA6B16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870251-15C6-40C2-9BBB-F9EA2EEF91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4C13684-0C6A-E798-8898-803C4C645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86800" cy="5791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which include-file /using statement needs to be used for string manipulation?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how is a string assigned a value? initialized?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how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getline()</a:t>
            </a:r>
            <a:r>
              <a:rPr lang="en-US" altLang="en-US" sz="1700"/>
              <a:t> different from extraction operator?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what does this line do?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s1=s2 + ’ ’ + ”h1”;</a:t>
            </a:r>
          </a:p>
          <a:p>
            <a:r>
              <a:rPr lang="en-US" altLang="en-US" sz="1700"/>
              <a:t>how are strings compared? Which one is greater?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 bell hello</a:t>
            </a: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how can string size be determined? </a:t>
            </a:r>
            <a:br>
              <a:rPr lang="en-US" altLang="en-US" sz="1700"/>
            </a:br>
            <a:r>
              <a:rPr lang="en-US" altLang="en-US" sz="1700"/>
              <a:t>what is the size of this string?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s2=”hello”;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is there a problem with this statement?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cout &lt;&lt; s2[5];</a:t>
            </a: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assuming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s3=”C++ is fun”;</a:t>
            </a:r>
            <a:r>
              <a:rPr lang="en-US" altLang="en-US" sz="1700"/>
              <a:t> what do the following functions do?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s3.substr(4,2);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s3.find(’+’);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s3.rfind(’+’);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s3.find_first_of(”is”);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s3.find_last_of(”is”);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s3.find_first_not_of(" +C")</a:t>
            </a:r>
            <a:r>
              <a:rPr lang="en-US" altLang="en-US" sz="1700"/>
              <a:t>,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s3.insert(3,2,’ ’);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s3.replace(1,3,”--”);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s3.append(”!!”);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s3.erase(0,3);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how do you find every character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'a' </a:t>
            </a:r>
            <a:r>
              <a:rPr lang="en-US" altLang="en-US" sz="1700"/>
              <a:t>in a string?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can string be passed by value? reference? returned?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7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BA73EDA-0810-86B7-6023-88D0C2FA5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Strings Reveiw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97D2D2F-2E56-84BB-4F2B-EB6DD4393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DF765D-C086-4D5E-B7EB-DD6E890171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F6638BC-C0F3-EFCE-66F0-E7FC45C93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4800600"/>
          </a:xfrm>
          <a:noFill/>
        </p:spPr>
        <p:txBody>
          <a:bodyPr/>
          <a:lstStyle/>
          <a:p>
            <a:r>
              <a:rPr lang="en-US" altLang="en-US" sz="1700"/>
              <a:t>strings are specific constructs that are designed for processing sequences of characters</a:t>
            </a:r>
          </a:p>
          <a:p>
            <a:r>
              <a:rPr lang="en-US" altLang="en-US" sz="1700"/>
              <a:t>before using, include string header: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#include &lt;string&gt;</a:t>
            </a:r>
            <a:br>
              <a:rPr lang="en-US" altLang="en-US" sz="1700"/>
            </a:br>
            <a:r>
              <a:rPr lang="en-US" altLang="en-US" sz="1700"/>
              <a:t>don’t use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en-US" sz="1700"/>
              <a:t> </a:t>
            </a:r>
          </a:p>
          <a:p>
            <a:r>
              <a:rPr lang="en-US" altLang="en-US" sz="1700"/>
              <a:t>as well as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using</a:t>
            </a: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std::string;</a:t>
            </a:r>
          </a:p>
          <a:p>
            <a:r>
              <a:rPr lang="en-US" altLang="en-US" sz="1700"/>
              <a:t>string declaration: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mystr;</a:t>
            </a:r>
          </a:p>
          <a:p>
            <a:r>
              <a:rPr lang="en-US" altLang="en-US" sz="1700"/>
              <a:t>Initialization at declaration: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mystr(”Hello”);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mystr2=”Hello”;</a:t>
            </a:r>
          </a:p>
          <a:p>
            <a:r>
              <a:rPr lang="en-US" altLang="en-US" sz="1700"/>
              <a:t>assignments from other types are not permitted: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error1 = ’c’;	//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error2 = 22;	//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</a:p>
          <a:p>
            <a:endParaRPr lang="en-US" altLang="en-US" sz="1700"/>
          </a:p>
          <a:p>
            <a:pPr lvl="1"/>
            <a:r>
              <a:rPr lang="en-US" altLang="en-US" sz="1700"/>
              <a:t>can assign a character with assignment operator:    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mystr=’n’;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C95EC3D-83B1-0056-204A-A4E6261B6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Declaration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A2A86DCA-9D9D-E2EC-1DA4-656FB3977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7C87C4-CD93-4D21-9174-CF2D548340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743F53C-F883-DCCB-D70C-466F30D0B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4648200"/>
          </a:xfrm>
          <a:noFill/>
        </p:spPr>
        <p:txBody>
          <a:bodyPr/>
          <a:lstStyle/>
          <a:p>
            <a:r>
              <a:rPr lang="en-US" altLang="en-US" sz="1700"/>
              <a:t>string can be output as any other type: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 world”;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 &lt;&lt; endl;</a:t>
            </a:r>
          </a:p>
          <a:p>
            <a:endParaRPr lang="en-US" altLang="en-US" sz="1700"/>
          </a:p>
          <a:p>
            <a:r>
              <a:rPr lang="en-US" altLang="en-US" sz="1700"/>
              <a:t>two ways to input strings:</a:t>
            </a:r>
          </a:p>
          <a:p>
            <a:pPr lvl="1"/>
            <a:r>
              <a:rPr lang="en-US" altLang="en-US" sz="1700"/>
              <a:t>using extraction operator - strips white space and assigns the first token (word) to the string: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s;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hello world\n</a:t>
            </a:r>
            <a:r>
              <a:rPr lang="en-US" altLang="en-US" sz="1700"/>
              <a:t> input assigns only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hello </a:t>
            </a:r>
            <a:r>
              <a:rPr lang="en-US" altLang="en-US" sz="1700"/>
              <a:t>to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 </a:t>
            </a:r>
          </a:p>
          <a:p>
            <a:pPr lvl="1"/>
            <a:r>
              <a:rPr lang="en-US" altLang="en-US" sz="1700"/>
              <a:t>using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getline</a:t>
            </a:r>
            <a:r>
              <a:rPr lang="en-US" altLang="en-US" sz="1700"/>
              <a:t> function - assigns all characters to string up to newline (not included,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\n </a:t>
            </a:r>
            <a:r>
              <a:rPr lang="en-US" altLang="en-US" sz="1700"/>
              <a:t>is discarded): 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getline(cin, s);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hello world\n</a:t>
            </a:r>
            <a:r>
              <a:rPr lang="en-US" altLang="en-US" sz="1700"/>
              <a:t> input assigns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hello world </a:t>
            </a:r>
            <a:r>
              <a:rPr lang="en-US" altLang="en-US" sz="1700"/>
              <a:t>to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 </a:t>
            </a:r>
          </a:p>
          <a:p>
            <a:pPr lvl="1"/>
            <a:r>
              <a:rPr lang="en-US" altLang="en-US" sz="1700"/>
              <a:t>to successfully mix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getline </a:t>
            </a:r>
            <a:r>
              <a:rPr lang="en-US" altLang="en-US" sz="1700"/>
              <a:t>and extraction, may need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cin.peek() </a:t>
            </a:r>
            <a:r>
              <a:rPr lang="en-US" altLang="en-US" sz="1700"/>
              <a:t>– returns next character without removing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cin.get() </a:t>
            </a:r>
            <a:r>
              <a:rPr lang="en-US" altLang="en-US" sz="1700"/>
              <a:t>– returns a single next character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cin.unget() </a:t>
            </a:r>
            <a:r>
              <a:rPr lang="en-US" altLang="en-US" sz="1700"/>
              <a:t>– puts previously returned character back into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F345BA8-2170-B8F8-B901-89853EA1C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I/O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3DCCF27F-4D3B-2441-D128-AF8B9F4C10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275CBC-EF5D-4249-A2F4-DD5A93765D4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73E2E73-7233-42B6-00E5-279F1CA7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063" y="1143000"/>
            <a:ext cx="8001000" cy="51816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use assignment operator as with other types: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string s1, s2, s3;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s1=”C++”;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s2=”fun”;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plus “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1700" dirty="0"/>
              <a:t>” is used for string </a:t>
            </a:r>
            <a:r>
              <a:rPr lang="en-US" sz="1700" i="1" dirty="0"/>
              <a:t>concatenation</a:t>
            </a:r>
            <a:r>
              <a:rPr lang="en-US" sz="1700" dirty="0"/>
              <a:t>: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s3=s1 + ” is ” + s2;</a:t>
            </a:r>
            <a:endParaRPr lang="en-US" sz="1700" dirty="0"/>
          </a:p>
          <a:p>
            <a:pPr lvl="1">
              <a:defRPr/>
            </a:pPr>
            <a:r>
              <a:rPr lang="en-US" sz="1700" dirty="0"/>
              <a:t>at least one operand has to be string variable!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compound concatenation allowed:        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s1 += ” language”; 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characters can be concatenated with strings: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 = s1 + ’o’;</a:t>
            </a:r>
            <a:endParaRPr lang="en-US" sz="1700" dirty="0">
              <a:ea typeface="+mn-ea"/>
              <a:cs typeface="+mn-cs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s2+=’o’;</a:t>
            </a:r>
          </a:p>
          <a:p>
            <a:pPr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no other types can be assigned to strings or concatenated with strings: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s2= 42.54;   // </a:t>
            </a:r>
            <a:r>
              <a:rPr lang="en-US" sz="1700" b="1" u="sng" dirty="0">
                <a:solidFill>
                  <a:srgbClr val="FF3300"/>
                </a:solidFill>
                <a:latin typeface="Courier New" pitchFamily="49" charset="0"/>
              </a:rPr>
              <a:t>error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s2=”Catch” + 22; // </a:t>
            </a:r>
            <a:r>
              <a:rPr lang="en-US" sz="1700" b="1" u="sng" dirty="0">
                <a:solidFill>
                  <a:srgbClr val="FF3300"/>
                </a:solidFill>
                <a:latin typeface="Courier New" pitchFamily="49" charset="0"/>
              </a:rPr>
              <a:t>error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C08612B-358B-03BC-565D-544C2EC3A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Assignment, Concatenation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5BBBF4C-F93E-44F1-E468-4A27139ED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5198D6-4E0F-4C0D-BD12-5877F55B66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>
            <a:extLst>
              <a:ext uri="{FF2B5EF4-FFF2-40B4-BE49-F238E27FC236}">
                <a16:creationId xmlns:a16="http://schemas.microsoft.com/office/drawing/2014/main" id="{59D49C23-4400-B6D7-C4D7-D19EFB1EF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029200"/>
          </a:xfrm>
          <a:noFill/>
        </p:spPr>
        <p:txBody>
          <a:bodyPr/>
          <a:lstStyle/>
          <a:p>
            <a:r>
              <a:rPr lang="en-US" altLang="en-US" sz="1700"/>
              <a:t>comparison operators (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&gt;=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&lt;=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!=</a:t>
            </a:r>
            <a:r>
              <a:rPr lang="en-US" altLang="en-US" sz="1700"/>
              <a:t>) are applicable to strings</a:t>
            </a:r>
          </a:p>
          <a:p>
            <a:endParaRPr lang="en-US" altLang="en-US" sz="1700"/>
          </a:p>
          <a:p>
            <a:r>
              <a:rPr lang="en-US" altLang="en-US" sz="1700"/>
              <a:t>strings are compared </a:t>
            </a:r>
            <a:r>
              <a:rPr lang="en-US" altLang="en-US" sz="1700" i="1"/>
              <a:t>lexicographically</a:t>
            </a:r>
            <a:r>
              <a:rPr lang="en-US" altLang="en-US" sz="170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s1=”accept”, s2=”access”, s3=”acceptance”;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s1</a:t>
            </a:r>
            <a:r>
              <a:rPr lang="en-US" altLang="en-US" sz="1700"/>
              <a:t> is less than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s2</a:t>
            </a:r>
            <a:r>
              <a:rPr lang="en-US" altLang="en-US" sz="1700"/>
              <a:t> 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s1</a:t>
            </a:r>
            <a:r>
              <a:rPr lang="en-US" altLang="en-US" sz="1700"/>
              <a:t> is less than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s3</a:t>
            </a:r>
            <a:endParaRPr lang="en-US" altLang="en-US" sz="1700"/>
          </a:p>
          <a:p>
            <a:endParaRPr lang="en-US" altLang="en-US" sz="1700"/>
          </a:p>
          <a:p>
            <a:r>
              <a:rPr lang="en-US" altLang="en-US" sz="1700"/>
              <a:t>the following rules hold: </a:t>
            </a:r>
          </a:p>
          <a:p>
            <a:pPr lvl="1"/>
            <a:r>
              <a:rPr lang="en-US" altLang="en-US" sz="1700"/>
              <a:t>letters in the alphabet are in the increasing order</a:t>
            </a:r>
          </a:p>
          <a:p>
            <a:pPr lvl="1"/>
            <a:r>
              <a:rPr lang="en-US" altLang="en-US" sz="1700"/>
              <a:t>longer word (with the same characters) is greater than shorter word</a:t>
            </a:r>
          </a:p>
          <a:p>
            <a:endParaRPr lang="en-US" altLang="en-US" sz="1700"/>
          </a:p>
          <a:p>
            <a:r>
              <a:rPr lang="en-US" altLang="en-US" sz="1700"/>
              <a:t>comparison to literal string constants and named constants is also legal: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string myname=”John Doe”;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hername=”Jane Doe”;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if ((myname==hername)||(myname==”Jake Doe”))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 cout &lt;&lt; ”found him\n”;</a:t>
            </a:r>
          </a:p>
        </p:txBody>
      </p:sp>
      <p:sp>
        <p:nvSpPr>
          <p:cNvPr id="11267" name="Rectangle 2051">
            <a:extLst>
              <a:ext uri="{FF2B5EF4-FFF2-40B4-BE49-F238E27FC236}">
                <a16:creationId xmlns:a16="http://schemas.microsoft.com/office/drawing/2014/main" id="{127D589A-0B7A-4CCE-563F-5FA68BB56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Comparing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87B2CA7-6C3E-C277-1C53-1EA47ECFC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4BE77-57E8-4BCF-B77C-C14440BB92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FCCD11C-7AD4-BF89-2D27-2D8DE856A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1447800"/>
            <a:ext cx="7467600" cy="4800600"/>
          </a:xfrm>
          <a:noFill/>
        </p:spPr>
        <p:txBody>
          <a:bodyPr/>
          <a:lstStyle/>
          <a:p>
            <a:r>
              <a:rPr lang="en-US" altLang="en-US" sz="1700"/>
              <a:t>a number of standard functions are defined for strings. Usual syntax: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rgbClr val="FFFF00"/>
                </a:solidFill>
              </a:rPr>
              <a:t>string_name.function_name(arguments)</a:t>
            </a:r>
          </a:p>
          <a:p>
            <a:endParaRPr lang="en-US" altLang="en-US" sz="1700"/>
          </a:p>
          <a:p>
            <a:r>
              <a:rPr lang="en-US" altLang="en-US" sz="1700"/>
              <a:t>useful functions return string paremeters: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size()</a:t>
            </a:r>
            <a:r>
              <a:rPr lang="en-US" altLang="en-US" sz="1700"/>
              <a:t> 	-  current string size (number of characters currently stored in string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length()</a:t>
            </a:r>
            <a:r>
              <a:rPr lang="en-US" altLang="en-US" sz="1700"/>
              <a:t>- same as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size()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max_size()</a:t>
            </a:r>
            <a:r>
              <a:rPr lang="en-US" altLang="en-US" sz="1700"/>
              <a:t>  - maximum number of characters in string allowed on this computer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empty()</a:t>
            </a:r>
            <a:r>
              <a:rPr lang="en-US" altLang="en-US" sz="1700"/>
              <a:t> - true if string is empty</a:t>
            </a:r>
          </a:p>
          <a:p>
            <a:endParaRPr lang="en-US" altLang="en-US" sz="1700"/>
          </a:p>
          <a:p>
            <a:r>
              <a:rPr lang="en-US" altLang="en-US" sz="170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s.size();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outputs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5</a:t>
            </a:r>
          </a:p>
          <a:p>
            <a:pPr lvl="1"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A8D3BF1-A17A-6018-B027-8C351E12C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153400" cy="838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Functions, Size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80A9AE9-F710-A8B4-82E9-CD74DC1A2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09A1EC-E7D4-481C-A93D-90C8689C78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2FFBA9F-F048-C338-58DA-BBF4812B0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419600"/>
          </a:xfrm>
          <a:noFill/>
        </p:spPr>
        <p:txBody>
          <a:bodyPr/>
          <a:lstStyle/>
          <a:p>
            <a:r>
              <a:rPr lang="en-US" altLang="en-US" sz="1700"/>
              <a:t>similar to arrays a character in a string can be accessed and assigned to using its index (start from 0)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str[3];</a:t>
            </a:r>
            <a:endParaRPr lang="en-US" altLang="en-US" sz="1700"/>
          </a:p>
          <a:p>
            <a:endParaRPr lang="en-US" altLang="en-US" sz="1700"/>
          </a:p>
          <a:p>
            <a:r>
              <a:rPr lang="en-US" altLang="en-US" sz="1700"/>
              <a:t>it is an </a:t>
            </a:r>
            <a:r>
              <a:rPr lang="en-US" altLang="en-US" sz="1700" u="sng"/>
              <a:t>error</a:t>
            </a:r>
            <a:r>
              <a:rPr lang="en-US" altLang="en-US" sz="1700"/>
              <a:t> to access an element beyond the size of the string: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 // size is 5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s[6];	//</a:t>
            </a:r>
            <a:r>
              <a:rPr lang="en-U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endParaRPr lang="en-US" altLang="en-US" sz="1700">
              <a:solidFill>
                <a:schemeClr val="hlink"/>
              </a:solidFill>
            </a:endParaRPr>
          </a:p>
          <a:p>
            <a:r>
              <a:rPr lang="en-US" altLang="en-US" sz="1700"/>
              <a:t>the type of the element of the string is character, assigning integers, strings and other types are not allowed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s[3] = ”hi”;	//</a:t>
            </a:r>
            <a:r>
              <a:rPr lang="en-U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endParaRPr lang="en-US" altLang="en-US" sz="1700">
              <a:solidFill>
                <a:schemeClr val="hlink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s[3] = 22;	//</a:t>
            </a:r>
            <a:r>
              <a:rPr lang="en-US" altLang="en-US" sz="1700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u="sng">
                <a:solidFill>
                  <a:srgbClr val="FF3300"/>
                </a:solidFill>
                <a:latin typeface="Courier New" panose="02070309020205020404" pitchFamily="49" charset="0"/>
              </a:rPr>
              <a:t>error</a:t>
            </a:r>
            <a:endParaRPr lang="en-US" altLang="en-US" sz="17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795BE16-C106-7FAE-56EA-4A34C21A7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762000"/>
          </a:xfrm>
          <a:noFill/>
        </p:spPr>
        <p:txBody>
          <a:bodyPr/>
          <a:lstStyle/>
          <a:p>
            <a:r>
              <a:rPr lang="en-US" altLang="en-US"/>
              <a:t>Accessing Elements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758E343-08D7-E59E-2476-DB73039A9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E84E07-8C34-447A-AF4A-F096FD8546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E0F08F08-6205-2DDD-9F33-04A543D19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257800"/>
          </a:xfrm>
          <a:noFill/>
        </p:spPr>
        <p:txBody>
          <a:bodyPr/>
          <a:lstStyle/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</a:t>
            </a:r>
            <a:r>
              <a:rPr lang="en-US" altLang="en-US" sz="1700"/>
              <a:t> - function that returns a substring of a string: </a:t>
            </a:r>
            <a:br>
              <a:rPr lang="en-US" altLang="en-US" sz="1700"/>
            </a:br>
            <a:r>
              <a:rPr lang="en-US" altLang="en-US" sz="1700"/>
              <a:t>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substr(start, numb)</a:t>
            </a:r>
            <a:r>
              <a:rPr lang="en-US" altLang="en-US" sz="1700"/>
              <a:t> </a:t>
            </a:r>
            <a:br>
              <a:rPr lang="en-US" altLang="en-US" sz="1700"/>
            </a:br>
            <a:r>
              <a:rPr lang="en-US" altLang="en-US" sz="1700"/>
              <a:t>	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start</a:t>
            </a:r>
            <a:r>
              <a:rPr lang="en-US" altLang="en-US" sz="1700"/>
              <a:t> - index of the first character, </a:t>
            </a:r>
            <a:br>
              <a:rPr lang="en-US" altLang="en-US" sz="1700"/>
            </a:br>
            <a:r>
              <a:rPr lang="en-US" altLang="en-US" sz="1700"/>
              <a:t>	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numb</a:t>
            </a:r>
            <a:r>
              <a:rPr lang="en-US" altLang="en-US" sz="1700"/>
              <a:t> - number of characters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 // size is 5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s.substr(3,2); // outputs ”lo”</a:t>
            </a:r>
          </a:p>
          <a:p>
            <a:endParaRPr lang="en-US" altLang="en-US" sz="1700"/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</a:t>
            </a:r>
            <a:r>
              <a:rPr lang="en-US" altLang="en-US" sz="1700"/>
              <a:t> family of functions return position of substring found, if not found return global constant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string::npos</a:t>
            </a:r>
            <a:r>
              <a:rPr lang="en-US" altLang="en-US" sz="1700"/>
              <a:t> defined in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700"/>
              <a:t> header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find(substring)</a:t>
            </a:r>
            <a:r>
              <a:rPr lang="en-US" altLang="en-US" sz="1700"/>
              <a:t>  - returns the position of the first character 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substring </a:t>
            </a:r>
            <a:r>
              <a:rPr lang="en-US" altLang="en-US" sz="1700"/>
              <a:t>in the string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rfind(substring)</a:t>
            </a:r>
            <a:r>
              <a:rPr lang="en-US" altLang="en-US" sz="1700"/>
              <a:t> - same as find, search in reverse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find_first_of(substring)</a:t>
            </a:r>
            <a:r>
              <a:rPr lang="en-US" altLang="en-US" sz="1700"/>
              <a:t> - find first occurrence of any character 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substring</a:t>
            </a:r>
            <a:r>
              <a:rPr lang="en-US" altLang="en-US" sz="1700"/>
              <a:t>  in  the string</a:t>
            </a:r>
          </a:p>
          <a:p>
            <a:pPr lvl="1"/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find_last_of(substring)</a:t>
            </a:r>
            <a:r>
              <a:rPr lang="en-US" altLang="en-US" sz="1700"/>
              <a:t> - find last occurrence of any character 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substr</a:t>
            </a:r>
            <a:r>
              <a:rPr lang="en-US" altLang="en-US" sz="1700"/>
              <a:t>  in  the string</a:t>
            </a:r>
          </a:p>
          <a:p>
            <a:pPr lvl="1"/>
            <a:r>
              <a:rPr lang="en-US" altLang="en-US" sz="1700"/>
              <a:t>what do you think these two functions do: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find_first_not_of()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find_last_not_of()</a:t>
            </a:r>
          </a:p>
          <a:p>
            <a:r>
              <a:rPr lang="en-US" altLang="en-US" sz="1700"/>
              <a:t>all functions work with individual characters as well: 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s.find(’l’);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7868DC0C-526D-79E8-1FDC-D06B240AE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609600"/>
          </a:xfrm>
          <a:noFill/>
        </p:spPr>
        <p:txBody>
          <a:bodyPr/>
          <a:lstStyle/>
          <a:p>
            <a:r>
              <a:rPr lang="en-US" altLang="en-US"/>
              <a:t>Substrings, Searching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99D0EF4C-DC68-F241-3A7E-C6C9859EAF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93BC92-FDCA-4238-9ADB-11A5F82A06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9B21DCFA-9E60-684E-7DAA-80B99DD10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4267200"/>
          </a:xfrm>
          <a:noFill/>
        </p:spPr>
        <p:txBody>
          <a:bodyPr/>
          <a:lstStyle/>
          <a:p>
            <a:r>
              <a:rPr lang="en-US" altLang="en-US" sz="1800"/>
              <a:t>all search functions work with a particular starting position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find(substring, startingPosition)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800"/>
              <a:t>example: reporting all occurrences of character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’a’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string s= ”baa baa black sheep”;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pos=s.find(’a’);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 (pos != string::npos){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cout &lt;&lt; ”found a at ” &lt;&lt; pos &lt;&lt; endl;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pos=s.find(’a’, pos+1);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B5818604-75FD-68DE-3D42-F6BE20810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609600"/>
          </a:xfrm>
          <a:noFill/>
        </p:spPr>
        <p:txBody>
          <a:bodyPr/>
          <a:lstStyle/>
          <a:p>
            <a:r>
              <a:rPr lang="en-US" altLang="en-US"/>
              <a:t>Searching for All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D3A13A1-9C7B-2829-084C-CE09143D1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670E46-0B9D-45E5-8134-7ACA545246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260</TotalTime>
  <Pages>22</Pages>
  <Words>1511</Words>
  <Application>Microsoft Office PowerPoint</Application>
  <PresentationFormat>On-screen Show (4:3)</PresentationFormat>
  <Paragraphs>190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Courier</vt:lpstr>
      <vt:lpstr>Arial</vt:lpstr>
      <vt:lpstr>Times New Roman</vt:lpstr>
      <vt:lpstr>Monotype Sorts</vt:lpstr>
      <vt:lpstr>Courier New</vt:lpstr>
      <vt:lpstr>Wingdings</vt:lpstr>
      <vt:lpstr>green</vt:lpstr>
      <vt:lpstr> Strings</vt:lpstr>
      <vt:lpstr>Declaration</vt:lpstr>
      <vt:lpstr>I/O</vt:lpstr>
      <vt:lpstr>Assignment, Concatenation</vt:lpstr>
      <vt:lpstr>Comparing</vt:lpstr>
      <vt:lpstr>Functions, Size</vt:lpstr>
      <vt:lpstr>Accessing Elements</vt:lpstr>
      <vt:lpstr>Substrings, Searching</vt:lpstr>
      <vt:lpstr>Searching for All</vt:lpstr>
      <vt:lpstr>Inserting, Replacing</vt:lpstr>
      <vt:lpstr>Appending, Erasing</vt:lpstr>
      <vt:lpstr>Passing as Parameters, Returning</vt:lpstr>
      <vt:lpstr>Strings Reveiw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398</cp:revision>
  <cp:lastPrinted>2000-10-09T05:19:42Z</cp:lastPrinted>
  <dcterms:created xsi:type="dcterms:W3CDTF">1996-06-25T16:22:20Z</dcterms:created>
  <dcterms:modified xsi:type="dcterms:W3CDTF">2024-04-21T04:00:21Z</dcterms:modified>
</cp:coreProperties>
</file>