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58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7">
          <p15:clr>
            <a:srgbClr val="A4A3A4"/>
          </p15:clr>
        </p15:guide>
        <p15:guide id="2" pos="2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DFCA"/>
    <a:srgbClr val="D49FFF"/>
    <a:srgbClr val="A2C1FE"/>
    <a:srgbClr val="FAFD00"/>
    <a:srgbClr val="063DE8"/>
    <a:srgbClr val="00279F"/>
    <a:srgbClr val="500093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2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227" y="-72"/>
      </p:cViewPr>
      <p:guideLst>
        <p:guide orient="horz" pos="2117"/>
        <p:guide pos="2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CA62C6-0F74-FC21-4BED-E8340BA06C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421694B-9330-22EC-BDF8-9696BE9CD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43B63DF-49E4-58CE-A069-16D8E60878A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52600" y="8121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ct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24B06CD-1518-442E-1DAB-0A15641CC9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597F469-3C73-D581-75A4-2143473FF1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439878E-47ED-E13A-88FD-E6B1469D24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36625">
              <a:spcBef>
                <a:spcPct val="0"/>
              </a:spcBef>
              <a:buClrTx/>
              <a:buSzTx/>
              <a:buFontTx/>
              <a:buNone/>
              <a:defRPr sz="1000" b="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1F17F75-7E22-F579-1D31-B6F3BC73B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36625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8C74E1-8F67-44C2-A731-170113E47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1F51B5C-AA26-697A-5884-4B52F8EEE5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7" tIns="45368" rIns="92297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E70CB3-91F3-9280-A78D-1F06884B199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89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65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31863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97000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62138" algn="l" defTabSz="9509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CCECE437-389C-8509-967A-4E4359381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9DA85-B192-4E04-9FCB-080B103595A7}" type="slidenum">
              <a:rPr lang="en-US" altLang="en-US" sz="10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13E1F965-D739-8B21-551E-BD33B542E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53E4FA-BB22-4CD5-BE42-2DA58E3FEFA8}" type="slidenum">
              <a:rPr lang="en-US" altLang="en-US" sz="10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9D3B3EF0-63D7-26E5-B3A1-B4735FF6C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006A7-57D8-4809-87CA-E2E7F08C6184}" type="slidenum">
              <a:rPr lang="en-US" altLang="en-US" sz="10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>
            <a:extLst>
              <a:ext uri="{FF2B5EF4-FFF2-40B4-BE49-F238E27FC236}">
                <a16:creationId xmlns:a16="http://schemas.microsoft.com/office/drawing/2014/main" id="{CCB8C88F-1772-B57C-1AD9-B9B22F508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142DE3-82A5-4D80-BCC6-36F77295F1BA}" type="slidenum">
              <a:rPr lang="en-US" altLang="en-US" sz="10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14DE0EEE-67C1-1EB1-4BA0-7DC342F77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FD6BD-9FB9-4E6E-93F9-B69C508BB992}" type="slidenum">
              <a:rPr lang="en-US" altLang="en-US" sz="10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984ECC2-843A-AE47-2DB3-88542B6037F9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2E5AA204-FC7D-F762-8B60-CB2E151501DA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02489F92-507E-DA30-8C3F-420490D2E73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F8CC-BDD0-679C-31FB-A226BFC236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49C1-2172-2E01-D2B5-5B77DFA72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AFB6-6160-1263-A80F-DC9C068D5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1A38-DA05-427F-881C-BD9241534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757817A-0E19-2A1D-6194-444F86C6AD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575DB-926C-4F63-AF61-8C585F339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7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EC8EE17-1ABE-2A48-7896-F96CFCED5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6EDFD-468F-421E-9865-3DAFF3999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68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784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14800"/>
            <a:ext cx="784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1B51B1B-9305-4394-DF37-CE6690CB9D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BE30A-E253-45C6-BC11-95B39FDBC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489A1FE-80BE-3105-4738-E1D1EAB57F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4EBF7-61BC-40B1-96A5-4FFF1E9846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6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CC75226-46D3-476D-DF92-76C8DCC4D9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5846-4762-47C7-AA95-5FA96D85C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52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070DB10-7ECF-795C-9ACD-15BEF462BE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8275F-5118-4354-BF83-F468AC9FA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8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27DFF41-BD2B-BBDA-6C5D-6FD8CC7AFA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AFBEC-5076-4702-ADC5-B96881B5C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9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F7DD6F7-CDDD-605C-1CB1-4ADAB98BF2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DC4B-D86B-4E36-889B-E6C2C3A972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44FE9804-9931-2C95-B322-A2F348D366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47B0F-1ADC-4AF5-BBBF-2A396B2AE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04DA141-F0AC-DB18-85B0-F48DE0C22F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B6828-F57C-477E-8626-FF5BEE86F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61C19BD-2A8D-4883-47BC-D0DA94DC75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926C-B3DD-4E98-A26D-DA19A2766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7D478FD2-8B39-0F26-9B2F-AA63CCE4E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623DD8C6-351B-26F6-5A6F-DE98E2D2D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2AA36D17-9AD1-33C7-DA94-717219F701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C0E54C96-C6E7-4732-98D3-C44B7EE14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74">
            <a:extLst>
              <a:ext uri="{FF2B5EF4-FFF2-40B4-BE49-F238E27FC236}">
                <a16:creationId xmlns:a16="http://schemas.microsoft.com/office/drawing/2014/main" id="{E20F99C2-D1AF-F084-F9D9-03C72B7D2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343400"/>
          </a:xfrm>
          <a:noFill/>
        </p:spPr>
        <p:txBody>
          <a:bodyPr/>
          <a:lstStyle/>
          <a:p>
            <a:pPr lvl="1"/>
            <a:r>
              <a:rPr lang="en-US" altLang="en-US" sz="1800"/>
              <a:t>from what language did C++ originate?</a:t>
            </a:r>
          </a:p>
          <a:p>
            <a:pPr lvl="1"/>
            <a:r>
              <a:rPr lang="en-US" altLang="en-US" sz="1800"/>
              <a:t>what’s input, output device?</a:t>
            </a:r>
          </a:p>
          <a:p>
            <a:pPr lvl="1"/>
            <a:r>
              <a:rPr lang="en-US" altLang="en-US" sz="1800"/>
              <a:t>what’s main memory, memory location, memory address?</a:t>
            </a:r>
          </a:p>
          <a:p>
            <a:pPr lvl="1"/>
            <a:r>
              <a:rPr lang="en-US" altLang="en-US" sz="1800"/>
              <a:t>what’s a program, data?</a:t>
            </a:r>
          </a:p>
          <a:p>
            <a:pPr lvl="1"/>
            <a:r>
              <a:rPr lang="en-US" altLang="en-US" sz="1800"/>
              <a:t>what’s natural language, high-level language, machine language?</a:t>
            </a:r>
          </a:p>
          <a:p>
            <a:pPr lvl="1"/>
            <a:r>
              <a:rPr lang="en-US" altLang="en-US" sz="1800"/>
              <a:t>what's language expressive power? understandability?</a:t>
            </a:r>
          </a:p>
          <a:p>
            <a:pPr lvl="1"/>
            <a:r>
              <a:rPr lang="en-US" altLang="en-US" sz="1800"/>
              <a:t>what’s compiler, linker, library?</a:t>
            </a:r>
          </a:p>
          <a:p>
            <a:pPr lvl="1"/>
            <a:r>
              <a:rPr lang="en-US" altLang="en-US" sz="1800"/>
              <a:t>what’s source/object/executable code?</a:t>
            </a:r>
          </a:p>
          <a:p>
            <a:pPr lvl="1"/>
            <a:r>
              <a:rPr lang="en-US" altLang="en-US" sz="1800"/>
              <a:t>what are syntax/semantic/stylistic rules?</a:t>
            </a:r>
          </a:p>
          <a:p>
            <a:pPr lvl="1"/>
            <a:r>
              <a:rPr lang="en-US" altLang="en-US" sz="1800"/>
              <a:t>what is legal/illegal?</a:t>
            </a:r>
          </a:p>
        </p:txBody>
      </p:sp>
      <p:sp>
        <p:nvSpPr>
          <p:cNvPr id="5123" name="Rectangle 3075">
            <a:extLst>
              <a:ext uri="{FF2B5EF4-FFF2-40B4-BE49-F238E27FC236}">
                <a16:creationId xmlns:a16="http://schemas.microsoft.com/office/drawing/2014/main" id="{DED6D04A-FBE4-B1F9-A376-F669D2E44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Computer Terms Review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8D2105C-01E8-1BCE-269B-1F24FCF3C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C43BEF-B68C-45D6-95FE-72E3CB1953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A81BC72-75A9-4392-CE1B-E716D17F04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Fundamentals of C++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6FC69C-A12E-5722-514D-0CA22C956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First programs</a:t>
            </a:r>
            <a:br>
              <a:rPr lang="en-US" altLang="en-US" sz="3200">
                <a:solidFill>
                  <a:schemeClr val="folHlink"/>
                </a:solidFill>
              </a:rPr>
            </a:br>
            <a:r>
              <a:rPr lang="en-US" altLang="en-US" sz="3200">
                <a:solidFill>
                  <a:schemeClr val="folHlink"/>
                </a:solidFill>
              </a:rPr>
              <a:t>Development Environment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5353B9-C757-B4D5-FCC4-B126357A8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4958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program written in human-readable form is called </a:t>
            </a:r>
            <a:r>
              <a:rPr lang="en-US" sz="1800" i="1" dirty="0"/>
              <a:t>source program - </a:t>
            </a:r>
            <a:r>
              <a:rPr lang="en-US" sz="1800" dirty="0"/>
              <a:t>extension - 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.</a:t>
            </a:r>
            <a:r>
              <a:rPr lang="en-US" sz="1800" kern="1200" dirty="0" err="1">
                <a:solidFill>
                  <a:schemeClr val="accent2"/>
                </a:solidFill>
                <a:latin typeface="Courier New" pitchFamily="49" charset="0"/>
              </a:rPr>
              <a:t>cpp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dirty="0"/>
              <a:t>(</a:t>
            </a:r>
            <a:r>
              <a:rPr lang="en-US" sz="1800" kern="1200" dirty="0">
                <a:solidFill>
                  <a:schemeClr val="accent2"/>
                </a:solidFill>
                <a:latin typeface="Courier New" pitchFamily="49" charset="0"/>
              </a:rPr>
              <a:t>helloworld.cpp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compiler is applied to the source program to translate it into form machine understands - we use Microsoft’s Visual C++ compiler (part of Microsoft’s Visual Studio)</a:t>
            </a:r>
          </a:p>
          <a:p>
            <a:pPr>
              <a:defRPr/>
            </a:pPr>
            <a:r>
              <a:rPr lang="en-US" sz="1800" dirty="0"/>
              <a:t>compiler may produce either </a:t>
            </a:r>
            <a:r>
              <a:rPr lang="en-US" sz="1800" i="1" dirty="0"/>
              <a:t>object</a:t>
            </a:r>
            <a:r>
              <a:rPr lang="en-US" sz="1800" dirty="0"/>
              <a:t> code - direct translation of the source program - extension o. (</a:t>
            </a:r>
            <a:r>
              <a:rPr lang="en-US" sz="1800" kern="1200" dirty="0" err="1">
                <a:solidFill>
                  <a:schemeClr val="accent2"/>
                </a:solidFill>
                <a:latin typeface="Courier New" pitchFamily="49" charset="0"/>
              </a:rPr>
              <a:t>helloworld.o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compiler (actually linker) adds all other necessary parts for the program to run on a computer and produces executable code</a:t>
            </a:r>
          </a:p>
          <a:p>
            <a:pPr>
              <a:defRPr/>
            </a:pPr>
            <a:r>
              <a:rPr lang="en-US" sz="1800" dirty="0"/>
              <a:t>specially produced executables can be traced (more on that later)</a:t>
            </a:r>
          </a:p>
          <a:p>
            <a:pPr lvl="1">
              <a:defRPr/>
            </a:pPr>
            <a:endParaRPr lang="en-US" sz="1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1544C4-7EEA-3DC2-940B-9AD51CDC1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Programming Cycle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5C5C83A-2870-ED4E-057D-0F7B64F70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F18F6-04B1-475C-BCB3-BB61549DC1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8C68636D-F35E-BCDC-1F55-CC2896984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1674813"/>
            <a:ext cx="60356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displays a greeting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Mikhail Nesterenko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// 8/25/2013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#include &lt;iostream&gt;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using std::cout; using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int main()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      cout &lt;&lt; "Hello, World!" &lt;&lt; endl;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8BD0AE8A-5D94-7690-FF00-65C4AE2FC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4582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First Program: </a:t>
            </a:r>
            <a:r>
              <a:rPr lang="en-US" kern="1200" dirty="0">
                <a:solidFill>
                  <a:schemeClr val="accent2"/>
                </a:solidFill>
                <a:latin typeface="Courier New" pitchFamily="49" charset="0"/>
                <a:ea typeface="+mn-ea"/>
                <a:cs typeface="+mn-cs"/>
              </a:rPr>
              <a:t>helloWorld.cpp</a:t>
            </a:r>
          </a:p>
        </p:txBody>
      </p:sp>
      <p:sp>
        <p:nvSpPr>
          <p:cNvPr id="11268" name="Line 5">
            <a:extLst>
              <a:ext uri="{FF2B5EF4-FFF2-40B4-BE49-F238E27FC236}">
                <a16:creationId xmlns:a16="http://schemas.microsoft.com/office/drawing/2014/main" id="{0EDC41D7-633A-4EE1-82B2-2E1D6EA357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4384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1B3BA9BF-D562-92DF-73B3-EEC80EAA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782763"/>
            <a:ext cx="114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include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directive</a:t>
            </a: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21C3F834-1681-D825-D58F-67AFEF2C9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304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D57423F1-C4EB-222C-4448-CA2DED91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5640388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output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statement</a:t>
            </a:r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CA30281C-F46F-7FF4-C384-F5EC254C5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3DFD0C6C-6CFE-4839-040A-D880284A0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363788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comments</a:t>
            </a:r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8843495B-DDCF-09B5-C914-D17A20F6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430588"/>
            <a:ext cx="13890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0"/>
              <a:t>function named main() indicates start of program</a:t>
            </a:r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9B43CD1D-2BD7-036C-EDBB-71F4DE673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0386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6" name="Slide Number Placeholder 11">
            <a:extLst>
              <a:ext uri="{FF2B5EF4-FFF2-40B4-BE49-F238E27FC236}">
                <a16:creationId xmlns:a16="http://schemas.microsoft.com/office/drawing/2014/main" id="{A0FE6680-2D8D-24E5-0E02-E1D413062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A1E946-0439-473E-A3CC-765849415BD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74C6F3-972B-16F9-8A03-0CF6C6C80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4800600"/>
          </a:xfrm>
          <a:noFill/>
        </p:spPr>
        <p:txBody>
          <a:bodyPr/>
          <a:lstStyle/>
          <a:p>
            <a:r>
              <a:rPr lang="en-US" altLang="en-US" sz="1800"/>
              <a:t>Microsoft Visual Studio (MSVS) is an </a:t>
            </a:r>
            <a:r>
              <a:rPr lang="en-US" altLang="en-US" sz="1800" i="1"/>
              <a:t>integrated development environment</a:t>
            </a:r>
            <a:r>
              <a:rPr lang="en-US" altLang="en-US" sz="1800"/>
              <a:t> (IDE) for writing, debugging, testing and running programs, supports multiple languages </a:t>
            </a:r>
          </a:p>
          <a:p>
            <a:r>
              <a:rPr lang="en-US" altLang="en-US" sz="1800"/>
              <a:t>C++ is one of the supported languages</a:t>
            </a:r>
          </a:p>
          <a:p>
            <a:r>
              <a:rPr lang="en-US" altLang="en-US" sz="1800"/>
              <a:t>MSVS basic concepts</a:t>
            </a:r>
          </a:p>
          <a:p>
            <a:pPr lvl="1"/>
            <a:r>
              <a:rPr lang="en-US" altLang="en-US" sz="1800" i="1"/>
              <a:t>console application </a:t>
            </a:r>
            <a:r>
              <a:rPr lang="en-US" altLang="en-US" sz="1800"/>
              <a:t>(</a:t>
            </a:r>
            <a:r>
              <a:rPr lang="en-US" altLang="en-US" sz="1800" i="1"/>
              <a:t>command line application, Win32</a:t>
            </a:r>
            <a:r>
              <a:rPr lang="en-US" altLang="en-US" sz="1800"/>
              <a:t>) -  input/output go to console </a:t>
            </a:r>
            <a:endParaRPr lang="en-US" altLang="en-US" sz="1800" b="1"/>
          </a:p>
          <a:p>
            <a:pPr lvl="1"/>
            <a:r>
              <a:rPr lang="en-US" altLang="en-US" sz="1800" i="1"/>
              <a:t>project</a:t>
            </a:r>
            <a:r>
              <a:rPr lang="en-US" altLang="en-US" sz="1800"/>
              <a:t> - a set of files that are developed jointly. A project compiles into a single executable</a:t>
            </a:r>
          </a:p>
          <a:p>
            <a:pPr lvl="1"/>
            <a:r>
              <a:rPr lang="en-US" altLang="en-US" sz="1800" i="1"/>
              <a:t>solution</a:t>
            </a:r>
            <a:r>
              <a:rPr lang="en-US" altLang="en-US" sz="1800" b="1"/>
              <a:t> – </a:t>
            </a:r>
            <a:r>
              <a:rPr lang="en-US" altLang="en-US" sz="1800"/>
              <a:t>a set of related projects</a:t>
            </a:r>
          </a:p>
          <a:p>
            <a:pPr lvl="1"/>
            <a:endParaRPr lang="en-US" altLang="en-US" sz="18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94E993C-45A9-85B4-3523-050143D17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Visual Studio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08F53B8-E626-9F0B-0754-91BD274A4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67A45C-F0EF-44F6-A99E-9D6E95FFBB3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8EFF74-09F4-BB1B-18C4-49C60F41A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4800600"/>
          </a:xfrm>
          <a:noFill/>
        </p:spPr>
        <p:txBody>
          <a:bodyPr/>
          <a:lstStyle/>
          <a:p>
            <a:r>
              <a:rPr lang="en-US" altLang="en-US" sz="1800" i="1"/>
              <a:t>subversion – </a:t>
            </a:r>
            <a:r>
              <a:rPr lang="en-US" altLang="en-US" sz="1800"/>
              <a:t>version control software used by programmers for team code development. We use for lab submission and grading</a:t>
            </a:r>
          </a:p>
          <a:p>
            <a:pPr lvl="1"/>
            <a:r>
              <a:rPr lang="en-US" altLang="en-US" sz="1800"/>
              <a:t>has centralized code </a:t>
            </a:r>
            <a:r>
              <a:rPr lang="en-US" altLang="en-US" sz="1800" i="1"/>
              <a:t>repository</a:t>
            </a:r>
            <a:r>
              <a:rPr lang="en-US" altLang="en-US" sz="1800"/>
              <a:t> </a:t>
            </a:r>
          </a:p>
          <a:p>
            <a:pPr lvl="1"/>
            <a:r>
              <a:rPr lang="en-US" altLang="en-US" sz="1800"/>
              <a:t>C++ projects can be: added to repository, </a:t>
            </a:r>
            <a:r>
              <a:rPr lang="en-US" altLang="en-US" sz="1800" i="1"/>
              <a:t>checked out </a:t>
            </a:r>
            <a:r>
              <a:rPr lang="en-US" altLang="en-US" sz="1800"/>
              <a:t>and </a:t>
            </a:r>
            <a:r>
              <a:rPr lang="en-US" altLang="en-US" sz="1800" i="1"/>
              <a:t>committed</a:t>
            </a:r>
          </a:p>
          <a:p>
            <a:pPr lvl="1"/>
            <a:r>
              <a:rPr lang="en-US" altLang="en-US" sz="1800"/>
              <a:t>repository is accessible from the web </a:t>
            </a:r>
            <a:r>
              <a:rPr lang="en-US" altLang="en-US" sz="1800">
                <a:sym typeface="Wingdings" panose="05000000000000000000" pitchFamily="2" charset="2"/>
              </a:rPr>
              <a:t> method to verify submission</a:t>
            </a:r>
          </a:p>
          <a:p>
            <a:endParaRPr lang="en-US" altLang="en-US" sz="1800" i="1"/>
          </a:p>
          <a:p>
            <a:r>
              <a:rPr lang="en-US" altLang="en-US" sz="1800" i="1"/>
              <a:t>TortoiseSVN – </a:t>
            </a:r>
            <a:r>
              <a:rPr lang="en-US" altLang="en-US" sz="1800"/>
              <a:t>subversion client integrated into Windows Explorer</a:t>
            </a:r>
          </a:p>
          <a:p>
            <a:pPr lvl="1"/>
            <a:endParaRPr lang="en-US" altLang="en-US" sz="18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ACF59B6-8228-0767-C7CB-D7A3F8737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</p:spPr>
        <p:txBody>
          <a:bodyPr/>
          <a:lstStyle/>
          <a:p>
            <a:r>
              <a:rPr lang="en-US" altLang="en-US"/>
              <a:t>Subversion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3803491-BC81-5A96-3117-1EDFB2BB3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32CADE-3672-44A2-9F9B-FB91B335C8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l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64</TotalTime>
  <Pages>33</Pages>
  <Words>404</Words>
  <Application>Microsoft Office PowerPoint</Application>
  <PresentationFormat>On-screen Show (4:3)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Monotype Sorts</vt:lpstr>
      <vt:lpstr>Courier New</vt:lpstr>
      <vt:lpstr>Wingdings</vt:lpstr>
      <vt:lpstr>green</vt:lpstr>
      <vt:lpstr>Computer Terms Review</vt:lpstr>
      <vt:lpstr>The Fundamentals of C++</vt:lpstr>
      <vt:lpstr>Programming Cycle</vt:lpstr>
      <vt:lpstr>First Program: helloWorld.cpp</vt:lpstr>
      <vt:lpstr>Visual Studio</vt:lpstr>
      <vt:lpstr>Subversion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Slides</dc:title>
  <dc:subject>Chapter 1 - Intro to Programing and O-O Design</dc:subject>
  <dc:creator>Devon Lockwood</dc:creator>
  <cp:keywords/>
  <dc:description/>
  <cp:lastModifiedBy>Patel, Yug</cp:lastModifiedBy>
  <cp:revision>241</cp:revision>
  <cp:lastPrinted>1999-09-02T01:43:35Z</cp:lastPrinted>
  <dcterms:created xsi:type="dcterms:W3CDTF">1996-06-16T00:02:10Z</dcterms:created>
  <dcterms:modified xsi:type="dcterms:W3CDTF">2024-04-21T03:50:50Z</dcterms:modified>
</cp:coreProperties>
</file>