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65" r:id="rId2"/>
    <p:sldId id="256" r:id="rId3"/>
    <p:sldId id="336" r:id="rId4"/>
    <p:sldId id="341" r:id="rId5"/>
    <p:sldId id="338" r:id="rId6"/>
    <p:sldId id="339" r:id="rId7"/>
    <p:sldId id="340" r:id="rId8"/>
    <p:sldId id="345" r:id="rId9"/>
    <p:sldId id="342" r:id="rId10"/>
    <p:sldId id="344" r:id="rId11"/>
    <p:sldId id="34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E4"/>
    <a:srgbClr val="9234DB"/>
    <a:srgbClr val="A2C1FE"/>
    <a:srgbClr val="114FFB"/>
    <a:srgbClr val="618FFD"/>
    <a:srgbClr val="063DE8"/>
    <a:srgbClr val="336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C5846FF-68BB-3556-BE38-CE6CE7DB57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2FF0806-0E3A-4DA1-567D-E00A7A9DD6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5DEFC62-3D3F-DEA6-9371-FF089A1A37A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8EE4E09-C1F1-831B-113B-A71709DAF53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0570558-E919-E025-D2C2-333E3A825E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813E1B7-A4CD-DB59-4B8B-1F9D2FB8BE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917EBCF-D2DD-9A96-61EB-E6899AA7E5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AC6A59A-E707-1B9C-8060-30D7A90AE4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E212741-452E-4015-A2B4-C26803AAC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F8F6A6B-DFDC-D061-835B-00B0F683E5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844" rIns="92126" bIns="46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A01D0F4-456A-059A-9D26-BE39B4A1892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92EABAB9-A7DD-C9AF-8D82-65F601B322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BEB0F8-8C23-4791-BE18-FC77C3997A87}" type="slidenum">
              <a:rPr lang="en-US" altLang="en-US" sz="1000" smtClean="0"/>
              <a:pPr>
                <a:spcBef>
                  <a:spcPct val="0"/>
                </a:spcBef>
              </a:pPr>
              <a:t>2</a:t>
            </a:fld>
            <a:endParaRPr lang="en-US" altLang="en-US" sz="10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3BF7A74-FA16-2B77-8282-A92FE9FA5B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36AC8B4-1C00-3B66-E4E3-B5F071B0A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625270B7-D86C-E2F5-E519-DD34DA0C2AD5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75B77ED7-7576-49F8-DDB5-07FB9402AA62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5EF8EE83-BD65-DA7B-EEC0-2D8EC77E8DD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471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0CED0-E814-AD7E-4298-41A693D7AC4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25B33-F3C1-07FC-FB4D-4D58B8423E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AD1D7-8124-997E-BB4C-E854526D2D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5EEBD-F4BE-420A-8BCE-D829B7D51D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09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0970A0C-FE95-A782-A828-7DF93B5C114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F2F0675-1BA8-7996-EBA1-DF38A314BE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02FD1-E823-47D8-B08E-95687406BB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028029E-6258-D113-57F7-7B5400818AF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37C72FF-64F8-9B41-B69C-D7AD0B0F72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E635CA0-850C-448E-4112-7FE2A038B6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D30A4-CE59-43C4-B4DE-66ABA80D6B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F00A6BC-C880-5980-4B57-59DE929F815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6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7932406-4352-6657-9E41-DF00F0F578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D526FA0-AAD5-8E17-5016-2BCCC484A1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C22A4-394B-409C-8B2A-D2CE743244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7F4FB20-817A-E97A-2E26-DD49FB12877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6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FC59BB8-7947-7FA5-1110-BC7A69F9F5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2EA354B-6AEB-9D38-5116-26E1EEB100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44DA0-162C-41D5-979B-03C84EF4F5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004A2F6-CFAA-2CA2-6F77-925E81AF03A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9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7B4C7F9-7CE0-8666-9B51-12616028FC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23A6FE5-4243-629F-AAC3-3868DE5650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98201-B571-47EF-A83C-2192AF68F2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5CEC486-1727-CB19-F5CB-0E61D57B906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3462922-ECF6-493F-2C16-C8D8092C0A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E3E723D-F8A6-1D30-7A90-475DC2788A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628A-0588-41EC-AEC6-34C68770F2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496240B7-2A21-EBBB-D825-B16A43EE343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4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FD2F38F6-CE4E-A1BB-9645-36A5DB9D98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3869A5E-BD28-3BBE-F3EF-9894D2F0F0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AF813-C5FA-4B6F-8BC1-00E2649D1A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7EBC77C-08CA-FBAF-1F5D-2A276D2D509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5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508FC1A-4E00-6047-0FF5-40E5122614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7BC48C7-8F40-5904-4616-C73E732C9A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C582D-0EEE-422E-A4B6-35373D573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7FF662-AEAA-4F0C-0CF4-CC10BF7032D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5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66F3CA8-7BC1-9FD5-DC9E-4114FDEB8D5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CEA8D5E-641C-77C1-7CA0-1476C48633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2F677-ADF6-4B02-BE66-EB3F953414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19F68F5-C029-1253-70CE-6CC34599BD6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6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D0E0B84-3072-E677-8BA9-DE731533D6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B867A2C-2DCF-D284-810E-A8CF5F4DD8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2E98D-EA7C-4783-9127-8C1C75A806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A23FB1C-D646-2F0B-38AB-DC1610ABC99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1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CCC935D2-A8E4-D872-63A3-F6057A231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A1A1DB44-16B9-39D1-F197-373D5CF91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F81F9058-EF5B-7432-B2C7-E4EE28EC0C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E20D8D84-8782-764E-77BC-3D8C1FEAE3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872A95E-3087-478F-BA05-924984F8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085C79C0-3656-D903-CE8E-1D540278AF2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21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1120F897-0D21-3861-D677-F995CD094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438400"/>
            <a:ext cx="5791200" cy="2743200"/>
          </a:xfrm>
          <a:noFill/>
        </p:spPr>
        <p:txBody>
          <a:bodyPr/>
          <a:lstStyle/>
          <a:p>
            <a:r>
              <a:rPr lang="en-US" altLang="en-US" sz="1700"/>
              <a:t>what is a void-function? can it be invoked in an expression?</a:t>
            </a:r>
          </a:p>
          <a:p>
            <a:r>
              <a:rPr lang="en-US" altLang="en-US" sz="1700"/>
              <a:t>what is a predicate? how can a predicate be used?</a:t>
            </a:r>
          </a:p>
          <a:p>
            <a:r>
              <a:rPr lang="en-US" altLang="en-US" sz="1700"/>
              <a:t>what is program stack? function frame? active frame?</a:t>
            </a:r>
          </a:p>
          <a:p>
            <a:r>
              <a:rPr lang="en-US" altLang="en-US" sz="1700"/>
              <a:t>what’s call-by-value? call-by-reference? </a:t>
            </a:r>
          </a:p>
          <a:p>
            <a:r>
              <a:rPr lang="en-US" altLang="en-US" sz="1700"/>
              <a:t>how are the two different syntactically?</a:t>
            </a:r>
          </a:p>
          <a:p>
            <a:r>
              <a:rPr lang="en-US" altLang="en-US" sz="1700"/>
              <a:t>can expression be passed by reference?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6D121D9-2BA9-7ABC-A8D4-649DF859D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Previous Lecture Review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3CA3BF8E-73F6-036D-19B1-A0236F359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1B2F24-AB3B-4AFC-A23F-35790D345FB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51BB40B-BEFC-6667-FC34-612FAB3F1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77200" cy="4419600"/>
          </a:xfrm>
          <a:noFill/>
        </p:spPr>
        <p:txBody>
          <a:bodyPr/>
          <a:lstStyle/>
          <a:p>
            <a:r>
              <a:rPr lang="en-US" altLang="en-US" sz="1700"/>
              <a:t>array is always passed by reference</a:t>
            </a:r>
          </a:p>
          <a:p>
            <a:pPr lvl="1"/>
            <a:r>
              <a:rPr lang="en-US" altLang="en-US" sz="1700"/>
              <a:t>may lead to accidental value changes: run-time error</a:t>
            </a: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700"/>
              <a:t> </a:t>
            </a:r>
            <a:r>
              <a:rPr lang="en-US" altLang="en-US" sz="1700" i="1"/>
              <a:t>type modifier </a:t>
            </a:r>
            <a:r>
              <a:rPr lang="en-US" altLang="en-US" sz="1700"/>
              <a:t>specifies that the parameter shall not be modified in the function</a:t>
            </a:r>
          </a:p>
          <a:p>
            <a:pPr lvl="1"/>
            <a:r>
              <a:rPr lang="en-US" altLang="en-US" sz="1700"/>
              <a:t>that is, it turns accidental value change into compile-time error</a:t>
            </a:r>
          </a:p>
          <a:p>
            <a:pPr lvl="1"/>
            <a:endParaRPr lang="en-US" altLang="en-US" sz="1700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printArray(const int [], int); // prototype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printArray(const int a[], int size){ // definition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a[0] = 33; // not allowed, compile-time error!!!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for(int i=0; i &lt; size; ++i)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cout &lt;&lt; a[i];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700"/>
              <a:t>function prototype and head have to agree on type modifiers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function invocation is the same regardless of modifiers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DA85694-BDB2-D5F9-12BC-2F654A39A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01000" cy="609600"/>
          </a:xfrm>
          <a:noFill/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/>
              <a:t> Parameter Type Modifier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9336433E-55CA-3841-86EE-6FCEF26489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D1717B-B30A-4CF9-B956-C2046B6643F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C8D0BBB-832E-8CA4-DAE2-A338B76AA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391400" cy="5257800"/>
          </a:xfrm>
          <a:noFill/>
        </p:spPr>
        <p:txBody>
          <a:bodyPr/>
          <a:lstStyle/>
          <a:p>
            <a:r>
              <a:rPr lang="en-US" altLang="en-US" sz="1700"/>
              <a:t>what is an aggregate construct?</a:t>
            </a:r>
          </a:p>
          <a:p>
            <a:r>
              <a:rPr lang="en-US" altLang="en-US" sz="1700"/>
              <a:t>what is an array? </a:t>
            </a:r>
          </a:p>
          <a:p>
            <a:r>
              <a:rPr lang="en-US" altLang="en-US" sz="1700"/>
              <a:t>what is name of the array? index?</a:t>
            </a:r>
          </a:p>
          <a:p>
            <a:r>
              <a:rPr lang="en-US" altLang="en-US" sz="1700"/>
              <a:t>what is indexed variable? element of the array? scalar variable?</a:t>
            </a:r>
          </a:p>
          <a:p>
            <a:r>
              <a:rPr lang="en-US" altLang="en-US" sz="1700"/>
              <a:t>what is array size?</a:t>
            </a:r>
          </a:p>
          <a:p>
            <a:r>
              <a:rPr lang="en-US" altLang="en-US" sz="1700"/>
              <a:t>what is array’s base type?</a:t>
            </a:r>
          </a:p>
          <a:p>
            <a:r>
              <a:rPr lang="en-US" altLang="en-US" sz="1700"/>
              <a:t>how is array declared?</a:t>
            </a:r>
          </a:p>
          <a:p>
            <a:r>
              <a:rPr lang="en-US" altLang="en-US" sz="1700"/>
              <a:t>what number do indexes start from?</a:t>
            </a:r>
          </a:p>
          <a:p>
            <a:r>
              <a:rPr lang="en-US" altLang="en-US" sz="1700"/>
              <a:t>what is out-of-range error? is it a syntax error or a bug?</a:t>
            </a:r>
          </a:p>
          <a:p>
            <a:r>
              <a:rPr lang="en-US" altLang="en-US" sz="1700"/>
              <a:t>how is array initialized?</a:t>
            </a:r>
          </a:p>
          <a:p>
            <a:r>
              <a:rPr lang="en-US" altLang="en-US" sz="1700"/>
              <a:t>can arrays be passed as arguments to functions? If yes by value or by reference? If yes, how is size of array passed?</a:t>
            </a:r>
          </a:p>
          <a:p>
            <a:r>
              <a:rPr lang="en-US" altLang="en-US" sz="1700"/>
              <a:t>what does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700"/>
              <a:t> mean in the following declaration?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myfunc(const int []);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85EEBAD-C53B-2891-EF17-CC8725F98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Review Questions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16E30B87-FB2E-8D5C-BED3-ABD02509A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4F91E0-2DBD-420D-9245-F46F2FA006E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8EE721F-0A95-0847-4FB1-26C78C1EF4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Arrays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02968BC-6DBE-BC56-8A95-1684CD3D16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aggregating varabiles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6451134-A1CA-86FC-6608-0D12612E4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153400" cy="5702300"/>
          </a:xfrm>
          <a:noFill/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 sz="1700" i="1"/>
              <a:t>aggregate construct </a:t>
            </a:r>
            <a:r>
              <a:rPr lang="en-US" altLang="en-US" sz="1700"/>
              <a:t>– a construct that allows manipulation of multiple entities as a single entity</a:t>
            </a:r>
          </a:p>
          <a:p>
            <a:pPr>
              <a:spcBef>
                <a:spcPct val="15000"/>
              </a:spcBef>
            </a:pPr>
            <a:r>
              <a:rPr lang="en-US" altLang="en-US" sz="1700" i="1"/>
              <a:t>array</a:t>
            </a:r>
            <a:r>
              <a:rPr lang="en-US" altLang="en-US" sz="1700"/>
              <a:t> - a collection of variables called (array)</a:t>
            </a:r>
            <a:r>
              <a:rPr lang="en-US" altLang="en-US" sz="1700" i="1"/>
              <a:t> elements</a:t>
            </a:r>
            <a:r>
              <a:rPr lang="en-US" altLang="en-US" sz="1700"/>
              <a:t> or </a:t>
            </a:r>
            <a:r>
              <a:rPr lang="en-US" altLang="en-US" sz="1700" i="1"/>
              <a:t>indexed variables</a:t>
            </a:r>
          </a:p>
          <a:p>
            <a:pPr lvl="1">
              <a:spcBef>
                <a:spcPct val="15000"/>
              </a:spcBef>
            </a:pPr>
            <a:r>
              <a:rPr lang="en-US" altLang="en-US" sz="1700"/>
              <a:t>array is an aggregate construct</a:t>
            </a:r>
            <a:endParaRPr lang="en-US" altLang="en-US" sz="1700" i="1"/>
          </a:p>
          <a:p>
            <a:pPr>
              <a:spcBef>
                <a:spcPct val="15000"/>
              </a:spcBef>
            </a:pPr>
            <a:r>
              <a:rPr lang="en-US" altLang="en-US" sz="1700"/>
              <a:t>elements have two names</a:t>
            </a:r>
          </a:p>
          <a:p>
            <a:pPr lvl="1">
              <a:spcBef>
                <a:spcPct val="15000"/>
              </a:spcBef>
            </a:pPr>
            <a:r>
              <a:rPr lang="en-US" altLang="en-US" sz="1700" i="1"/>
              <a:t>name of the array – </a:t>
            </a:r>
            <a:r>
              <a:rPr lang="en-US" altLang="en-US" sz="1700"/>
              <a:t>the same for all elements of single array</a:t>
            </a:r>
          </a:p>
          <a:p>
            <a:pPr lvl="1">
              <a:spcBef>
                <a:spcPct val="15000"/>
              </a:spcBef>
            </a:pPr>
            <a:r>
              <a:rPr lang="en-US" altLang="en-US" sz="1700" i="1"/>
              <a:t>index</a:t>
            </a:r>
            <a:r>
              <a:rPr lang="en-US" altLang="en-US" sz="1700"/>
              <a:t> (or </a:t>
            </a:r>
            <a:r>
              <a:rPr lang="en-US" altLang="en-US" sz="1700" i="1"/>
              <a:t>subscript</a:t>
            </a:r>
            <a:r>
              <a:rPr lang="en-US" altLang="en-US" sz="1700"/>
              <a:t>) - different for element, put in square brackets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[]</a:t>
            </a:r>
          </a:p>
          <a:p>
            <a:pPr>
              <a:spcBef>
                <a:spcPct val="15000"/>
              </a:spcBef>
            </a:pPr>
            <a:r>
              <a:rPr lang="en-US" altLang="en-US" sz="1700"/>
              <a:t>example: array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score</a:t>
            </a:r>
            <a:r>
              <a:rPr lang="en-US" altLang="en-US" sz="1700"/>
              <a:t> may have following elements:</a:t>
            </a:r>
          </a:p>
          <a:p>
            <a:pPr lvl="1"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</a:rPr>
              <a:t>…,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score[2], score[3], score[4]</a:t>
            </a:r>
            <a:r>
              <a:rPr lang="en-US" altLang="en-US" sz="1700">
                <a:solidFill>
                  <a:schemeClr val="accent2"/>
                </a:solidFill>
              </a:rPr>
              <a:t>, …</a:t>
            </a:r>
          </a:p>
          <a:p>
            <a:pPr>
              <a:spcBef>
                <a:spcPct val="15000"/>
              </a:spcBef>
            </a:pPr>
            <a:endParaRPr lang="en-US" altLang="en-US" sz="1700"/>
          </a:p>
          <a:p>
            <a:pPr>
              <a:spcBef>
                <a:spcPct val="15000"/>
              </a:spcBef>
            </a:pPr>
            <a:r>
              <a:rPr lang="en-US" altLang="en-US" sz="1700" i="1"/>
              <a:t>(array) base</a:t>
            </a:r>
            <a:r>
              <a:rPr lang="en-US" altLang="en-US" sz="1700"/>
              <a:t> </a:t>
            </a:r>
            <a:r>
              <a:rPr lang="en-US" altLang="en-US" sz="1700" i="1"/>
              <a:t>type </a:t>
            </a:r>
            <a:r>
              <a:rPr lang="en-US" altLang="en-US" sz="1700"/>
              <a:t>– type of the array elements</a:t>
            </a:r>
          </a:p>
          <a:p>
            <a:pPr lvl="1">
              <a:spcBef>
                <a:spcPct val="15000"/>
              </a:spcBef>
            </a:pPr>
            <a:r>
              <a:rPr lang="en-US" altLang="en-US" sz="1700"/>
              <a:t>all elements have the same type</a:t>
            </a:r>
          </a:p>
          <a:p>
            <a:pPr>
              <a:spcBef>
                <a:spcPct val="15000"/>
              </a:spcBef>
            </a:pPr>
            <a:r>
              <a:rPr lang="en-US" altLang="en-US" sz="1700" i="1"/>
              <a:t>array size –</a:t>
            </a:r>
            <a:r>
              <a:rPr lang="en-US" altLang="en-US" sz="1700"/>
              <a:t> number of elements</a:t>
            </a:r>
            <a:endParaRPr lang="en-US" altLang="en-US" sz="1700" i="1"/>
          </a:p>
          <a:p>
            <a:pPr>
              <a:spcBef>
                <a:spcPct val="15000"/>
              </a:spcBef>
            </a:pPr>
            <a:r>
              <a:rPr lang="en-US" altLang="en-US" sz="1700"/>
              <a:t>array declaration: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score[5];</a:t>
            </a:r>
          </a:p>
          <a:p>
            <a:pPr lvl="1">
              <a:spcBef>
                <a:spcPct val="15000"/>
              </a:spcBef>
            </a:pPr>
            <a:r>
              <a:rPr lang="en-US" altLang="en-US" sz="1700"/>
              <a:t> the number in brackets: 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5 </a:t>
            </a:r>
            <a:r>
              <a:rPr lang="en-US" altLang="en-US" sz="1700"/>
              <a:t>is array size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spcBef>
                <a:spcPct val="15000"/>
              </a:spcBef>
            </a:pPr>
            <a:r>
              <a:rPr lang="en-US" altLang="en-US" sz="1700"/>
              <a:t>the indexes start from 0. Above statement declares the following variables:</a:t>
            </a:r>
          </a:p>
          <a:p>
            <a:pPr lvl="1"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score[0], score[1], score[2], score[3], score[4]</a:t>
            </a:r>
            <a:r>
              <a:rPr lang="en-US" altLang="en-US" sz="1700">
                <a:solidFill>
                  <a:schemeClr val="accent2"/>
                </a:solidFill>
              </a:rPr>
              <a:t> </a:t>
            </a:r>
            <a:endParaRPr lang="en-US" altLang="en-US" sz="1700"/>
          </a:p>
          <a:p>
            <a:pPr lvl="1"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en-US" sz="1700"/>
              <a:t>	note,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score[5]</a:t>
            </a:r>
            <a:r>
              <a:rPr lang="en-US" altLang="en-US" sz="1700">
                <a:solidFill>
                  <a:schemeClr val="accent2"/>
                </a:solidFill>
              </a:rPr>
              <a:t> </a:t>
            </a:r>
            <a:r>
              <a:rPr lang="en-US" altLang="en-US" sz="1700"/>
              <a:t>is </a:t>
            </a:r>
            <a:r>
              <a:rPr lang="en-US" altLang="en-US" sz="1700" u="sng"/>
              <a:t>not</a:t>
            </a:r>
            <a:r>
              <a:rPr lang="en-US" altLang="en-US" sz="1700"/>
              <a:t> there!</a:t>
            </a:r>
            <a:endParaRPr lang="en-US" altLang="en-US" sz="1700">
              <a:solidFill>
                <a:schemeClr val="accent2"/>
              </a:solidFill>
            </a:endParaRPr>
          </a:p>
          <a:p>
            <a:pPr>
              <a:spcBef>
                <a:spcPct val="15000"/>
              </a:spcBef>
            </a:pPr>
            <a:r>
              <a:rPr lang="en-US" altLang="en-US" sz="1700" i="1"/>
              <a:t>scalar variable – </a:t>
            </a:r>
            <a:r>
              <a:rPr lang="en-US" altLang="en-US" sz="1700"/>
              <a:t>non array (regular) variable</a:t>
            </a:r>
            <a:endParaRPr lang="en-US" altLang="en-US" sz="1700" i="1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72B3438-2C1B-23F2-4679-39333D6A8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Array Terms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10B3A8FE-5110-940C-385C-194B4A9EF3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B2B8DE-4043-4827-9DA1-EE9B704AAAA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118EA707-911C-48E2-B6BE-B01D8396D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Array Terms Again</a:t>
            </a:r>
          </a:p>
        </p:txBody>
      </p:sp>
      <p:sp>
        <p:nvSpPr>
          <p:cNvPr id="9219" name="Line 1029">
            <a:extLst>
              <a:ext uri="{FF2B5EF4-FFF2-40B4-BE49-F238E27FC236}">
                <a16:creationId xmlns:a16="http://schemas.microsoft.com/office/drawing/2014/main" id="{77EEF081-C495-6B97-6EDC-A529C1DDB3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7988" y="2713038"/>
            <a:ext cx="122237" cy="258762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0" name="Freeform 1030">
            <a:extLst>
              <a:ext uri="{FF2B5EF4-FFF2-40B4-BE49-F238E27FC236}">
                <a16:creationId xmlns:a16="http://schemas.microsoft.com/office/drawing/2014/main" id="{78BEE33D-A91B-23A4-3633-C18E4BD34C91}"/>
              </a:ext>
            </a:extLst>
          </p:cNvPr>
          <p:cNvSpPr>
            <a:spLocks/>
          </p:cNvSpPr>
          <p:nvPr/>
        </p:nvSpPr>
        <p:spPr bwMode="auto">
          <a:xfrm>
            <a:off x="2995613" y="2622550"/>
            <a:ext cx="119062" cy="146050"/>
          </a:xfrm>
          <a:custGeom>
            <a:avLst/>
            <a:gdLst>
              <a:gd name="T0" fmla="*/ 2147483646 w 150"/>
              <a:gd name="T1" fmla="*/ 0 h 185"/>
              <a:gd name="T2" fmla="*/ 2147483646 w 150"/>
              <a:gd name="T3" fmla="*/ 2147483646 h 185"/>
              <a:gd name="T4" fmla="*/ 2147483646 w 150"/>
              <a:gd name="T5" fmla="*/ 2147483646 h 185"/>
              <a:gd name="T6" fmla="*/ 2147483646 w 150"/>
              <a:gd name="T7" fmla="*/ 2147483646 h 185"/>
              <a:gd name="T8" fmla="*/ 2147483646 w 150"/>
              <a:gd name="T9" fmla="*/ 2147483646 h 185"/>
              <a:gd name="T10" fmla="*/ 2147483646 w 150"/>
              <a:gd name="T11" fmla="*/ 2147483646 h 185"/>
              <a:gd name="T12" fmla="*/ 2147483646 w 150"/>
              <a:gd name="T13" fmla="*/ 2147483646 h 185"/>
              <a:gd name="T14" fmla="*/ 2147483646 w 150"/>
              <a:gd name="T15" fmla="*/ 2147483646 h 185"/>
              <a:gd name="T16" fmla="*/ 2147483646 w 150"/>
              <a:gd name="T17" fmla="*/ 2147483646 h 185"/>
              <a:gd name="T18" fmla="*/ 2147483646 w 150"/>
              <a:gd name="T19" fmla="*/ 2147483646 h 185"/>
              <a:gd name="T20" fmla="*/ 2147483646 w 150"/>
              <a:gd name="T21" fmla="*/ 2147483646 h 185"/>
              <a:gd name="T22" fmla="*/ 2147483646 w 150"/>
              <a:gd name="T23" fmla="*/ 2147483646 h 185"/>
              <a:gd name="T24" fmla="*/ 2147483646 w 150"/>
              <a:gd name="T25" fmla="*/ 2147483646 h 185"/>
              <a:gd name="T26" fmla="*/ 2147483646 w 150"/>
              <a:gd name="T27" fmla="*/ 2147483646 h 185"/>
              <a:gd name="T28" fmla="*/ 2147483646 w 150"/>
              <a:gd name="T29" fmla="*/ 2147483646 h 185"/>
              <a:gd name="T30" fmla="*/ 2147483646 w 150"/>
              <a:gd name="T31" fmla="*/ 2147483646 h 185"/>
              <a:gd name="T32" fmla="*/ 2147483646 w 150"/>
              <a:gd name="T33" fmla="*/ 2147483646 h 185"/>
              <a:gd name="T34" fmla="*/ 2147483646 w 150"/>
              <a:gd name="T35" fmla="*/ 2147483646 h 185"/>
              <a:gd name="T36" fmla="*/ 0 w 150"/>
              <a:gd name="T37" fmla="*/ 2147483646 h 185"/>
              <a:gd name="T38" fmla="*/ 2147483646 w 150"/>
              <a:gd name="T39" fmla="*/ 0 h 18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50"/>
              <a:gd name="T61" fmla="*/ 0 h 185"/>
              <a:gd name="T62" fmla="*/ 150 w 150"/>
              <a:gd name="T63" fmla="*/ 185 h 18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50" h="185">
                <a:moveTo>
                  <a:pt x="146" y="0"/>
                </a:moveTo>
                <a:lnTo>
                  <a:pt x="150" y="185"/>
                </a:lnTo>
                <a:lnTo>
                  <a:pt x="144" y="177"/>
                </a:lnTo>
                <a:lnTo>
                  <a:pt x="136" y="171"/>
                </a:lnTo>
                <a:lnTo>
                  <a:pt x="130" y="164"/>
                </a:lnTo>
                <a:lnTo>
                  <a:pt x="123" y="158"/>
                </a:lnTo>
                <a:lnTo>
                  <a:pt x="113" y="150"/>
                </a:lnTo>
                <a:lnTo>
                  <a:pt x="105" y="144"/>
                </a:lnTo>
                <a:lnTo>
                  <a:pt x="98" y="141"/>
                </a:lnTo>
                <a:lnTo>
                  <a:pt x="88" y="135"/>
                </a:lnTo>
                <a:lnTo>
                  <a:pt x="79" y="131"/>
                </a:lnTo>
                <a:lnTo>
                  <a:pt x="69" y="127"/>
                </a:lnTo>
                <a:lnTo>
                  <a:pt x="59" y="123"/>
                </a:lnTo>
                <a:lnTo>
                  <a:pt x="50" y="121"/>
                </a:lnTo>
                <a:lnTo>
                  <a:pt x="40" y="119"/>
                </a:lnTo>
                <a:lnTo>
                  <a:pt x="31" y="118"/>
                </a:lnTo>
                <a:lnTo>
                  <a:pt x="21" y="116"/>
                </a:lnTo>
                <a:lnTo>
                  <a:pt x="11" y="116"/>
                </a:lnTo>
                <a:lnTo>
                  <a:pt x="0" y="116"/>
                </a:lnTo>
                <a:lnTo>
                  <a:pt x="14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1" name="Rectangle 1031">
            <a:extLst>
              <a:ext uri="{FF2B5EF4-FFF2-40B4-BE49-F238E27FC236}">
                <a16:creationId xmlns:a16="http://schemas.microsoft.com/office/drawing/2014/main" id="{4D40C6CA-5D5B-2D11-B0F7-03C92F9FB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48000"/>
            <a:ext cx="1100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FFFF"/>
                </a:solidFill>
              </a:rPr>
              <a:t>array</a:t>
            </a:r>
            <a:br>
              <a:rPr lang="en-US" altLang="en-US">
                <a:solidFill>
                  <a:srgbClr val="00FFFF"/>
                </a:solidFill>
              </a:rPr>
            </a:br>
            <a:r>
              <a:rPr lang="en-US" altLang="en-US">
                <a:solidFill>
                  <a:srgbClr val="00FFFF"/>
                </a:solidFill>
              </a:rPr>
              <a:t>base type</a:t>
            </a:r>
            <a:endParaRPr lang="en-US" altLang="en-US">
              <a:latin typeface="Courier" pitchFamily="49" charset="0"/>
            </a:endParaRPr>
          </a:p>
        </p:txBody>
      </p:sp>
      <p:sp>
        <p:nvSpPr>
          <p:cNvPr id="9222" name="Rectangle 1034">
            <a:extLst>
              <a:ext uri="{FF2B5EF4-FFF2-40B4-BE49-F238E27FC236}">
                <a16:creationId xmlns:a16="http://schemas.microsoft.com/office/drawing/2014/main" id="{25D7CFDC-3D46-0085-94E6-F85DB5E3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09800"/>
            <a:ext cx="5078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baseType id [ sizeExpession ] ; </a:t>
            </a:r>
            <a:r>
              <a:rPr lang="en-US" altLang="en-US">
                <a:solidFill>
                  <a:srgbClr val="00FFFF"/>
                </a:solidFill>
                <a:latin typeface="Courier" pitchFamily="49" charset="0"/>
              </a:rPr>
              <a:t> </a:t>
            </a:r>
            <a:endParaRPr lang="en-US" altLang="en-US">
              <a:latin typeface="Courier" pitchFamily="49" charset="0"/>
            </a:endParaRPr>
          </a:p>
        </p:txBody>
      </p:sp>
      <p:sp>
        <p:nvSpPr>
          <p:cNvPr id="9223" name="Line 1039">
            <a:extLst>
              <a:ext uri="{FF2B5EF4-FFF2-40B4-BE49-F238E27FC236}">
                <a16:creationId xmlns:a16="http://schemas.microsoft.com/office/drawing/2014/main" id="{85479B8E-84C1-A9B5-69A2-7E41902EC5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0200" y="2722563"/>
            <a:ext cx="1588" cy="814387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4" name="Freeform 1040">
            <a:extLst>
              <a:ext uri="{FF2B5EF4-FFF2-40B4-BE49-F238E27FC236}">
                <a16:creationId xmlns:a16="http://schemas.microsoft.com/office/drawing/2014/main" id="{4831C1A3-D53F-BF6C-DEA8-81385C85CA71}"/>
              </a:ext>
            </a:extLst>
          </p:cNvPr>
          <p:cNvSpPr>
            <a:spLocks/>
          </p:cNvSpPr>
          <p:nvPr/>
        </p:nvSpPr>
        <p:spPr bwMode="auto">
          <a:xfrm>
            <a:off x="4075113" y="2622550"/>
            <a:ext cx="131762" cy="131763"/>
          </a:xfrm>
          <a:custGeom>
            <a:avLst/>
            <a:gdLst>
              <a:gd name="T0" fmla="*/ 2147483646 w 166"/>
              <a:gd name="T1" fmla="*/ 0 h 166"/>
              <a:gd name="T2" fmla="*/ 2147483646 w 166"/>
              <a:gd name="T3" fmla="*/ 2147483646 h 166"/>
              <a:gd name="T4" fmla="*/ 2147483646 w 166"/>
              <a:gd name="T5" fmla="*/ 2147483646 h 166"/>
              <a:gd name="T6" fmla="*/ 2147483646 w 166"/>
              <a:gd name="T7" fmla="*/ 2147483646 h 166"/>
              <a:gd name="T8" fmla="*/ 2147483646 w 166"/>
              <a:gd name="T9" fmla="*/ 2147483646 h 166"/>
              <a:gd name="T10" fmla="*/ 2147483646 w 166"/>
              <a:gd name="T11" fmla="*/ 2147483646 h 166"/>
              <a:gd name="T12" fmla="*/ 2147483646 w 166"/>
              <a:gd name="T13" fmla="*/ 2147483646 h 166"/>
              <a:gd name="T14" fmla="*/ 2147483646 w 166"/>
              <a:gd name="T15" fmla="*/ 2147483646 h 166"/>
              <a:gd name="T16" fmla="*/ 2147483646 w 166"/>
              <a:gd name="T17" fmla="*/ 2147483646 h 166"/>
              <a:gd name="T18" fmla="*/ 2147483646 w 166"/>
              <a:gd name="T19" fmla="*/ 2147483646 h 166"/>
              <a:gd name="T20" fmla="*/ 2147483646 w 166"/>
              <a:gd name="T21" fmla="*/ 2147483646 h 166"/>
              <a:gd name="T22" fmla="*/ 2147483646 w 166"/>
              <a:gd name="T23" fmla="*/ 2147483646 h 166"/>
              <a:gd name="T24" fmla="*/ 2147483646 w 166"/>
              <a:gd name="T25" fmla="*/ 2147483646 h 166"/>
              <a:gd name="T26" fmla="*/ 2147483646 w 166"/>
              <a:gd name="T27" fmla="*/ 2147483646 h 166"/>
              <a:gd name="T28" fmla="*/ 2147483646 w 166"/>
              <a:gd name="T29" fmla="*/ 2147483646 h 166"/>
              <a:gd name="T30" fmla="*/ 2147483646 w 166"/>
              <a:gd name="T31" fmla="*/ 2147483646 h 166"/>
              <a:gd name="T32" fmla="*/ 2147483646 w 166"/>
              <a:gd name="T33" fmla="*/ 2147483646 h 166"/>
              <a:gd name="T34" fmla="*/ 2147483646 w 166"/>
              <a:gd name="T35" fmla="*/ 2147483646 h 166"/>
              <a:gd name="T36" fmla="*/ 0 w 166"/>
              <a:gd name="T37" fmla="*/ 2147483646 h 166"/>
              <a:gd name="T38" fmla="*/ 2147483646 w 166"/>
              <a:gd name="T39" fmla="*/ 0 h 1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66"/>
              <a:gd name="T61" fmla="*/ 0 h 166"/>
              <a:gd name="T62" fmla="*/ 166 w 166"/>
              <a:gd name="T63" fmla="*/ 166 h 16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66" h="166">
                <a:moveTo>
                  <a:pt x="83" y="0"/>
                </a:moveTo>
                <a:lnTo>
                  <a:pt x="166" y="166"/>
                </a:lnTo>
                <a:lnTo>
                  <a:pt x="156" y="162"/>
                </a:lnTo>
                <a:lnTo>
                  <a:pt x="146" y="158"/>
                </a:lnTo>
                <a:lnTo>
                  <a:pt x="137" y="156"/>
                </a:lnTo>
                <a:lnTo>
                  <a:pt x="127" y="152"/>
                </a:lnTo>
                <a:lnTo>
                  <a:pt x="118" y="150"/>
                </a:lnTo>
                <a:lnTo>
                  <a:pt x="108" y="148"/>
                </a:lnTo>
                <a:lnTo>
                  <a:pt x="98" y="148"/>
                </a:lnTo>
                <a:lnTo>
                  <a:pt x="87" y="146"/>
                </a:lnTo>
                <a:lnTo>
                  <a:pt x="77" y="146"/>
                </a:lnTo>
                <a:lnTo>
                  <a:pt x="68" y="148"/>
                </a:lnTo>
                <a:lnTo>
                  <a:pt x="58" y="148"/>
                </a:lnTo>
                <a:lnTo>
                  <a:pt x="48" y="150"/>
                </a:lnTo>
                <a:lnTo>
                  <a:pt x="39" y="152"/>
                </a:lnTo>
                <a:lnTo>
                  <a:pt x="27" y="156"/>
                </a:lnTo>
                <a:lnTo>
                  <a:pt x="18" y="158"/>
                </a:lnTo>
                <a:lnTo>
                  <a:pt x="10" y="162"/>
                </a:lnTo>
                <a:lnTo>
                  <a:pt x="0" y="166"/>
                </a:lnTo>
                <a:lnTo>
                  <a:pt x="83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5" name="Rectangle 1041">
            <a:extLst>
              <a:ext uri="{FF2B5EF4-FFF2-40B4-BE49-F238E27FC236}">
                <a16:creationId xmlns:a16="http://schemas.microsoft.com/office/drawing/2014/main" id="{E0549D72-88D6-7033-955C-2AA3C5525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3589338"/>
            <a:ext cx="647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FFFF"/>
                </a:solidFill>
              </a:rPr>
              <a:t>array </a:t>
            </a:r>
            <a:br>
              <a:rPr lang="en-US" altLang="en-US">
                <a:solidFill>
                  <a:srgbClr val="00FFFF"/>
                </a:solidFill>
              </a:rPr>
            </a:br>
            <a:r>
              <a:rPr lang="en-US" altLang="en-US">
                <a:solidFill>
                  <a:srgbClr val="00FFFF"/>
                </a:solidFill>
              </a:rPr>
              <a:t>name</a:t>
            </a:r>
            <a:endParaRPr lang="en-US" altLang="en-US">
              <a:latin typeface="Courier" pitchFamily="49" charset="0"/>
            </a:endParaRPr>
          </a:p>
        </p:txBody>
      </p:sp>
      <p:sp>
        <p:nvSpPr>
          <p:cNvPr id="9226" name="Line 1043">
            <a:extLst>
              <a:ext uri="{FF2B5EF4-FFF2-40B4-BE49-F238E27FC236}">
                <a16:creationId xmlns:a16="http://schemas.microsoft.com/office/drawing/2014/main" id="{EB79A98F-18CE-CD6B-90A6-4A32C4CB6E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75275" y="2660650"/>
            <a:ext cx="773113" cy="311150"/>
          </a:xfrm>
          <a:prstGeom prst="line">
            <a:avLst/>
          </a:prstGeom>
          <a:noFill/>
          <a:ln w="17463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7" name="Freeform 1044">
            <a:extLst>
              <a:ext uri="{FF2B5EF4-FFF2-40B4-BE49-F238E27FC236}">
                <a16:creationId xmlns:a16="http://schemas.microsoft.com/office/drawing/2014/main" id="{5FA2C106-FE7C-B44F-3F85-321CF5E3C4E6}"/>
              </a:ext>
            </a:extLst>
          </p:cNvPr>
          <p:cNvSpPr>
            <a:spLocks/>
          </p:cNvSpPr>
          <p:nvPr/>
        </p:nvSpPr>
        <p:spPr bwMode="auto">
          <a:xfrm>
            <a:off x="5284788" y="2611438"/>
            <a:ext cx="146050" cy="120650"/>
          </a:xfrm>
          <a:custGeom>
            <a:avLst/>
            <a:gdLst>
              <a:gd name="T0" fmla="*/ 0 w 185"/>
              <a:gd name="T1" fmla="*/ 2147483646 h 152"/>
              <a:gd name="T2" fmla="*/ 2147483646 w 185"/>
              <a:gd name="T3" fmla="*/ 0 h 152"/>
              <a:gd name="T4" fmla="*/ 2147483646 w 185"/>
              <a:gd name="T5" fmla="*/ 2147483646 h 152"/>
              <a:gd name="T6" fmla="*/ 2147483646 w 185"/>
              <a:gd name="T7" fmla="*/ 2147483646 h 152"/>
              <a:gd name="T8" fmla="*/ 2147483646 w 185"/>
              <a:gd name="T9" fmla="*/ 2147483646 h 152"/>
              <a:gd name="T10" fmla="*/ 2147483646 w 185"/>
              <a:gd name="T11" fmla="*/ 2147483646 h 152"/>
              <a:gd name="T12" fmla="*/ 2147483646 w 185"/>
              <a:gd name="T13" fmla="*/ 2147483646 h 152"/>
              <a:gd name="T14" fmla="*/ 2147483646 w 185"/>
              <a:gd name="T15" fmla="*/ 2147483646 h 152"/>
              <a:gd name="T16" fmla="*/ 2147483646 w 185"/>
              <a:gd name="T17" fmla="*/ 2147483646 h 152"/>
              <a:gd name="T18" fmla="*/ 2147483646 w 185"/>
              <a:gd name="T19" fmla="*/ 2147483646 h 152"/>
              <a:gd name="T20" fmla="*/ 2147483646 w 185"/>
              <a:gd name="T21" fmla="*/ 2147483646 h 152"/>
              <a:gd name="T22" fmla="*/ 2147483646 w 185"/>
              <a:gd name="T23" fmla="*/ 2147483646 h 152"/>
              <a:gd name="T24" fmla="*/ 2147483646 w 185"/>
              <a:gd name="T25" fmla="*/ 2147483646 h 152"/>
              <a:gd name="T26" fmla="*/ 2147483646 w 185"/>
              <a:gd name="T27" fmla="*/ 2147483646 h 152"/>
              <a:gd name="T28" fmla="*/ 2147483646 w 185"/>
              <a:gd name="T29" fmla="*/ 2147483646 h 152"/>
              <a:gd name="T30" fmla="*/ 2147483646 w 185"/>
              <a:gd name="T31" fmla="*/ 2147483646 h 152"/>
              <a:gd name="T32" fmla="*/ 2147483646 w 185"/>
              <a:gd name="T33" fmla="*/ 2147483646 h 152"/>
              <a:gd name="T34" fmla="*/ 2147483646 w 185"/>
              <a:gd name="T35" fmla="*/ 2147483646 h 152"/>
              <a:gd name="T36" fmla="*/ 2147483646 w 185"/>
              <a:gd name="T37" fmla="*/ 2147483646 h 152"/>
              <a:gd name="T38" fmla="*/ 0 w 185"/>
              <a:gd name="T39" fmla="*/ 2147483646 h 15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85"/>
              <a:gd name="T61" fmla="*/ 0 h 152"/>
              <a:gd name="T62" fmla="*/ 185 w 185"/>
              <a:gd name="T63" fmla="*/ 152 h 15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85" h="152">
                <a:moveTo>
                  <a:pt x="0" y="13"/>
                </a:moveTo>
                <a:lnTo>
                  <a:pt x="185" y="0"/>
                </a:lnTo>
                <a:lnTo>
                  <a:pt x="177" y="6"/>
                </a:lnTo>
                <a:lnTo>
                  <a:pt x="169" y="13"/>
                </a:lnTo>
                <a:lnTo>
                  <a:pt x="163" y="21"/>
                </a:lnTo>
                <a:lnTo>
                  <a:pt x="158" y="29"/>
                </a:lnTo>
                <a:lnTo>
                  <a:pt x="152" y="36"/>
                </a:lnTo>
                <a:lnTo>
                  <a:pt x="146" y="46"/>
                </a:lnTo>
                <a:lnTo>
                  <a:pt x="140" y="56"/>
                </a:lnTo>
                <a:lnTo>
                  <a:pt x="137" y="63"/>
                </a:lnTo>
                <a:lnTo>
                  <a:pt x="133" y="73"/>
                </a:lnTo>
                <a:lnTo>
                  <a:pt x="131" y="83"/>
                </a:lnTo>
                <a:lnTo>
                  <a:pt x="127" y="92"/>
                </a:lnTo>
                <a:lnTo>
                  <a:pt x="125" y="102"/>
                </a:lnTo>
                <a:lnTo>
                  <a:pt x="123" y="111"/>
                </a:lnTo>
                <a:lnTo>
                  <a:pt x="123" y="123"/>
                </a:lnTo>
                <a:lnTo>
                  <a:pt x="121" y="132"/>
                </a:lnTo>
                <a:lnTo>
                  <a:pt x="121" y="142"/>
                </a:lnTo>
                <a:lnTo>
                  <a:pt x="123" y="152"/>
                </a:lnTo>
                <a:lnTo>
                  <a:pt x="0" y="13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8" name="Rectangle 1045">
            <a:extLst>
              <a:ext uri="{FF2B5EF4-FFF2-40B4-BE49-F238E27FC236}">
                <a16:creationId xmlns:a16="http://schemas.microsoft.com/office/drawing/2014/main" id="{074C71A8-48EA-1FB4-B1FD-3167B2DDA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048000"/>
            <a:ext cx="19589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FFFF"/>
                </a:solidFill>
              </a:rPr>
              <a:t>expression</a:t>
            </a:r>
            <a:br>
              <a:rPr lang="en-US" altLang="en-US">
                <a:solidFill>
                  <a:srgbClr val="00FFFF"/>
                </a:solidFill>
              </a:rPr>
            </a:br>
            <a:r>
              <a:rPr lang="en-US" altLang="en-US">
                <a:solidFill>
                  <a:srgbClr val="00FFFF"/>
                </a:solidFill>
              </a:rPr>
              <a:t>specifies number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FFFF"/>
                </a:solidFill>
              </a:rPr>
              <a:t>of array elements</a:t>
            </a:r>
            <a:endParaRPr lang="en-US" altLang="en-US">
              <a:latin typeface="Courier" pitchFamily="49" charset="0"/>
            </a:endParaRPr>
          </a:p>
        </p:txBody>
      </p:sp>
      <p:sp>
        <p:nvSpPr>
          <p:cNvPr id="9229" name="Rectangle 1049">
            <a:extLst>
              <a:ext uri="{FF2B5EF4-FFF2-40B4-BE49-F238E27FC236}">
                <a16:creationId xmlns:a16="http://schemas.microsoft.com/office/drawing/2014/main" id="{39B1E67A-221C-5D11-FB53-1F1391A86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648200"/>
            <a:ext cx="646271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double x[100];</a:t>
            </a:r>
            <a:r>
              <a:rPr lang="en-US" altLang="en-US">
                <a:solidFill>
                  <a:srgbClr val="00FFFF"/>
                </a:solidFill>
                <a:latin typeface="Courier" pitchFamily="49" charset="0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// indexes are 0 through 99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9230" name="Slide Number Placeholder 13">
            <a:extLst>
              <a:ext uri="{FF2B5EF4-FFF2-40B4-BE49-F238E27FC236}">
                <a16:creationId xmlns:a16="http://schemas.microsoft.com/office/drawing/2014/main" id="{C9C2A69D-D5C7-AC50-637B-790EDF8FC8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0B72D4-45F2-4749-BBBD-CEDC36DC96B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7ABC4E0-1000-58E5-2FED-58A8B90F3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848600" cy="4300538"/>
          </a:xfrm>
          <a:noFill/>
        </p:spPr>
        <p:txBody>
          <a:bodyPr/>
          <a:lstStyle/>
          <a:p>
            <a:r>
              <a:rPr lang="en-US" altLang="en-US" sz="1700"/>
              <a:t>indexed variable can be used anywhere a scalar variable can be: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 &gt;&gt; score[4] &gt;&gt; score[2];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max = score[4] + score[2];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score[4] = max;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score[2] &lt;&lt; ” ” &lt;&lt; score[4];</a:t>
            </a:r>
          </a:p>
          <a:p>
            <a:pPr lvl="1"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/>
              <a:t>index can be an expression: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student=2;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score[student]=99;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score[student+1]=100;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score[1] &lt;&lt; ” ” &lt;&lt; score[student];</a:t>
            </a:r>
            <a:b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/>
              <a:t>loops are ideal for arrays: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for (int index=0; index &lt; arraySize; ++index){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// do something with score[index]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B445ACF-0709-616C-042D-90DE10851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  <a:noFill/>
        </p:spPr>
        <p:txBody>
          <a:bodyPr/>
          <a:lstStyle/>
          <a:p>
            <a:r>
              <a:rPr lang="en-US" altLang="en-US"/>
              <a:t>Array Usage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AFC48C78-C447-65C2-43E6-64FE4CB333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A13DC9-45B1-47F1-A6B4-6A2EE5C8277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2EFF560-965C-DEF4-92D9-EACB13A00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12813"/>
            <a:ext cx="7924800" cy="56388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// finds minimum of array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const int numNumbers=5;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int numbers[numNumbers];  // array of numbers</a:t>
            </a:r>
          </a:p>
          <a:p>
            <a:pPr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cout &lt;&lt; "Enter the numbers: "; </a:t>
            </a:r>
          </a:p>
          <a:p>
            <a:pPr>
              <a:buFont typeface="Monotype Sorts" pitchFamily="2" charset="2"/>
              <a:buNone/>
            </a:pPr>
            <a:r>
              <a:rPr lang="nn-NO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for(int i=0; i &lt; numNumbers; ++i)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cin &gt;&gt; numbers[i];</a:t>
            </a:r>
          </a:p>
          <a:p>
            <a:pPr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// finding the minimum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int minimum=numbers[0]; // assume the first element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for (int i=1; i &lt; numNumbers; ++i) // start from second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if (minimum &gt; numbers[i])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	minimum=numbers[i];</a:t>
            </a:r>
          </a:p>
          <a:p>
            <a:pPr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cout &lt;&lt; "The smallest number is: "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 &lt;&lt; minimum &lt;&lt; endl;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1FAF8C8-7D06-77E5-5A81-1CFB44F90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533400"/>
          </a:xfrm>
          <a:noFill/>
        </p:spPr>
        <p:txBody>
          <a:bodyPr/>
          <a:lstStyle/>
          <a:p>
            <a:r>
              <a:rPr lang="en-US" altLang="en-US"/>
              <a:t>Array with Loops Example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06ED79A5-B35D-F65D-5AD1-9B8EF2434F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3B0E05-6756-4BD0-89F9-879FAF10E0F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D831E2E-C5E4-F96F-95E5-286D758AC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3125" y="3276600"/>
            <a:ext cx="7508875" cy="2667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/>
              <a:t>array elements are placed in memory consequently: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a[10], myvar=20;</a:t>
            </a:r>
            <a:endParaRPr lang="en-US" altLang="en-US" sz="1700"/>
          </a:p>
          <a:p>
            <a:pPr>
              <a:lnSpc>
                <a:spcPct val="90000"/>
              </a:lnSpc>
            </a:pPr>
            <a:r>
              <a:rPr lang="en-US" altLang="en-US" sz="1700"/>
              <a:t>no range checking is done on index</a:t>
            </a:r>
          </a:p>
          <a:p>
            <a:pPr>
              <a:lnSpc>
                <a:spcPct val="90000"/>
              </a:lnSpc>
            </a:pPr>
            <a:r>
              <a:rPr lang="en-US" altLang="en-US" sz="1700" i="1"/>
              <a:t>out-of-range error</a:t>
            </a:r>
            <a:r>
              <a:rPr lang="en-US" altLang="en-US" sz="1700"/>
              <a:t> – referring to index that is not in array</a:t>
            </a:r>
            <a:endParaRPr lang="en-US" altLang="en-US" sz="1700" i="1"/>
          </a:p>
          <a:p>
            <a:pPr lvl="1">
              <a:lnSpc>
                <a:spcPct val="90000"/>
              </a:lnSpc>
            </a:pPr>
            <a:r>
              <a:rPr lang="en-US" altLang="en-US" sz="1700"/>
              <a:t>it is a logical error (bug/run-time error) with unpredictable consequences.</a:t>
            </a:r>
          </a:p>
          <a:p>
            <a:pPr lvl="1">
              <a:lnSpc>
                <a:spcPct val="90000"/>
              </a:lnSpc>
            </a:pPr>
            <a:r>
              <a:rPr lang="en-US" altLang="en-US" sz="1700"/>
              <a:t>these are both out-of-range errors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a[10]=55; a[myvar]=5;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en-US" sz="18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48B8F9C-2EF2-17B4-AA0F-19374584D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067800" cy="9144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/>
              <a:t>Arrays in Memory, Index Out of Range</a:t>
            </a:r>
          </a:p>
        </p:txBody>
      </p:sp>
      <p:grpSp>
        <p:nvGrpSpPr>
          <p:cNvPr id="12292" name="Group 40">
            <a:extLst>
              <a:ext uri="{FF2B5EF4-FFF2-40B4-BE49-F238E27FC236}">
                <a16:creationId xmlns:a16="http://schemas.microsoft.com/office/drawing/2014/main" id="{D882FF06-9C90-3CCC-46EE-3CB5EFF3963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24000"/>
            <a:ext cx="7724775" cy="1143000"/>
            <a:chOff x="414" y="480"/>
            <a:chExt cx="4866" cy="720"/>
          </a:xfrm>
        </p:grpSpPr>
        <p:sp>
          <p:nvSpPr>
            <p:cNvPr id="12294" name="Rectangle 5">
              <a:extLst>
                <a:ext uri="{FF2B5EF4-FFF2-40B4-BE49-F238E27FC236}">
                  <a16:creationId xmlns:a16="http://schemas.microsoft.com/office/drawing/2014/main" id="{E6753F27-000B-8A1B-F3D3-34CB3B8DA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" y="749"/>
              <a:ext cx="431" cy="211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295" name="Rectangle 6">
              <a:extLst>
                <a:ext uri="{FF2B5EF4-FFF2-40B4-BE49-F238E27FC236}">
                  <a16:creationId xmlns:a16="http://schemas.microsoft.com/office/drawing/2014/main" id="{7486B1C6-9477-F757-4E04-C322265B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74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--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296" name="Rectangle 7">
              <a:extLst>
                <a:ext uri="{FF2B5EF4-FFF2-40B4-BE49-F238E27FC236}">
                  <a16:creationId xmlns:a16="http://schemas.microsoft.com/office/drawing/2014/main" id="{CA317492-41A6-C3FD-9B1B-FFB3E5922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749"/>
              <a:ext cx="431" cy="211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297" name="Rectangle 8">
              <a:extLst>
                <a:ext uri="{FF2B5EF4-FFF2-40B4-BE49-F238E27FC236}">
                  <a16:creationId xmlns:a16="http://schemas.microsoft.com/office/drawing/2014/main" id="{A94AD45C-528E-5F2F-370E-51D86C5EB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74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--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298" name="Rectangle 9">
              <a:extLst>
                <a:ext uri="{FF2B5EF4-FFF2-40B4-BE49-F238E27FC236}">
                  <a16:creationId xmlns:a16="http://schemas.microsoft.com/office/drawing/2014/main" id="{559A3666-7916-504E-6789-73BE2D085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749"/>
              <a:ext cx="431" cy="211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299" name="Rectangle 10">
              <a:extLst>
                <a:ext uri="{FF2B5EF4-FFF2-40B4-BE49-F238E27FC236}">
                  <a16:creationId xmlns:a16="http://schemas.microsoft.com/office/drawing/2014/main" id="{CA927576-5E6E-F3BB-F6EA-33BABBCB8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4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--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00" name="Rectangle 11">
              <a:extLst>
                <a:ext uri="{FF2B5EF4-FFF2-40B4-BE49-F238E27FC236}">
                  <a16:creationId xmlns:a16="http://schemas.microsoft.com/office/drawing/2014/main" id="{CA0D3D3D-0BB9-D7F4-E2DE-867B569FC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749"/>
              <a:ext cx="431" cy="211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01" name="Rectangle 12">
              <a:extLst>
                <a:ext uri="{FF2B5EF4-FFF2-40B4-BE49-F238E27FC236}">
                  <a16:creationId xmlns:a16="http://schemas.microsoft.com/office/drawing/2014/main" id="{22602379-E722-F481-29E1-322FCF210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" y="74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--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02" name="Rectangle 14">
              <a:extLst>
                <a:ext uri="{FF2B5EF4-FFF2-40B4-BE49-F238E27FC236}">
                  <a16:creationId xmlns:a16="http://schemas.microsoft.com/office/drawing/2014/main" id="{83CCAAAD-FCC4-5D83-AEB2-16ED51CD5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00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a[4]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03" name="Rectangle 15">
              <a:extLst>
                <a:ext uri="{FF2B5EF4-FFF2-40B4-BE49-F238E27FC236}">
                  <a16:creationId xmlns:a16="http://schemas.microsoft.com/office/drawing/2014/main" id="{42287EC6-07D2-3719-5217-2C13ECC3F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00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a[5]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04" name="Rectangle 16">
              <a:extLst>
                <a:ext uri="{FF2B5EF4-FFF2-40B4-BE49-F238E27FC236}">
                  <a16:creationId xmlns:a16="http://schemas.microsoft.com/office/drawing/2014/main" id="{6F5338F1-6873-6633-D5E0-3C59F0C72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0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a[6]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05" name="Rectangle 17">
              <a:extLst>
                <a:ext uri="{FF2B5EF4-FFF2-40B4-BE49-F238E27FC236}">
                  <a16:creationId xmlns:a16="http://schemas.microsoft.com/office/drawing/2014/main" id="{E2FD1036-523C-0B5C-96E3-D416A3D06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100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a[3]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06" name="Rectangle 18">
              <a:extLst>
                <a:ext uri="{FF2B5EF4-FFF2-40B4-BE49-F238E27FC236}">
                  <a16:creationId xmlns:a16="http://schemas.microsoft.com/office/drawing/2014/main" id="{67239AA9-6051-0289-9884-5772A1B3C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100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a[0]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07" name="Rectangle 19">
              <a:extLst>
                <a:ext uri="{FF2B5EF4-FFF2-40B4-BE49-F238E27FC236}">
                  <a16:creationId xmlns:a16="http://schemas.microsoft.com/office/drawing/2014/main" id="{7B5CB126-8D1D-F3D4-AFE5-E202D9EC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100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a[2]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08" name="Rectangle 20">
              <a:extLst>
                <a:ext uri="{FF2B5EF4-FFF2-40B4-BE49-F238E27FC236}">
                  <a16:creationId xmlns:a16="http://schemas.microsoft.com/office/drawing/2014/main" id="{F2D3063D-E9B5-B811-647A-3EAB9E0BA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100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a[8]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09" name="Rectangle 21">
              <a:extLst>
                <a:ext uri="{FF2B5EF4-FFF2-40B4-BE49-F238E27FC236}">
                  <a16:creationId xmlns:a16="http://schemas.microsoft.com/office/drawing/2014/main" id="{8FE1A89F-06BB-0690-6AA9-C26C72111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" y="100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a[9]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10" name="Rectangle 22">
              <a:extLst>
                <a:ext uri="{FF2B5EF4-FFF2-40B4-BE49-F238E27FC236}">
                  <a16:creationId xmlns:a16="http://schemas.microsoft.com/office/drawing/2014/main" id="{278282E4-DB8D-2418-B7A6-8886EBFD0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100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a[7]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11" name="Rectangle 23">
              <a:extLst>
                <a:ext uri="{FF2B5EF4-FFF2-40B4-BE49-F238E27FC236}">
                  <a16:creationId xmlns:a16="http://schemas.microsoft.com/office/drawing/2014/main" id="{657E76D3-9613-286B-5356-7726876BC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100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a[1]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12" name="Rectangle 24">
              <a:extLst>
                <a:ext uri="{FF2B5EF4-FFF2-40B4-BE49-F238E27FC236}">
                  <a16:creationId xmlns:a16="http://schemas.microsoft.com/office/drawing/2014/main" id="{7B5C1A41-A59E-A766-19DF-9237F83B1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9" y="749"/>
              <a:ext cx="432" cy="211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13" name="Rectangle 25">
              <a:extLst>
                <a:ext uri="{FF2B5EF4-FFF2-40B4-BE49-F238E27FC236}">
                  <a16:creationId xmlns:a16="http://schemas.microsoft.com/office/drawing/2014/main" id="{AE884B2D-BDED-CA8C-EDB2-3782DF932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74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--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14" name="Rectangle 26">
              <a:extLst>
                <a:ext uri="{FF2B5EF4-FFF2-40B4-BE49-F238E27FC236}">
                  <a16:creationId xmlns:a16="http://schemas.microsoft.com/office/drawing/2014/main" id="{0462055F-8697-8E9B-C8BA-CEB4055FB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749"/>
              <a:ext cx="431" cy="211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15" name="Rectangle 27">
              <a:extLst>
                <a:ext uri="{FF2B5EF4-FFF2-40B4-BE49-F238E27FC236}">
                  <a16:creationId xmlns:a16="http://schemas.microsoft.com/office/drawing/2014/main" id="{5C91BE0F-9105-92E7-1C37-7C938ACA1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74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--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16" name="Rectangle 28">
              <a:extLst>
                <a:ext uri="{FF2B5EF4-FFF2-40B4-BE49-F238E27FC236}">
                  <a16:creationId xmlns:a16="http://schemas.microsoft.com/office/drawing/2014/main" id="{ACD7F2DC-2D6A-6F3A-81A5-0EFCF38B7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749"/>
              <a:ext cx="431" cy="211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17" name="Rectangle 29">
              <a:extLst>
                <a:ext uri="{FF2B5EF4-FFF2-40B4-BE49-F238E27FC236}">
                  <a16:creationId xmlns:a16="http://schemas.microsoft.com/office/drawing/2014/main" id="{8F1F5EC8-BC04-2C84-9297-488F0282E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74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--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18" name="Rectangle 30">
              <a:extLst>
                <a:ext uri="{FF2B5EF4-FFF2-40B4-BE49-F238E27FC236}">
                  <a16:creationId xmlns:a16="http://schemas.microsoft.com/office/drawing/2014/main" id="{F18A9B12-2070-4D14-8E8E-9FD14944D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" y="749"/>
              <a:ext cx="431" cy="211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19" name="Rectangle 31">
              <a:extLst>
                <a:ext uri="{FF2B5EF4-FFF2-40B4-BE49-F238E27FC236}">
                  <a16:creationId xmlns:a16="http://schemas.microsoft.com/office/drawing/2014/main" id="{881EE380-16C9-86B2-1A6A-3C3035BCB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4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--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20" name="Rectangle 32">
              <a:extLst>
                <a:ext uri="{FF2B5EF4-FFF2-40B4-BE49-F238E27FC236}">
                  <a16:creationId xmlns:a16="http://schemas.microsoft.com/office/drawing/2014/main" id="{657C6201-4388-79E3-F4F6-241BBBC49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749"/>
              <a:ext cx="431" cy="211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21" name="Rectangle 33">
              <a:extLst>
                <a:ext uri="{FF2B5EF4-FFF2-40B4-BE49-F238E27FC236}">
                  <a16:creationId xmlns:a16="http://schemas.microsoft.com/office/drawing/2014/main" id="{B04EE7C2-E8E8-DD22-A0D5-D1E09654B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74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--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22" name="Rectangle 34">
              <a:extLst>
                <a:ext uri="{FF2B5EF4-FFF2-40B4-BE49-F238E27FC236}">
                  <a16:creationId xmlns:a16="http://schemas.microsoft.com/office/drawing/2014/main" id="{6C639ED8-1F72-04FB-9563-F2ADF6587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749"/>
              <a:ext cx="431" cy="211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23" name="Rectangle 35">
              <a:extLst>
                <a:ext uri="{FF2B5EF4-FFF2-40B4-BE49-F238E27FC236}">
                  <a16:creationId xmlns:a16="http://schemas.microsoft.com/office/drawing/2014/main" id="{F9A09FB5-1747-C143-0872-5BA1DC0DC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74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--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24" name="Rectangle 36">
              <a:extLst>
                <a:ext uri="{FF2B5EF4-FFF2-40B4-BE49-F238E27FC236}">
                  <a16:creationId xmlns:a16="http://schemas.microsoft.com/office/drawing/2014/main" id="{B0B7C1AA-B3C0-E69B-4EDF-DCD3172F7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749"/>
              <a:ext cx="431" cy="211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20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25" name="Rectangle 37">
              <a:extLst>
                <a:ext uri="{FF2B5EF4-FFF2-40B4-BE49-F238E27FC236}">
                  <a16:creationId xmlns:a16="http://schemas.microsoft.com/office/drawing/2014/main" id="{7419B56B-76B3-DA0D-F24D-957775B65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008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myvar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26" name="Text Box 38">
              <a:extLst>
                <a:ext uri="{FF2B5EF4-FFF2-40B4-BE49-F238E27FC236}">
                  <a16:creationId xmlns:a16="http://schemas.microsoft.com/office/drawing/2014/main" id="{FD83C2D9-5FE4-1D74-B270-ADA73A6EE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" y="487"/>
              <a:ext cx="8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other vars</a:t>
              </a:r>
            </a:p>
          </p:txBody>
        </p:sp>
        <p:sp>
          <p:nvSpPr>
            <p:cNvPr id="12327" name="Text Box 39">
              <a:extLst>
                <a:ext uri="{FF2B5EF4-FFF2-40B4-BE49-F238E27FC236}">
                  <a16:creationId xmlns:a16="http://schemas.microsoft.com/office/drawing/2014/main" id="{D610EB78-5B81-BB06-D6BD-6FE965E96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48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array</a:t>
              </a:r>
            </a:p>
          </p:txBody>
        </p:sp>
      </p:grpSp>
      <p:sp>
        <p:nvSpPr>
          <p:cNvPr id="12293" name="Slide Number Placeholder 38">
            <a:extLst>
              <a:ext uri="{FF2B5EF4-FFF2-40B4-BE49-F238E27FC236}">
                <a16:creationId xmlns:a16="http://schemas.microsoft.com/office/drawing/2014/main" id="{3597FD7C-1C90-CF2C-338A-1796B862AF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922121-BF04-4D7C-99E7-C760C9DA4B7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F4EA3EA-E7F8-CD97-CE81-F0F5821C8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1700" dirty="0"/>
              <a:t>what is initialization again?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700" dirty="0"/>
              <a:t>array elements can be initialized at once:</a:t>
            </a:r>
            <a:endParaRPr lang="en-US" altLang="en-US" sz="1700" i="1" dirty="0"/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int a[10]={0, 10, 20, 30, 40, 50, 60, 70, 80, 90};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1700" dirty="0"/>
              <a:t>do not have to initialize all elements (rest are assigned zeros):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int a[10]={0, 10, 20};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i="1">
                <a:ea typeface="+mn-ea"/>
                <a:cs typeface="+mn-cs"/>
              </a:rPr>
              <a:t>array zero-initialization </a:t>
            </a:r>
            <a:r>
              <a:rPr lang="en-US" altLang="en-US" sz="1700" i="1" dirty="0">
                <a:ea typeface="+mn-ea"/>
                <a:cs typeface="+mn-cs"/>
              </a:rPr>
              <a:t>idiom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int a[10] = {};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1700" dirty="0"/>
              <a:t>may skip array size at initialization (size computed to hold all values)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int a[]={10,20,30}; // array size is three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1700" dirty="0"/>
              <a:t>using named constants for array size is good style: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const int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numStudents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 55;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int score[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numStudents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];</a:t>
            </a:r>
            <a:endParaRPr lang="en-US" altLang="en-US" sz="1700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5F5DB5E-91B5-49BE-4646-B095480A2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1143000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/>
              <a:t>Initializing Array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EA2C9CD8-F655-492C-CCC8-48F7E513B7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426AA0-B61F-4885-AFA1-59270FAC766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AF7F1AF-7E0F-92D5-5DD2-DC01364AC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534400" cy="5410200"/>
          </a:xfrm>
          <a:noFill/>
        </p:spPr>
        <p:txBody>
          <a:bodyPr/>
          <a:lstStyle/>
          <a:p>
            <a:r>
              <a:rPr lang="en-US" altLang="en-US" sz="1700"/>
              <a:t>array elements can be passed as arguments to functions: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i=5, n, a[10];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myfunc(n);	// scalar variable as argument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myfunc(a[3]);  // element as argument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myfunc(a[i]);  // which element is passed?</a:t>
            </a:r>
            <a:endParaRPr lang="en-US" altLang="en-US" sz="1700"/>
          </a:p>
          <a:p>
            <a:r>
              <a:rPr lang="en-US" altLang="en-US" sz="1700"/>
              <a:t>entire array can be passed as argument</a:t>
            </a:r>
          </a:p>
          <a:p>
            <a:pPr lvl="1"/>
            <a:r>
              <a:rPr lang="en-US" altLang="en-US" sz="1700"/>
              <a:t>always passed </a:t>
            </a:r>
            <a:r>
              <a:rPr lang="en-US" altLang="en-US" sz="1700" u="sng"/>
              <a:t>by reference</a:t>
            </a:r>
            <a:r>
              <a:rPr lang="en-US" altLang="en-US" sz="1700"/>
              <a:t> (no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sz="1700"/>
              <a:t> needed)</a:t>
            </a:r>
          </a:p>
          <a:p>
            <a:pPr lvl="1"/>
            <a:r>
              <a:rPr lang="en-US" altLang="en-US" sz="1700"/>
              <a:t>function does not know array size, it is usually passed as a separate variable</a:t>
            </a:r>
          </a:p>
          <a:p>
            <a:pPr lvl="2"/>
            <a:r>
              <a:rPr lang="en-US" altLang="en-US" sz="1700"/>
              <a:t>alternatively – make size a global named constant; </a:t>
            </a:r>
            <a:br>
              <a:rPr lang="en-US" altLang="en-US" sz="1700"/>
            </a:br>
            <a:r>
              <a:rPr lang="en-US" altLang="en-US" sz="1700"/>
              <a:t>using a literal constant is bad style</a:t>
            </a:r>
          </a:p>
          <a:p>
            <a:r>
              <a:rPr lang="en-US" altLang="en-US" sz="1700"/>
              <a:t>example: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fillUp(int [], int); // prototype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void fillUp(int a[], int size){ // definition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cout &lt;&lt; ”Enter ” &lt;&lt; size &lt;&lt; ” numbers:”;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for(int i=0; i &lt; size; ++i)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cin &gt;&gt; a[i];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fillUp(score, 5); // invocation, note no brackets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839530F-51F3-4757-5409-DB9A8E7BE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Arrays and Functions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EF8A7517-B9FB-6195-8989-844ACBBBED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1E96FF-A28D-417A-A8E3-BCCEA512C8B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453</TotalTime>
  <Pages>22</Pages>
  <Words>1221</Words>
  <Application>Microsoft Office PowerPoint</Application>
  <PresentationFormat>On-screen Show (4:3)</PresentationFormat>
  <Paragraphs>176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Courier</vt:lpstr>
      <vt:lpstr>Arial</vt:lpstr>
      <vt:lpstr>Times New Roman</vt:lpstr>
      <vt:lpstr>Monotype Sorts</vt:lpstr>
      <vt:lpstr>Courier New</vt:lpstr>
      <vt:lpstr>green</vt:lpstr>
      <vt:lpstr>Previous Lecture Review</vt:lpstr>
      <vt:lpstr>Arrays</vt:lpstr>
      <vt:lpstr>Array Terms</vt:lpstr>
      <vt:lpstr>Array Terms Again</vt:lpstr>
      <vt:lpstr>Array Usage</vt:lpstr>
      <vt:lpstr>Array with Loops Example</vt:lpstr>
      <vt:lpstr>Arrays in Memory, Index Out of Range</vt:lpstr>
      <vt:lpstr>Initializing Array</vt:lpstr>
      <vt:lpstr>Arrays and Functions</vt:lpstr>
      <vt:lpstr>const Parameter Type Modifier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Programmer-defined functions</dc:title>
  <dc:subject/>
  <dc:creator/>
  <cp:keywords/>
  <dc:description/>
  <cp:lastModifiedBy>Patel, Yug</cp:lastModifiedBy>
  <cp:revision>405</cp:revision>
  <cp:lastPrinted>2001-02-27T21:24:26Z</cp:lastPrinted>
  <dcterms:created xsi:type="dcterms:W3CDTF">1996-06-25T16:22:20Z</dcterms:created>
  <dcterms:modified xsi:type="dcterms:W3CDTF">2024-04-21T03:58:35Z</dcterms:modified>
</cp:coreProperties>
</file>