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8"/>
  </p:notesMasterIdLst>
  <p:handoutMasterIdLst>
    <p:handoutMasterId r:id="rId9"/>
  </p:handoutMasterIdLst>
  <p:sldIdLst>
    <p:sldId id="256" r:id="rId2"/>
    <p:sldId id="354" r:id="rId3"/>
    <p:sldId id="348" r:id="rId4"/>
    <p:sldId id="349" r:id="rId5"/>
    <p:sldId id="353" r:id="rId6"/>
    <p:sldId id="355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00E4"/>
    <a:srgbClr val="9234DB"/>
    <a:srgbClr val="A2C1FE"/>
    <a:srgbClr val="114FFB"/>
    <a:srgbClr val="618FFD"/>
    <a:srgbClr val="063DE8"/>
    <a:srgbClr val="3365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787"/>
    <p:restoredTop sz="90929"/>
  </p:normalViewPr>
  <p:slideViewPr>
    <p:cSldViewPr>
      <p:cViewPr varScale="1">
        <p:scale>
          <a:sx n="82" d="100"/>
          <a:sy n="82" d="100"/>
        </p:scale>
        <p:origin x="198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1E7A6B1-D47D-A89C-C503-B28F6A2A01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3E913C0-69F3-1F34-EB7F-3B066E360BF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1EA18E5C-1067-9E1E-1A20-F01017316E7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DD5C15B1-8184-31C2-5A0D-754522F5E8F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6A52FA3-809E-65B4-93A3-3400A7C4E5C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46DAA14-7568-F4A8-CA3C-641C3C48D8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C99F846-4F17-117D-4B6B-7DB2CB3DFF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9AB29DA-3A77-3C8A-8019-8947D185FB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25503B6-2684-49E4-B35D-35496B8B95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67F4025-AC12-E0BE-454A-BF2C350F22E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844" rIns="92126" bIns="468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B7E58848-42CD-B73F-135E-CAD61EEBAEE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651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318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97000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589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>
            <a:extLst>
              <a:ext uri="{FF2B5EF4-FFF2-40B4-BE49-F238E27FC236}">
                <a16:creationId xmlns:a16="http://schemas.microsoft.com/office/drawing/2014/main" id="{208C5ECB-76FB-30C5-F7C1-3D5B72D816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F31D22E-01EF-4825-AFCF-414D9CFBD29D}" type="slidenum">
              <a:rPr lang="en-US" altLang="en-US" sz="1000" smtClean="0"/>
              <a:pPr>
                <a:spcBef>
                  <a:spcPct val="0"/>
                </a:spcBef>
              </a:pPr>
              <a:t>1</a:t>
            </a:fld>
            <a:endParaRPr lang="en-US" altLang="en-US" sz="10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73BA3A5-7143-99C4-820D-A7D0579F7E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19D7D52-D5EC-7D94-9150-05AD9F073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6FBD4956-386E-EAF1-F5CF-01C46D5BFFFB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8">
              <a:extLst>
                <a:ext uri="{FF2B5EF4-FFF2-40B4-BE49-F238E27FC236}">
                  <a16:creationId xmlns:a16="http://schemas.microsoft.com/office/drawing/2014/main" id="{672E7BBB-E329-2ABE-B07C-DD33AF4BA2FE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6937293A-5A77-DF83-B2EB-5A6227DA8470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471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131ED-2AEA-1293-A4AE-34826A5AD60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E5322-6E1E-29C8-3967-032F308AFE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5D5D0-4F20-16D2-D311-5685EBAABD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91027-2F47-4058-B54A-665283D04A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044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C48B83E-A0DD-9B3D-2787-94F8509619D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BEBCC50-BEAE-1C4B-1A63-6CF0097EF2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AD25C-F022-4969-B919-2268EB47AE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F769381-CD3A-166E-E325-747CE8A488D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44D6967-3C31-00FE-9407-B85C51CC090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7B8ABD8-B80B-B98B-8A9C-01C36A6240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84ABE-7BC1-410B-A291-591499E872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4B0C2AE-20E7-E96A-C137-1EADB99D661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8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8548A22-334C-8BC5-7B7D-33370510858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6D2A9BF-B61C-7B68-6AB6-3916D78219B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30A03-33DB-43F1-B0A1-7DACE638F8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C73D0D6-8FAD-A4CF-4C72-A7E8C651548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7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84C43B0-1C3F-75F1-FA6A-D9C99AC34FA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FCA5AAB-24B1-7E4B-318E-92640FAF2A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0B82B-20E1-454F-BD38-512A4E91F9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F815024-8FED-100A-B2CF-6FE5C500BE1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4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CAA719E-1989-E2EB-4281-FE28D14417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069F5C9-093D-8BB7-5918-FC5D4A061E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5E87E-7C4F-42CC-A05A-7D5AC37467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BD69ED6-B44F-C259-5166-136ADF31283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4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C94FC94-B124-EF68-7DDF-6F00F9D1A9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BE6EFD8-5B5A-7296-885C-900C39EDF0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A1D24-B15E-4D1E-9B93-9CBD29FC39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C473D6EA-F0EC-8847-7058-3A019D6753A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2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BC574F3-7FFD-6190-A698-8B9A383F6C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A77F1140-70C4-93DE-6F59-F880C0B6F7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F747C-B5D5-4D6B-829D-3AF5B6ECA9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1E519C4-B7F4-B067-C1EB-1D92A5CEA52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5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12C5BD21-EC1A-28E2-0BFD-4565F0C3AE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8DC26DE8-BF28-B524-11C7-BD6AD55403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7978B-BAD1-4C03-938C-AF57C3F5DA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A4B11F7B-5A20-C067-90F2-B7049E7011B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8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F934386-2E6D-40E5-91F8-DAE67AC841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DF20BF3-8CFB-27FA-2F1C-A30A7D6587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FD616-1077-4184-A9B7-0EF7855799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CF3282E-31A6-E963-F3A8-901B62638C8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2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11BD8BA-84BD-8839-9045-91D4DB9A3BB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DBB1950-7FC3-8968-F9AD-C05C40C8A8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00BFD-496B-4370-8AB9-E6E2A2A5C2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7F47E77-36F4-DC10-0E91-A9B0CD32661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9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528FAABF-250F-D5BF-5A7A-BF5B47EB48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27DEE0F0-64B5-6D2A-CF8A-DC98175BEC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7279C800-9B4D-01EB-425B-E71DB555F4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A372A520-BE2D-2273-6F46-6AB32E1014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03C77BB-22EF-4CE1-97B3-A1445CD1B3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1169AC4C-2F83-B18A-15D0-90BF442B9C1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37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4EB0FD4-9146-FFF6-2B53-9734868D95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br>
              <a:rPr lang="en-US" altLang="en-US"/>
            </a:br>
            <a:r>
              <a:rPr lang="en-US" altLang="en-US"/>
              <a:t>File Input/Output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3146ED3-81B1-F667-DA84-805B46FB1D7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3200">
                <a:solidFill>
                  <a:schemeClr val="folHlink"/>
                </a:solidFill>
              </a:rPr>
              <a:t>when need to keep permanently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CD89A85-5FED-01A1-8C67-CE649A36D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153400" cy="5334000"/>
          </a:xfrm>
        </p:spPr>
        <p:txBody>
          <a:bodyPr/>
          <a:lstStyle/>
          <a:p>
            <a:pPr>
              <a:defRPr/>
            </a:pPr>
            <a:r>
              <a:rPr lang="en-US" sz="1700" dirty="0"/>
              <a:t>C++ uses streams for input and output</a:t>
            </a:r>
          </a:p>
          <a:p>
            <a:pPr>
              <a:defRPr/>
            </a:pPr>
            <a:r>
              <a:rPr lang="en-US" sz="1700" i="1" dirty="0"/>
              <a:t>stream - </a:t>
            </a:r>
            <a:r>
              <a:rPr lang="en-US" sz="1700" dirty="0"/>
              <a:t>is a sequence of data to be read (</a:t>
            </a:r>
            <a:r>
              <a:rPr lang="en-US" sz="1700" i="1" dirty="0"/>
              <a:t>input stream</a:t>
            </a:r>
            <a:r>
              <a:rPr lang="en-US" sz="1700" dirty="0"/>
              <a:t>) or a sequence of data generated by the program to be output (</a:t>
            </a:r>
            <a:r>
              <a:rPr lang="en-US" sz="1700" i="1" dirty="0"/>
              <a:t>output stream</a:t>
            </a:r>
            <a:r>
              <a:rPr lang="en-US" sz="1700" dirty="0"/>
              <a:t>)</a:t>
            </a:r>
          </a:p>
          <a:p>
            <a:pPr>
              <a:defRPr/>
            </a:pPr>
            <a:r>
              <a:rPr lang="en-US" sz="1700" dirty="0"/>
              <a:t>by default only standard streams are declared: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cin</a:t>
            </a:r>
            <a:r>
              <a:rPr lang="en-US" sz="1700" dirty="0"/>
              <a:t> (console input)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cout</a:t>
            </a:r>
            <a:r>
              <a:rPr lang="en-US" sz="1700" dirty="0"/>
              <a:t> (console output)</a:t>
            </a:r>
          </a:p>
          <a:p>
            <a:pPr>
              <a:defRPr/>
            </a:pPr>
            <a:r>
              <a:rPr lang="en-US" sz="1700" dirty="0"/>
              <a:t>files are used to store information permanently </a:t>
            </a:r>
          </a:p>
          <a:p>
            <a:pPr>
              <a:defRPr/>
            </a:pPr>
            <a:r>
              <a:rPr lang="en-US" sz="1700" dirty="0"/>
              <a:t>to do file input/output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&lt;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fstream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&gt;</a:t>
            </a:r>
            <a:r>
              <a:rPr lang="en-US" sz="1700" dirty="0"/>
              <a:t> needs to be included</a:t>
            </a:r>
          </a:p>
          <a:p>
            <a:pPr>
              <a:defRPr/>
            </a:pPr>
            <a:r>
              <a:rPr lang="en-US" sz="1700" dirty="0"/>
              <a:t>as well as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using std::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ifstream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; </a:t>
            </a:r>
            <a:r>
              <a:rPr lang="en-US" sz="1700" dirty="0"/>
              <a:t>and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using std::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ofstream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700" dirty="0"/>
              <a:t>an input or output stream needs to be declared: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ifstream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fin; // input stream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ofstream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fout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; // output stream</a:t>
            </a:r>
            <a:endParaRPr lang="en-US" sz="1700" dirty="0"/>
          </a:p>
          <a:p>
            <a:pPr>
              <a:defRPr/>
            </a:pPr>
            <a:r>
              <a:rPr lang="en-US" sz="1700" dirty="0"/>
              <a:t>before C++ program can read from or write to a file stream, the stream needs to be connected to a file. This is referred to as </a:t>
            </a:r>
            <a:r>
              <a:rPr lang="en-US" sz="1700" i="1" dirty="0"/>
              <a:t>opening</a:t>
            </a:r>
            <a:r>
              <a:rPr lang="en-US" sz="1700" dirty="0"/>
              <a:t> the file: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fin.open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(”myfile.dat”); // opening file</a:t>
            </a:r>
          </a:p>
          <a:p>
            <a:pPr lvl="1">
              <a:defRPr/>
            </a:pPr>
            <a:r>
              <a:rPr lang="en-US" sz="1700" dirty="0">
                <a:ea typeface="+mn-ea"/>
                <a:cs typeface="+mn-cs"/>
              </a:rPr>
              <a:t>string declaration and file opening in single statement</a:t>
            </a:r>
          </a:p>
          <a:p>
            <a:pPr lvl="2">
              <a:buFontTx/>
              <a:buNone/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ifstream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fin(”myfile.dat”);</a:t>
            </a:r>
            <a:endParaRPr lang="en-US" sz="1700" dirty="0"/>
          </a:p>
          <a:p>
            <a:pPr>
              <a:defRPr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8084121-732C-5B7E-89B0-4068398FB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Streams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3325E679-1D88-DFA4-257A-58A2970A66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A1553A-A6BA-4DDF-AAC5-F9627AEF90A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6647F92-7614-AF9D-3A08-470F9DF97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147763"/>
            <a:ext cx="7696200" cy="5334000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a string variable can be used as file name (as of C++11)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string filename=”myfile.dat”;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fin.open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(filename);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after stream variable has been connected to a file, extraction and insertion operators can be used with a stream: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fin &gt;&gt; var1 &gt;&gt; var2 &gt;&gt; var3;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after the file is opened all the operations on the file is done through associated stream</a:t>
            </a:r>
          </a:p>
          <a:p>
            <a:pPr>
              <a:defRPr/>
            </a:pPr>
            <a:r>
              <a:rPr lang="en-US" altLang="en-US" sz="1700" i="1" dirty="0"/>
              <a:t>fille </a:t>
            </a:r>
            <a:r>
              <a:rPr lang="en-US" altLang="en-US" sz="1700" i="1"/>
              <a:t>reading idiom</a:t>
            </a:r>
            <a:endParaRPr lang="en-US" altLang="en-US" sz="1700" i="1" dirty="0"/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while(fin &gt;&gt;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myvar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){ … } // any file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while(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getline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(fin,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myvar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)){ … } // text file </a:t>
            </a:r>
            <a:endParaRPr lang="en-US" altLang="en-US" sz="1700" dirty="0"/>
          </a:p>
          <a:p>
            <a:pPr lvl="1">
              <a:defRPr/>
            </a:pPr>
            <a:r>
              <a:rPr lang="en-US" altLang="en-US" sz="1700" dirty="0"/>
              <a:t>iterates until file ends or reading error</a:t>
            </a:r>
          </a:p>
          <a:p>
            <a:pPr>
              <a:defRPr/>
            </a:pPr>
            <a:r>
              <a:rPr lang="en-US" altLang="en-US" sz="1700" dirty="0"/>
              <a:t>closing stream: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fin.close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(); // closing file</a:t>
            </a:r>
          </a:p>
          <a:p>
            <a:pPr lvl="1">
              <a:defRPr/>
            </a:pPr>
            <a:r>
              <a:rPr lang="en-US" altLang="en-US" sz="1700" dirty="0">
                <a:ea typeface="+mn-ea"/>
                <a:cs typeface="+mn-cs"/>
              </a:rPr>
              <a:t>good style: closing all opened file streams before program ends</a:t>
            </a:r>
          </a:p>
          <a:p>
            <a:pPr lvl="1">
              <a:buFont typeface="Monotype Sorts" pitchFamily="2" charset="2"/>
              <a:buNone/>
              <a:defRPr/>
            </a:pP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CF86382-B3AF-18A2-97CD-C5EB56444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Streams (Cont.)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0E99498D-27D7-07F8-9FD8-DB874FD11B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6E8D16-D014-45A2-9A3E-D9139511133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0020ED1-970E-65A2-ECA6-A0ACC4654E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4953000"/>
          </a:xfrm>
          <a:noFill/>
        </p:spPr>
        <p:txBody>
          <a:bodyPr/>
          <a:lstStyle/>
          <a:p>
            <a:r>
              <a:rPr lang="en-US" altLang="en-US" sz="1700"/>
              <a:t>function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fail()</a:t>
            </a:r>
            <a:r>
              <a:rPr lang="en-US" altLang="en-US" sz="1700"/>
              <a:t> returns true if previous stream operation failed</a:t>
            </a:r>
          </a:p>
          <a:p>
            <a:pPr lvl="1"/>
            <a:r>
              <a:rPr lang="en-US" altLang="en-US" sz="1700"/>
              <a:t>useful to check if file is opened successfully before performing operations on file</a:t>
            </a:r>
          </a:p>
          <a:p>
            <a:endParaRPr lang="en-US" altLang="en-US" sz="1700"/>
          </a:p>
          <a:p>
            <a:r>
              <a:rPr lang="en-US" altLang="en-US" sz="1700"/>
              <a:t>useful function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exit()</a:t>
            </a:r>
            <a:r>
              <a:rPr lang="en-US" altLang="en-US" sz="1700"/>
              <a:t> - exists program immediately. </a:t>
            </a:r>
          </a:p>
          <a:p>
            <a:pPr lvl="1"/>
            <a:r>
              <a:rPr lang="en-US" altLang="en-US" sz="1700"/>
              <a:t>to use exit, include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&lt;cstdlib&gt;</a:t>
            </a:r>
          </a:p>
          <a:p>
            <a:pPr lvl="1"/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exit()</a:t>
            </a:r>
            <a:r>
              <a:rPr lang="en-US" altLang="en-US" sz="1700"/>
              <a:t> accepts one integer as argument:</a:t>
            </a:r>
          </a:p>
          <a:p>
            <a:pPr marL="914400" lvl="2" indent="0">
              <a:buFontTx/>
              <a:buNone/>
            </a:pPr>
            <a:r>
              <a:rPr lang="en-US" altLang="en-US" sz="1700"/>
              <a:t>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EXIT_SUCCES </a:t>
            </a:r>
            <a:r>
              <a:rPr lang="en-US" altLang="en-US" sz="1700"/>
              <a:t>- normal program termination; </a:t>
            </a:r>
          </a:p>
          <a:p>
            <a:pPr marL="914400" lvl="2" indent="0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EXIT_FAILURE </a:t>
            </a:r>
            <a:r>
              <a:rPr lang="en-US" altLang="en-US" sz="1700"/>
              <a:t>- abnormal </a:t>
            </a:r>
          </a:p>
          <a:p>
            <a:endParaRPr lang="en-US" altLang="en-US" sz="1700"/>
          </a:p>
          <a:p>
            <a:r>
              <a:rPr lang="en-US" altLang="en-US" sz="1700"/>
              <a:t>example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fin.open(”myfile.dat”); // opening file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if (fin.fail()){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cout &lt;&lt; ”Cannot open file myfile.dat”;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exit(1);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 </a:t>
            </a:r>
            <a:endParaRPr lang="en-US" altLang="en-US" sz="1700"/>
          </a:p>
          <a:p>
            <a:pPr lvl="1"/>
            <a:endParaRPr lang="en-US" altLang="en-US" sz="1700"/>
          </a:p>
          <a:p>
            <a:pPr lvl="1">
              <a:buFont typeface="Monotype Sorts" pitchFamily="2" charset="2"/>
              <a:buNone/>
            </a:pP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B98A2BE-A5CC-7B6E-0E88-88D76A418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I/O Error Checking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EAF6DF82-6DA7-0332-36E7-587EE805C2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464421-BFAD-42E7-9DD7-9E404086BAB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1351B8B-61F3-8696-0A26-7CB91B764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295400"/>
            <a:ext cx="5562600" cy="4876800"/>
          </a:xfrm>
          <a:noFill/>
        </p:spPr>
        <p:txBody>
          <a:bodyPr/>
          <a:lstStyle/>
          <a:p>
            <a:r>
              <a:rPr lang="en-US" altLang="en-US" sz="1700"/>
              <a:t>streams can be passed as parameters</a:t>
            </a:r>
          </a:p>
          <a:p>
            <a:r>
              <a:rPr lang="en-US" altLang="en-US" sz="1700"/>
              <a:t>streams must be passed by reference</a:t>
            </a:r>
          </a:p>
          <a:p>
            <a:endParaRPr lang="en-US" altLang="en-US" sz="1700"/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void myfunc(ifstream &amp;myinfile);</a:t>
            </a:r>
            <a:endParaRPr lang="en-US" altLang="en-US" sz="170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BE50C36-905B-4710-83F6-0AEF2C7A7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Streams as Parameters</a:t>
            </a: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BCC91CBE-2352-AFFC-E6D8-DC38B6ACF5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BDCB6E-351D-4D8C-AD4A-7E9A4298E17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>
            <a:extLst>
              <a:ext uri="{FF2B5EF4-FFF2-40B4-BE49-F238E27FC236}">
                <a16:creationId xmlns:a16="http://schemas.microsoft.com/office/drawing/2014/main" id="{B70AED4C-0D2D-ACD9-71AD-C02473BD3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153400" cy="5410200"/>
          </a:xfrm>
          <a:noFill/>
        </p:spPr>
        <p:txBody>
          <a:bodyPr/>
          <a:lstStyle/>
          <a:p>
            <a:r>
              <a:rPr lang="en-US" altLang="en-US" sz="1700"/>
              <a:t>what is stream?</a:t>
            </a:r>
          </a:p>
          <a:p>
            <a:r>
              <a:rPr lang="en-US" altLang="en-US" sz="1700"/>
              <a:t>what is the difference between input stream and output stream?</a:t>
            </a:r>
          </a:p>
          <a:p>
            <a:r>
              <a:rPr lang="en-US" altLang="en-US" sz="1700"/>
              <a:t>what streams do not need definitions?</a:t>
            </a:r>
          </a:p>
          <a:p>
            <a:r>
              <a:rPr lang="en-US" altLang="en-US" sz="1700"/>
              <a:t>how can you declare a stream?</a:t>
            </a:r>
          </a:p>
          <a:p>
            <a:r>
              <a:rPr lang="en-US" altLang="en-US" sz="1700"/>
              <a:t>what do the following functions do?</a:t>
            </a:r>
          </a:p>
          <a:p>
            <a:pPr lvl="1"/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open()</a:t>
            </a:r>
            <a:r>
              <a:rPr lang="en-US" altLang="en-US" sz="1700"/>
              <a:t>	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close()</a:t>
            </a:r>
            <a:endParaRPr lang="en-US" altLang="en-US" sz="1700"/>
          </a:p>
          <a:p>
            <a:pPr lvl="1"/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fail()</a:t>
            </a:r>
            <a:r>
              <a:rPr lang="en-US" altLang="en-US" sz="1700"/>
              <a:t>  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exit()</a:t>
            </a:r>
            <a:endParaRPr lang="en-US" altLang="en-US" sz="1700"/>
          </a:p>
          <a:p>
            <a:r>
              <a:rPr lang="en-US" altLang="en-US" sz="1700"/>
              <a:t>how does one read from a file until its end?</a:t>
            </a:r>
          </a:p>
          <a:p>
            <a:r>
              <a:rPr lang="en-US" altLang="en-US" sz="1700"/>
              <a:t>can a stream be passed as a parameter?</a:t>
            </a:r>
          </a:p>
        </p:txBody>
      </p:sp>
      <p:sp>
        <p:nvSpPr>
          <p:cNvPr id="11267" name="Rectangle 1027">
            <a:extLst>
              <a:ext uri="{FF2B5EF4-FFF2-40B4-BE49-F238E27FC236}">
                <a16:creationId xmlns:a16="http://schemas.microsoft.com/office/drawing/2014/main" id="{E42EC199-E10D-7EAB-11D2-48B95CCC0A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File I/O Review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AF353E03-C2E0-6ACE-B176-FCCD911E08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277DDF-C77F-453A-840C-63A8F5B236C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</a:defRPr>
        </a:defPPr>
      </a:lstStyle>
    </a:lnDef>
  </a:objectDefaults>
  <a:extraClrSchemeLst>
    <a:extraClrScheme>
      <a:clrScheme name="green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215</TotalTime>
  <Pages>22</Pages>
  <Words>515</Words>
  <Application>Microsoft Office PowerPoint</Application>
  <PresentationFormat>On-screen Show (4:3)</PresentationFormat>
  <Paragraphs>67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Courier</vt:lpstr>
      <vt:lpstr>Arial</vt:lpstr>
      <vt:lpstr>Times New Roman</vt:lpstr>
      <vt:lpstr>Monotype Sorts</vt:lpstr>
      <vt:lpstr>Courier New</vt:lpstr>
      <vt:lpstr>green</vt:lpstr>
      <vt:lpstr> File Input/Output</vt:lpstr>
      <vt:lpstr>Streams</vt:lpstr>
      <vt:lpstr>Streams (Cont.)</vt:lpstr>
      <vt:lpstr>I/O Error Checking</vt:lpstr>
      <vt:lpstr>Streams as Parameters</vt:lpstr>
      <vt:lpstr>File I/O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Programmer-defined functions</dc:title>
  <dc:subject/>
  <dc:creator/>
  <cp:keywords/>
  <dc:description/>
  <cp:lastModifiedBy>Patel, Yug</cp:lastModifiedBy>
  <cp:revision>361</cp:revision>
  <cp:lastPrinted>2000-03-07T21:01:13Z</cp:lastPrinted>
  <dcterms:created xsi:type="dcterms:W3CDTF">1996-06-25T16:22:20Z</dcterms:created>
  <dcterms:modified xsi:type="dcterms:W3CDTF">2024-04-21T04:00:47Z</dcterms:modified>
</cp:coreProperties>
</file>