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68" r:id="rId2"/>
    <p:sldId id="629" r:id="rId3"/>
    <p:sldId id="633" r:id="rId4"/>
    <p:sldId id="631" r:id="rId5"/>
    <p:sldId id="635" r:id="rId6"/>
    <p:sldId id="632" r:id="rId7"/>
    <p:sldId id="63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0" autoAdjust="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4734E85-0841-02AB-C2F9-F112265670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B3F3617-584E-B478-88E3-9032D7716D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CACD24-4D2C-CA34-34B0-58C18046B5D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42BF126-BC3B-25B9-D5A6-6F8FA7BD53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680D8FB-3996-D80B-6043-098E020DA3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A088BD0-A1D8-E7D8-EE16-19419BB01B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panose="020B0604020202020204" pitchFamily="34" charset="0"/>
              </a:defRPr>
            </a:lvl1pPr>
          </a:lstStyle>
          <a:p>
            <a:fld id="{85F83C70-5D08-494F-9201-9B667D1EF93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879510BB-68CE-775C-BDCE-D4D91F4B66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84989B2E-86C4-CD4D-EA2C-4FC37F58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D3E9F33-49E5-467E-5125-ED0B7CB13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99D980-E249-4DE1-B54A-273D76D9710A}" type="slidenum">
              <a:rPr lang="en-US" altLang="en-US" sz="1000">
                <a:latin typeface="Arial" panose="020B0604020202020204" pitchFamily="34" charset="0"/>
              </a:rPr>
              <a:pPr/>
              <a:t>1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4362050E-2B3B-9122-1DBF-36122C2F1823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37BF2413-E971-F01C-3863-06C7A2183AF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43E79AD4-0B63-1D83-80C8-892534AEDA30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50E86B40-6180-4419-6213-BD2E0003FE2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1FF14D6D-11B6-524C-872D-F958801614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DB52CC5E-2032-B527-496B-806A65A81F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C26ABD4-4AB0-48FF-8E9B-5FA34CE965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18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3A3C316-6FB9-CE10-E3A8-9B73A89784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13BC889-4C11-A10B-4ED3-E785D12C3E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FE53D-83FF-43D1-AF09-8CE0782774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5C44AE0-ACCF-46B9-6E8E-644653744E9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E7C4B39-DD36-F7B9-4713-CACFF8D5FD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0F4A43F-F99E-4F56-A9E9-96C58E1B80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8CDAE7-F737-4BA2-96EA-630ABA6B53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D2D4DEE-4FB9-8A6D-DDBE-71B591BCB6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690E6D3-AB1D-60A0-99E6-18747E9A2E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4918152-7B05-FD3C-F7FE-4B036E3E43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199EE0-B44A-4710-8602-2F2B51C1A1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F431973-FABA-7249-EEED-4CB1ADF19C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573D7D1-DF4C-113E-EA14-9B0B38154C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1205657-71D7-BC1D-98F5-9E324166CB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93F2F-DA00-49CD-9478-EE0AA84F72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63F8EAA-EB27-9038-595E-9ECCD666CC8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CFAFE80-90B8-8BCB-AF1A-61DCB637FF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0D1B6E8-9204-B2FA-8ECB-80AB27BE6B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6B3788-002F-45B4-95AA-55D67EE9AF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F26E2EF-00DC-09BF-EA7F-D9E8B5ADAF5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6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E9C860-6FC1-3C47-76D1-DA05FC620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DC64228-C3A9-6E07-EACE-5531000D1A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338A9-19E7-417E-9566-5E4C1E3142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5340ED7-1941-E6C9-A41E-D754032E6F1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4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1087FAA-A6B9-856D-6123-A36DE59B60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2FB22F2-BD37-931E-7452-B438C2AF6F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2ECD6B-990F-4A9F-AF69-CC2EF2C90E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FD40345-7C00-CF08-E9EC-32EBA91B267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1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C026521-8081-2178-53EF-95899D1A84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91C2D6B-35C9-6108-0158-C53896D9E3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405CF-9CFB-4D0C-854A-616C466B0C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888F9B0-F1CC-5AE3-BF78-79FB9AB320A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FC8469F-0DE4-9642-2B5C-EABAE3BA04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95AD8A6-D3D3-BF51-6657-6518EC10CA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7F9DA-F5FD-482D-843F-2E296EF28C1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2C8999C-5D7E-7D36-96B8-167C0F6AA1C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7F8CDCC-666F-3000-6810-9AAB4323E6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03DDAFD-3CD3-7503-C218-A6FE0D154B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920AD2-DBAB-4C4E-95D8-8BB71888AE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1F6F9CD-E999-29E2-11CB-FB3EE393A8B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65675449-2470-3C11-93CF-77FA7BBA4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FD0D80DE-2BD6-B82D-0175-AF811FD41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959443DE-723D-7658-728B-10DF42977B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A6188CAE-B0E2-7172-F8BC-12B3BB71DC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0885E6F7-D776-4845-BD7E-B96F78DC4D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9D6ECA5D-F567-8052-FAE0-E49F05A1BD2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696C3BD-386E-94B0-875D-6445F11138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Namespaces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F55C529-466B-0D5A-FC66-B40FA058A2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 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A32C5E35-5F01-0956-5836-65062D8D6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en-US" sz="3200">
                <a:solidFill>
                  <a:schemeClr val="folHlink"/>
                </a:solidFill>
              </a:rPr>
              <a:t>How Shall I Name Thee?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69E70AD-6169-F4C4-1C66-092C31354E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Name Collision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C5A0003-EBE8-23D3-AE27-DF78DC1384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03363"/>
            <a:ext cx="7818437" cy="383540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by default, function, class, global constant and variable scope is global </a:t>
            </a:r>
          </a:p>
          <a:p>
            <a:pPr>
              <a:defRPr/>
            </a:pPr>
            <a:r>
              <a:rPr lang="en-US" sz="1700" dirty="0"/>
              <a:t>in large programming projects multiple people may give different constructs the same name, resulting in </a:t>
            </a:r>
            <a:r>
              <a:rPr lang="en-US" sz="1700" i="1" dirty="0"/>
              <a:t>name collision. </a:t>
            </a:r>
          </a:p>
          <a:p>
            <a:pPr lvl="1">
              <a:defRPr/>
            </a:pPr>
            <a:r>
              <a:rPr lang="en-US" sz="1700" dirty="0"/>
              <a:t>words like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sort</a:t>
            </a:r>
            <a:r>
              <a:rPr lang="en-US" sz="1700" dirty="0"/>
              <a:t>,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find</a:t>
            </a:r>
            <a:r>
              <a:rPr lang="en-US" sz="1700" dirty="0"/>
              <a:t>,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count</a:t>
            </a:r>
            <a:r>
              <a:rPr lang="en-US" sz="1700" dirty="0"/>
              <a:t> and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print</a:t>
            </a:r>
            <a:r>
              <a:rPr lang="en-US" sz="1700" dirty="0"/>
              <a:t> are tempting</a:t>
            </a:r>
          </a:p>
          <a:p>
            <a:pPr>
              <a:defRPr/>
            </a:pPr>
            <a:r>
              <a:rPr lang="en-US" sz="1700" dirty="0"/>
              <a:t>name collision may result in </a:t>
            </a:r>
          </a:p>
          <a:p>
            <a:pPr lvl="1">
              <a:defRPr/>
            </a:pPr>
            <a:r>
              <a:rPr lang="en-US" sz="1700" dirty="0"/>
              <a:t>compile-time error - when header is included</a:t>
            </a:r>
          </a:p>
          <a:p>
            <a:pPr lvl="1">
              <a:defRPr/>
            </a:pPr>
            <a:r>
              <a:rPr lang="en-US" sz="1700" dirty="0"/>
              <a:t>linker error</a:t>
            </a:r>
          </a:p>
          <a:p>
            <a:pPr>
              <a:defRPr/>
            </a:pPr>
            <a:r>
              <a:rPr lang="en-US" sz="1700" dirty="0"/>
              <a:t>namespaces – designed to sub-divide global scope and avoid name collision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7524C24-21C1-C88A-00F4-11AE2D397B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0C55C4-EF9E-4F78-B358-64B1A3947F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FF5DBCE-0F19-4836-7E30-F0B0F75CC3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363538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Defining Namespaces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8A950C8-9B74-F64D-14BC-EA423FB2AB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4488" y="874713"/>
            <a:ext cx="8645525" cy="5773737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define a namespace block, declare constructs inside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namespace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const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limit=5;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void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a){</a:t>
            </a:r>
          </a:p>
          <a:p>
            <a:pPr lvl="4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++a;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functions, classes, etc. (constructs with separate definitions) may be defined outside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namespace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const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limit=5;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::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a){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 ++a;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sz="1700" dirty="0">
                <a:ea typeface="+mn-ea"/>
                <a:cs typeface="+mn-cs"/>
              </a:rPr>
              <a:t>thus structured, the namespace is non-executable and should go into header file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02A7B73E-B6BF-B9BC-53C1-8DE8D8DA7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C3A0F3-7408-4342-9880-F9DB7CBC9A0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993336E-9B9D-AF22-999F-D67A5B3B4E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Using Namespaces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900D5B5-53A4-D91F-193B-10D85362E0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663" y="1114425"/>
            <a:ext cx="8743950" cy="55245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1700" dirty="0"/>
              <a:t>several styles</a:t>
            </a:r>
          </a:p>
          <a:p>
            <a:pPr>
              <a:defRPr/>
            </a:pPr>
            <a:r>
              <a:rPr lang="en-US" sz="1700" dirty="0"/>
              <a:t>always use scope resolution operator (explicit statement of scope)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for(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::limit;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::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en-US" sz="1700" i="1" dirty="0"/>
              <a:t>import </a:t>
            </a:r>
            <a:r>
              <a:rPr lang="en-US" sz="1700" dirty="0"/>
              <a:t>a name – specify that you are using a specific name in this file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	   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using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::limit;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		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using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::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lvl="2">
              <a:buFontTx/>
              <a:buNone/>
              <a:defRPr/>
            </a:pPr>
            <a:r>
              <a:rPr lang="en-US" sz="1700" dirty="0"/>
              <a:t>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for(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 limit;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/>
              <a:t>import all names in a namespace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	   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using namespace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2">
              <a:buFontTx/>
              <a:buNone/>
              <a:defRPr/>
            </a:pPr>
            <a:r>
              <a:rPr lang="en-US" sz="1700" dirty="0"/>
              <a:t>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for(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 limit;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  <a:endParaRPr lang="en-US" sz="1700" dirty="0"/>
          </a:p>
          <a:p>
            <a:pPr lvl="1">
              <a:defRPr/>
            </a:pPr>
            <a:r>
              <a:rPr lang="en-US" sz="1700" dirty="0">
                <a:ea typeface="+mn-ea"/>
                <a:cs typeface="+mn-cs"/>
              </a:rPr>
              <a:t>do </a:t>
            </a:r>
            <a:r>
              <a:rPr lang="en-US" sz="1700" u="sng" dirty="0">
                <a:ea typeface="+mn-ea"/>
                <a:cs typeface="+mn-cs"/>
              </a:rPr>
              <a:t>not</a:t>
            </a:r>
            <a:r>
              <a:rPr lang="en-US" sz="1700" dirty="0">
                <a:ea typeface="+mn-ea"/>
                <a:cs typeface="+mn-cs"/>
              </a:rPr>
              <a:t> do in headers – opens namespace for all source files including this header 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79458411-EB73-E0EE-644E-5C3D9E8AB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9845D7-D426-428F-9513-9F8BD5D8E74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802B4E0-FD82-043A-706F-EEB364827C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Scope of Importing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3B90972-BAC3-EE8B-2478-32D49521A0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1114425"/>
            <a:ext cx="8281988" cy="55245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1700" dirty="0"/>
              <a:t>variables can be imported either into global scope or into a block</a:t>
            </a:r>
          </a:p>
          <a:p>
            <a:pPr>
              <a:buFont typeface="Monotype Sorts" pitchFamily="2" charset="2"/>
              <a:buNone/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importing into the global scope – imported variables can be used anywhere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	   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using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::limit;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		  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main(){</a:t>
            </a:r>
          </a:p>
          <a:p>
            <a:pPr lvl="2">
              <a:buFontTx/>
              <a:buNone/>
              <a:defRPr/>
            </a:pPr>
            <a:r>
              <a:rPr lang="en-US" sz="1700" dirty="0"/>
              <a:t>	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for(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 limit;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  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/>
              <a:t>importing into the scope of a function – </a:t>
            </a:r>
            <a:r>
              <a:rPr lang="en-US" sz="1700"/>
              <a:t>imported names </a:t>
            </a:r>
            <a:r>
              <a:rPr lang="en-US" sz="1700" dirty="0"/>
              <a:t>can be used inside function only </a:t>
            </a: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		  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main(){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	using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::limit;</a:t>
            </a:r>
          </a:p>
          <a:p>
            <a:pPr lvl="2">
              <a:buFontTx/>
              <a:buNone/>
              <a:defRPr/>
            </a:pPr>
            <a:r>
              <a:rPr lang="en-US" sz="1700" dirty="0"/>
              <a:t>	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for(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 limit;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  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lvl="1">
              <a:buFont typeface="Monotype Sorts" pitchFamily="2" charset="2"/>
              <a:buNone/>
              <a:defRPr/>
            </a:pPr>
            <a:endParaRPr lang="en-US" sz="1700" dirty="0">
              <a:ea typeface="+mn-ea"/>
              <a:cs typeface="+mn-cs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13577259-06B9-74DB-A98E-B519CB750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93CED7-DCA7-4CE9-8444-1E9EBA05A3C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750221-E41B-DBE7-4656-74F75D5F2E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/>
              <a:t> Namespace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ADBFA3-9407-1AC2-8BDE-83ED448B93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14425"/>
            <a:ext cx="7818437" cy="552450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has an extensive set of names used in programs. Contains </a:t>
            </a:r>
          </a:p>
          <a:p>
            <a:pPr lvl="1"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cin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endl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, vector, string</a:t>
            </a:r>
            <a:r>
              <a:rPr lang="en-US" sz="1700" dirty="0"/>
              <a:t>, etc. </a:t>
            </a:r>
          </a:p>
          <a:p>
            <a:pPr lvl="1">
              <a:buFont typeface="Monotype Sorts" pitchFamily="2" charset="2"/>
              <a:buNone/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three styles of using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std</a:t>
            </a:r>
            <a:r>
              <a:rPr lang="en-US" sz="1700" dirty="0"/>
              <a:t>:</a:t>
            </a:r>
          </a:p>
          <a:p>
            <a:pPr lvl="1">
              <a:defRPr/>
            </a:pPr>
            <a:r>
              <a:rPr lang="en-US" sz="1700" dirty="0"/>
              <a:t>explicit scope resolution of all names</a:t>
            </a:r>
          </a:p>
          <a:p>
            <a:pPr lvl="2">
              <a:defRPr/>
            </a:pPr>
            <a:r>
              <a:rPr lang="en-US" sz="1700" dirty="0"/>
              <a:t>pro: safest</a:t>
            </a:r>
          </a:p>
          <a:p>
            <a:pPr lvl="2">
              <a:defRPr/>
            </a:pPr>
            <a:r>
              <a:rPr lang="en-US" sz="1700" dirty="0"/>
              <a:t>con: program code becomes less terse</a:t>
            </a:r>
          </a:p>
          <a:p>
            <a:pPr lvl="1">
              <a:defRPr/>
            </a:pPr>
            <a:r>
              <a:rPr lang="en-US" sz="1700" dirty="0"/>
              <a:t>import specific names with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using</a:t>
            </a:r>
            <a:endParaRPr lang="en-US" sz="1700" dirty="0"/>
          </a:p>
          <a:p>
            <a:pPr lvl="2">
              <a:defRPr/>
            </a:pPr>
            <a:r>
              <a:rPr lang="en-US" sz="1700" dirty="0"/>
              <a:t>pro: more terse</a:t>
            </a:r>
          </a:p>
          <a:p>
            <a:pPr lvl="2">
              <a:defRPr/>
            </a:pPr>
            <a:r>
              <a:rPr lang="en-US" sz="1700" dirty="0"/>
              <a:t>con: have to maintain name list at beginning of the file</a:t>
            </a:r>
          </a:p>
          <a:p>
            <a:pPr lvl="1">
              <a:defRPr/>
            </a:pPr>
            <a:r>
              <a:rPr lang="en-US" sz="1700" dirty="0"/>
              <a:t>import all names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using namespace std;</a:t>
            </a:r>
          </a:p>
          <a:p>
            <a:pPr lvl="2">
              <a:defRPr/>
            </a:pPr>
            <a:r>
              <a:rPr lang="en-US" sz="1700" dirty="0"/>
              <a:t>pro: simplest, tersest</a:t>
            </a:r>
          </a:p>
          <a:p>
            <a:pPr lvl="2">
              <a:defRPr/>
            </a:pPr>
            <a:r>
              <a:rPr lang="en-US" sz="1700" dirty="0"/>
              <a:t>con:  unexpected names are imported: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sort</a:t>
            </a:r>
            <a:r>
              <a:rPr lang="en-US" sz="1700" dirty="0"/>
              <a:t>,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find</a:t>
            </a:r>
            <a:r>
              <a:rPr lang="en-US" sz="1700" dirty="0"/>
              <a:t>,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count</a:t>
            </a:r>
            <a:r>
              <a:rPr lang="en-US" sz="1700" dirty="0"/>
              <a:t> are in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std</a:t>
            </a:r>
            <a:r>
              <a:rPr lang="en-US" sz="1700" dirty="0"/>
              <a:t>;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/>
              <a:t>do </a:t>
            </a:r>
            <a:r>
              <a:rPr lang="en-US" sz="1700" u="sng" dirty="0"/>
              <a:t>not</a:t>
            </a:r>
            <a:r>
              <a:rPr lang="en-US" sz="1700" dirty="0"/>
              <a:t> use in header files!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51F5E981-6F51-106F-6B83-421AB7819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0D3482-8204-4644-9A99-C630E24793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934076C-3E2F-21ED-B871-9B779763D1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Namespaces Review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0C6B074-F560-9B52-A029-321C8CD627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03363"/>
            <a:ext cx="7818437" cy="4389437"/>
          </a:xfrm>
        </p:spPr>
        <p:txBody>
          <a:bodyPr/>
          <a:lstStyle/>
          <a:p>
            <a:r>
              <a:rPr lang="en-US" altLang="en-US" sz="1700"/>
              <a:t>what is the scope of a function? global variable? global constant?</a:t>
            </a:r>
          </a:p>
          <a:p>
            <a:r>
              <a:rPr lang="en-US" altLang="en-US" sz="1700"/>
              <a:t>what is name collision? what is a namespace and why is it needed?</a:t>
            </a:r>
          </a:p>
          <a:p>
            <a:r>
              <a:rPr lang="en-US" altLang="en-US" sz="1700"/>
              <a:t>how to define a namespace? is namespace executable statement?</a:t>
            </a:r>
          </a:p>
          <a:p>
            <a:r>
              <a:rPr lang="en-US" altLang="en-US" sz="1700"/>
              <a:t>how do you define a function declared in a namespace?</a:t>
            </a:r>
          </a:p>
          <a:p>
            <a:r>
              <a:rPr lang="en-US" altLang="en-US" sz="1700"/>
              <a:t>the three styles of using namespaces are</a:t>
            </a:r>
          </a:p>
          <a:p>
            <a:pPr lvl="1"/>
            <a:r>
              <a:rPr lang="en-US" altLang="en-US" sz="1700"/>
              <a:t>explicit namespace resolution</a:t>
            </a:r>
          </a:p>
          <a:p>
            <a:pPr lvl="1"/>
            <a:r>
              <a:rPr lang="en-US" altLang="en-US" sz="1700"/>
              <a:t>importing specific name</a:t>
            </a:r>
          </a:p>
          <a:p>
            <a:pPr lvl="1"/>
            <a:r>
              <a:rPr lang="en-US" altLang="en-US" sz="1700"/>
              <a:t>importing all names in a namespace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/>
              <a:t>	how do you using each style? what are the advantages/disadvantages of each style?</a:t>
            </a:r>
          </a:p>
          <a:p>
            <a:r>
              <a:rPr lang="en-US" altLang="en-US" sz="1700"/>
              <a:t>which style should be used in a header</a:t>
            </a:r>
          </a:p>
          <a:p>
            <a:r>
              <a:rPr lang="en-US" altLang="en-US" sz="1700"/>
              <a:t>what happens when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using</a:t>
            </a:r>
            <a:r>
              <a:rPr lang="en-US" altLang="en-US" sz="1700"/>
              <a:t> is put inside/outside function definition?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F03F2627-B06E-C56F-A8AE-F1D96AA8C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F43579-B9F5-40D3-9F15-46F3BC7207C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4956</TotalTime>
  <Words>645</Words>
  <Application>Microsoft Office PowerPoint</Application>
  <PresentationFormat>On-screen Show (4:3)</PresentationFormat>
  <Paragraphs>95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Arial</vt:lpstr>
      <vt:lpstr>Monotype Sorts</vt:lpstr>
      <vt:lpstr>Courier New</vt:lpstr>
      <vt:lpstr>green</vt:lpstr>
      <vt:lpstr>Namespaces</vt:lpstr>
      <vt:lpstr>Name Collision</vt:lpstr>
      <vt:lpstr>Defining Namespaces</vt:lpstr>
      <vt:lpstr>Using Namespaces</vt:lpstr>
      <vt:lpstr>Scope of Importing</vt:lpstr>
      <vt:lpstr>std Namespace</vt:lpstr>
      <vt:lpstr>Namespaces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405</cp:revision>
  <cp:lastPrinted>2000-11-14T15:19:53Z</cp:lastPrinted>
  <dcterms:created xsi:type="dcterms:W3CDTF">1995-06-02T22:19:30Z</dcterms:created>
  <dcterms:modified xsi:type="dcterms:W3CDTF">2024-04-21T04:01:46Z</dcterms:modified>
</cp:coreProperties>
</file>