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41" r:id="rId3"/>
    <p:sldId id="345" r:id="rId4"/>
    <p:sldId id="337" r:id="rId5"/>
    <p:sldId id="338" r:id="rId6"/>
    <p:sldId id="339" r:id="rId7"/>
    <p:sldId id="343" r:id="rId8"/>
    <p:sldId id="34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82" d="100"/>
          <a:sy n="82" d="100"/>
        </p:scale>
        <p:origin x="19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2434AD-E808-21AE-5640-7177E428D6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1E428F8-F71E-945C-010D-AD809397C7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7291EB9-01B2-F1A1-7F49-99051245C1D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9F7C540-852D-0D04-DAEE-630E6A85E6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281006E-1360-BFAF-9015-FCC1FBFFFD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2706DD6-7A4C-2FAF-C219-3CBC5C2EBA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3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7F6FBBC-89A3-2086-31DD-8018C197AF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425371E-A915-55C8-C93C-B3AD0C6A5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8" tIns="0" rIns="18738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03B4BA-B9BA-4171-87C9-57E20744E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0D96B83-A491-1222-B133-BB6E0ED47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6" tIns="46844" rIns="92126" bIns="46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0A25E33-53ED-8C67-10E8-608FD58BBFA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E962A64A-922A-B51A-1754-4260A7714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1EF3CC-AA20-4BC5-A51A-38D3DEDA717A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3B4DBD8-E0FE-B362-6F56-67E48A010E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8064D69-6FF8-FEBF-2A38-BF2A67CD7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BB5839F8-6D95-5BCA-E881-EA334951F14A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075D323E-CE40-8D9E-32D8-0F7BA3CF8FB5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64DA5189-E856-9311-344D-C9C4342C49B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EBDF6A9-6DE4-ACCE-781E-A2F0F0DC81F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B9B1993B-92A8-987D-A1F6-29237BBA27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265E4F16-420B-508D-002D-277547B5D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3D4F2-1B35-4C99-970C-64BA57F95B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1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66B717D-4182-6893-CEF5-C2D4DD9F48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7AB5AF9-E0FD-BB17-3C75-5ADDA0DFA4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9F33-5C41-417A-B737-FBF5281CB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C5BC28E-F524-EC10-BBD3-CB6930F05E6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3980B51-EE6B-E7D5-474A-E70B8FDF99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81C22B1-E21A-0378-979A-CF04909D1C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DD0B2-F205-4579-B7BF-406982A73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0AA2F2A-FED6-034C-4ADC-4BC08FE0A6B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7828A29-72D1-3519-A64B-FFAC884BFF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C4B2B6C-66C6-692B-C5DD-D455928FF8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D5D96-1E1E-44D7-B66E-250F821CB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8F3C34C-4B7D-F81D-0EB7-75061EA73F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4DB5803-748D-FE2A-E4E3-83A9DF2A17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B078068-E422-B66D-511B-7DF9E001FD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477D-0671-4A22-AE9F-06175C0D1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EF11E30-B914-E6AB-3BC0-E01C39D3E7F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66BCFB7-B7EA-E751-A341-27A680C4A0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8C21D3-BEEA-C01C-21F3-88322C8C5A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8075-D8E6-4785-B15C-6F490E1612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574B062-C11D-2EB7-F938-334868BE773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B76EFDF-7066-D53A-92E7-E1CBF0E027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D119756-F0D3-389A-E6EA-B6DA6CAFB5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63EA4-BCDD-4D1B-A8D5-AF51FB81C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F0A5DCA-A51E-F3F9-6EEF-CE59A68BEA6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DCC13E1-3B44-9683-D5C4-393B0E6A1C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7CE6040-7C7C-D7B8-010E-D26FAD3484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FECE-3070-4BCA-8090-0D2970580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07CE0BD-940B-2504-0368-26839F49AE9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3C5C46B-2FB0-725A-6358-615B39763E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0203B1B-6336-9ACA-A680-B3F38EB455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71A08-5A19-4FE2-98DB-569E92081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1887191-4093-FEC4-779E-19D0B9671A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8354AB2-5025-86BF-2C48-E692639687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BCE085-0D87-2533-206B-2B04AFFDE3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7B8C6-98FA-46DA-A289-FF3729100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3ED2CA2-6160-2B3B-9531-787B003E61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E256985-9CC8-6AAE-5D7A-C6AEE9FD89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BA7287D-1E40-9D78-1A14-F8BA0EF2CA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74AEA-29FC-463B-92DE-A3F9FC3C1D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EDBFC75-2F4C-4FC5-20B4-26133BED563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BCC72545-B73A-006B-F1D4-24B13B776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C0C1E06C-5FD4-036B-966F-21FF0CC01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9B441CF4-0946-B6FD-E85C-F1CA48E301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CEBA515B-0C4C-68E9-F9C7-9B98D052C5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EED254-0097-43F3-8ACD-B9D7E00B6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BEA69FEF-0CE8-93FD-C652-ABF357F015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9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D8558FE-EA53-01B8-AFA1-31D5DFC8AE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00D652-4FAD-C832-A3E4-03F6244D2E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putting data together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74">
            <a:extLst>
              <a:ext uri="{FF2B5EF4-FFF2-40B4-BE49-F238E27FC236}">
                <a16:creationId xmlns:a16="http://schemas.microsoft.com/office/drawing/2014/main" id="{24DF0FA3-B61C-2207-6D44-E22BE4A97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334000"/>
          </a:xfrm>
          <a:noFill/>
        </p:spPr>
        <p:txBody>
          <a:bodyPr/>
          <a:lstStyle/>
          <a:p>
            <a:r>
              <a:rPr lang="en-US" altLang="en-US" sz="1700" i="1"/>
              <a:t>aggregate construct</a:t>
            </a:r>
            <a:r>
              <a:rPr lang="en-US" altLang="en-US" sz="1700"/>
              <a:t>  allows to manipulate several data items as a single whole</a:t>
            </a:r>
          </a:p>
          <a:p>
            <a:pPr lvl="1"/>
            <a:r>
              <a:rPr lang="en-US" altLang="en-US" sz="1700"/>
              <a:t>structures are an aggregate construct;</a:t>
            </a:r>
          </a:p>
          <a:p>
            <a:pPr lvl="1"/>
            <a:r>
              <a:rPr lang="en-US" altLang="en-US" sz="1700"/>
              <a:t>what other aggregate constructs have we studied?</a:t>
            </a:r>
          </a:p>
          <a:p>
            <a:r>
              <a:rPr lang="en-US" altLang="en-US" sz="1700"/>
              <a:t>example: a particular date has month, day and year</a:t>
            </a:r>
          </a:p>
          <a:p>
            <a:r>
              <a:rPr lang="en-US" altLang="en-US" sz="1700"/>
              <a:t>structure definition: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Date{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int month;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int day;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int year;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  <a:endParaRPr lang="en-US" altLang="en-US" sz="1700"/>
          </a:p>
          <a:p>
            <a:r>
              <a:rPr lang="en-US" altLang="en-US" sz="1700"/>
              <a:t>note the semicolon at the end of the structure definition</a:t>
            </a:r>
          </a:p>
          <a:p>
            <a:r>
              <a:rPr lang="en-US" altLang="en-US" sz="1700"/>
              <a:t>elements of the structure are called </a:t>
            </a:r>
            <a:r>
              <a:rPr lang="en-US" altLang="en-US" sz="1700" i="1"/>
              <a:t>members </a:t>
            </a:r>
            <a:r>
              <a:rPr lang="en-US" altLang="en-US" sz="1700"/>
              <a:t>or </a:t>
            </a:r>
            <a:r>
              <a:rPr lang="en-US" altLang="en-US" sz="1700" i="1"/>
              <a:t>member variables</a:t>
            </a:r>
          </a:p>
          <a:p>
            <a:r>
              <a:rPr lang="en-US" altLang="en-US" sz="1700"/>
              <a:t>structure definition is </a:t>
            </a:r>
            <a:r>
              <a:rPr lang="en-US" altLang="en-US" sz="1700" u="sng"/>
              <a:t>not</a:t>
            </a:r>
            <a:r>
              <a:rPr lang="en-US" altLang="en-US" sz="1700"/>
              <a:t> executable – good candidate for a header file</a:t>
            </a:r>
          </a:p>
          <a:p>
            <a:r>
              <a:rPr lang="en-US" altLang="en-US" sz="1700"/>
              <a:t>members of the same structure must have different names, different structures can contain members with the same name</a:t>
            </a:r>
          </a:p>
          <a:p>
            <a:pPr lvl="1"/>
            <a:r>
              <a:rPr lang="en-US" altLang="en-US" sz="1700"/>
              <a:t>that is: the scope of member variable name is the structure definition </a:t>
            </a:r>
          </a:p>
        </p:txBody>
      </p:sp>
      <p:sp>
        <p:nvSpPr>
          <p:cNvPr id="7171" name="Rectangle 3075">
            <a:extLst>
              <a:ext uri="{FF2B5EF4-FFF2-40B4-BE49-F238E27FC236}">
                <a16:creationId xmlns:a16="http://schemas.microsoft.com/office/drawing/2014/main" id="{BEEE5F36-BF60-01BC-E657-28BA8AAA7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Structure Definitions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F8951ED6-A8AC-A432-C7AC-ECD9AD550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2B5BCA-C643-42A3-AB7D-1A33CF5312F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2905B8F-4449-6185-75F5-722207D49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990600"/>
            <a:ext cx="8763000" cy="5410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each definition (e.g. global constant def.) can be encountered only once during compilation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when  definition is placed in a header file, it may be included multiple times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header  file must structured so it is safe in case of multiple inclusion; term – </a:t>
            </a:r>
            <a:r>
              <a:rPr lang="en-US" altLang="en-US" sz="1700" i="1"/>
              <a:t>multiple inclusion protection</a:t>
            </a:r>
            <a:r>
              <a:rPr lang="en-US" altLang="en-US" sz="17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mechanism - preprocessor directives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name value </a:t>
            </a:r>
            <a:r>
              <a:rPr lang="en-US" altLang="en-US" sz="1700"/>
              <a:t> note that substitution is </a:t>
            </a:r>
            <a:r>
              <a:rPr lang="en-US" altLang="en-US" sz="1700" u="sng"/>
              <a:t>textual</a:t>
            </a:r>
            <a:endParaRPr lang="en-US" altLang="en-US" sz="1700"/>
          </a:p>
          <a:p>
            <a:pPr lvl="1">
              <a:lnSpc>
                <a:spcPct val="90000"/>
              </a:lnSpc>
            </a:pPr>
            <a:r>
              <a:rPr lang="en-US" altLang="en-US" sz="1700"/>
              <a:t>problem: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press 50+5</a:t>
            </a:r>
            <a:endParaRPr lang="en-US" altLang="en-US" sz="17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		int myvar = press * 20;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/>
              <a:t>changes order of operations, do not use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</a:t>
            </a:r>
            <a:r>
              <a:rPr lang="en-US" altLang="en-US" sz="1700"/>
              <a:t>instead of global constants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#ifdef name</a:t>
            </a:r>
            <a:r>
              <a:rPr lang="en-US" altLang="en-US" sz="1700"/>
              <a:t> - true if name defined,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#ifndef</a:t>
            </a: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sz="1700"/>
              <a:t> - true if not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#endif</a:t>
            </a:r>
            <a:r>
              <a:rPr lang="en-US" altLang="en-US" sz="1700"/>
              <a:t> - completes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700"/>
              <a:t>header file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myheader.hpp</a:t>
            </a:r>
            <a:r>
              <a:rPr lang="en-US" altLang="en-US" sz="1700"/>
              <a:t> containing definitions usually has the following structure: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#ifndef MYHEADER_HPP</a:t>
            </a:r>
            <a:endParaRPr lang="en-US" altLang="en-US" sz="17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MYHEADER_HPP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text of the header file goes here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457694F-6216-65C5-366C-3A3294DFF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Preprocessor Directives (Review)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4D24F0A-2CE4-3D6C-E7C5-CABC23491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74A563-9528-48B0-9EDF-E07720FB62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4219EAB-A761-8A18-F6B9-7FD39F29B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181600"/>
          </a:xfrm>
          <a:noFill/>
        </p:spPr>
        <p:txBody>
          <a:bodyPr/>
          <a:lstStyle/>
          <a:p>
            <a:r>
              <a:rPr lang="en-US" altLang="en-US" sz="1700"/>
              <a:t>defined structure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700"/>
              <a:t> is a type</a:t>
            </a:r>
          </a:p>
          <a:p>
            <a:pPr lvl="1"/>
            <a:r>
              <a:rPr lang="en-US" altLang="en-US" sz="1700"/>
              <a:t>part of the language types such as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/>
              <a:t>,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</a:t>
            </a:r>
            <a:r>
              <a:rPr lang="en-US" altLang="en-US" sz="1700"/>
              <a:t> are </a:t>
            </a:r>
            <a:r>
              <a:rPr lang="en-US" altLang="en-US" sz="1700" i="1"/>
              <a:t>built-in</a:t>
            </a:r>
            <a:r>
              <a:rPr lang="en-US" altLang="en-US" sz="1700"/>
              <a:t> or </a:t>
            </a:r>
            <a:r>
              <a:rPr lang="en-US" altLang="en-US" sz="1700" i="1"/>
              <a:t>basic</a:t>
            </a:r>
          </a:p>
          <a:p>
            <a:r>
              <a:rPr lang="en-US" altLang="en-US" sz="1700"/>
              <a:t>a structure variables can be declared as built-in type variable 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Date today, birthday;</a:t>
            </a:r>
          </a:p>
          <a:p>
            <a:pPr lvl="1"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each structure variable 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Date</a:t>
            </a:r>
            <a:r>
              <a:rPr lang="en-US" altLang="en-US" sz="1700"/>
              <a:t> contains three member variables</a:t>
            </a:r>
          </a:p>
          <a:p>
            <a:r>
              <a:rPr lang="en-US" altLang="en-US" sz="1700"/>
              <a:t>programmer can refer to member variable by specifying structure variable name “dot” member variable name</a:t>
            </a:r>
          </a:p>
          <a:p>
            <a:r>
              <a:rPr lang="en-US" altLang="en-US" sz="1700"/>
              <a:t>for example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</a:t>
            </a:r>
            <a:r>
              <a:rPr lang="en-US" altLang="en-US" sz="1700"/>
              <a:t> contains: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today.month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today.day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today.year</a:t>
            </a:r>
          </a:p>
          <a:p>
            <a:pPr lvl="1">
              <a:buFont typeface="Monotype Sorts" pitchFamily="2" charset="2"/>
              <a:buNone/>
            </a:pPr>
            <a:endParaRPr lang="en-US" altLang="en-US" sz="1700"/>
          </a:p>
          <a:p>
            <a:r>
              <a:rPr lang="en-US" altLang="en-US" sz="1700"/>
              <a:t>member variables are of type specified in the structure definition</a:t>
            </a:r>
          </a:p>
          <a:p>
            <a:r>
              <a:rPr lang="en-US" altLang="en-US" sz="1700"/>
              <a:t>a member variable can be used as any other (scalar) variable</a:t>
            </a:r>
            <a:br>
              <a:rPr lang="en-US" altLang="en-US" sz="1700"/>
            </a:br>
            <a:r>
              <a:rPr lang="en-US" altLang="en-US" sz="1700"/>
              <a:t> 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today.year=2001;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today.day = birthday.day+1;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today.month;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192B533-ECDA-4B46-4EC5-577CCFAF0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  <a:noFill/>
        </p:spPr>
        <p:txBody>
          <a:bodyPr/>
          <a:lstStyle/>
          <a:p>
            <a:r>
              <a:rPr lang="en-US" altLang="en-US"/>
              <a:t>Structure Variables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026801D4-A07A-37DB-A572-8BCB897E8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13702B-4331-4007-A419-FAE508F5DE3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33D8DF6-0BFD-C0BA-4030-9AB648D01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4953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initialization</a:t>
            </a:r>
          </a:p>
          <a:p>
            <a:pPr lvl="1">
              <a:defRPr/>
            </a:pPr>
            <a:r>
              <a:rPr lang="en-US" altLang="en-US" sz="1700" dirty="0"/>
              <a:t>structure variable can be initialized at declaration:</a:t>
            </a:r>
          </a:p>
          <a:p>
            <a:pPr lvl="2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Date birthday={10, 31, 2035};</a:t>
            </a:r>
          </a:p>
          <a:p>
            <a:pPr lvl="1">
              <a:defRPr/>
            </a:pPr>
            <a:r>
              <a:rPr lang="en-US" altLang="en-US" sz="1700" dirty="0"/>
              <a:t>order of initialization corresponds to the order member of member variables in structure definition</a:t>
            </a:r>
          </a:p>
          <a:p>
            <a:pPr lvl="1">
              <a:defRPr/>
            </a:pPr>
            <a:r>
              <a:rPr lang="en-US" altLang="en-US" sz="1700" dirty="0"/>
              <a:t>more values than variable members – error</a:t>
            </a:r>
          </a:p>
          <a:p>
            <a:pPr lvl="1">
              <a:defRPr/>
            </a:pPr>
            <a:r>
              <a:rPr lang="en-US" altLang="en-US" sz="1700" dirty="0"/>
              <a:t>less values than variable members – the rest initialized to zero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1700" dirty="0"/>
              <a:t>structure variable can be assigned the value of another structure variable of the same structure type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Date deadline;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deadline=today;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altLang="en-US" sz="1700" dirty="0"/>
              <a:t>structure variables cannot be directly compared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if (deadline == today)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 typeface="Monotype Sorts" pitchFamily="2" charset="2"/>
              <a:buNone/>
              <a:defRPr/>
            </a:pPr>
            <a:r>
              <a:rPr lang="en-US" altLang="en-US" sz="1700" dirty="0">
                <a:ea typeface="+mn-ea"/>
                <a:cs typeface="+mn-cs"/>
              </a:rPr>
              <a:t>how would you compare two structure variables?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16005C-E3CA-278D-1CC2-22B20C36C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9067800" cy="8382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Assigning Value to Structure Variable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31CA798-23E3-F020-5EB4-A6592CF0E5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53658D-7B8E-4E1E-9648-98379EB8B45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DF95C54-F7DB-6CD3-84AB-CC8E17A97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267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700" dirty="0"/>
              <a:t>structures can be passed by value and by reference, a function can return a structure: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Date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setDate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m,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d,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y){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Date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tmp.month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=m;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tmp.day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=d;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tmp.year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=y;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return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tmp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2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 lvl="2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en-US" sz="1700" dirty="0">
                <a:ea typeface="+mn-ea"/>
                <a:cs typeface="+mn-cs"/>
              </a:rPr>
              <a:t>what does this code do?</a:t>
            </a:r>
          </a:p>
          <a:p>
            <a:pPr marL="857250" lvl="2" indent="0">
              <a:buFontTx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Date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projectDue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marL="857250" lvl="2" indent="0">
              <a:buFontTx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projectDue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setDate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(10,31,2035);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F66B943-1340-3E88-E556-37D746A10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219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Passing Structures as Parameters,</a:t>
            </a:r>
            <a:br>
              <a:rPr lang="en-US" altLang="en-US"/>
            </a:br>
            <a:r>
              <a:rPr lang="en-US" altLang="en-US"/>
              <a:t>Returning Structures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6D42526B-66FD-20A2-27C9-3CA671573E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C907E-041B-441E-8C72-F9858D8AD13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3CDC293-5801-969E-7249-47C216C1C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162800" cy="5181600"/>
          </a:xfrm>
          <a:noFill/>
        </p:spPr>
        <p:txBody>
          <a:bodyPr/>
          <a:lstStyle/>
          <a:p>
            <a:r>
              <a:rPr lang="en-US" altLang="en-US" sz="1700"/>
              <a:t>a member may be of basic type or of type structure</a:t>
            </a:r>
          </a:p>
          <a:p>
            <a:pPr lvl="1"/>
            <a:r>
              <a:rPr lang="en-US" altLang="en-US" sz="1700" i="1"/>
              <a:t>substructure – </a:t>
            </a:r>
            <a:r>
              <a:rPr lang="en-US" altLang="en-US" sz="1700"/>
              <a:t>member variable of type structure</a:t>
            </a:r>
            <a:endParaRPr lang="en-US" altLang="en-US" sz="1700" i="1"/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example structure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Example{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a;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string b;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example complex structure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CompExample{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c;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Example d; // substructure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if there is a declaration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CompExample me;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/>
              <a:t>how do you access substructure member variables? 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55BCE5-2E70-7FC8-026F-236A78717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Complex Structures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A7CD787-454D-7B48-51B6-7378E9A25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D879D-FAAE-4EE8-A187-4676DBE5AE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C1D96A2-B9E0-E32E-98FF-BF55144AC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791200"/>
          </a:xfrm>
          <a:noFill/>
        </p:spPr>
        <p:txBody>
          <a:bodyPr/>
          <a:lstStyle/>
          <a:p>
            <a:r>
              <a:rPr lang="en-US" altLang="en-US" sz="1700"/>
              <a:t>a member may be an array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ExampleWArray{  // complex structure definition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a;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b[5]; // member array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ExampleWArray se;  // declaring structure variable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se.a = 123; se.b[3]=456; // accessing members</a:t>
            </a:r>
          </a:p>
          <a:p>
            <a:pPr>
              <a:spcBef>
                <a:spcPts val="1200"/>
              </a:spcBef>
            </a:pPr>
            <a:r>
              <a:rPr lang="en-US" altLang="en-US" sz="1700"/>
              <a:t>an array of structures may be declared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struct Example{  //structure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int a;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string b;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Example as[4]; // declaring array of structures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as[3].a=123; as[3].b=”Hello”; // accessing members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sz="1700"/>
              <a:t>how do you access characters of string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1700"/>
              <a:t>? </a:t>
            </a:r>
            <a:endParaRPr lang="en-US" altLang="en-US" sz="17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700"/>
              <a:t>more complicated constructs (arrays of structures with substructures, etc.) are possible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06A68D6-E52A-C04E-EC52-D0C792B48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Structures and Arrays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6003C33-F30B-D01C-9FC9-3E1778829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BBBC7D-9559-4263-B2A0-E805CDC726C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911</TotalTime>
  <Pages>22</Pages>
  <Words>802</Words>
  <Application>Microsoft Office PowerPoint</Application>
  <PresentationFormat>On-screen Show (4:3)</PresentationFormat>
  <Paragraphs>120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Courier</vt:lpstr>
      <vt:lpstr>Arial</vt:lpstr>
      <vt:lpstr>Times New Roman</vt:lpstr>
      <vt:lpstr>Monotype Sorts</vt:lpstr>
      <vt:lpstr>Courier New</vt:lpstr>
      <vt:lpstr>green</vt:lpstr>
      <vt:lpstr> Structures</vt:lpstr>
      <vt:lpstr>Structure Definitions</vt:lpstr>
      <vt:lpstr>Preprocessor Directives (Review)</vt:lpstr>
      <vt:lpstr>Structure Variables</vt:lpstr>
      <vt:lpstr>Assigning Value to Structure Variable</vt:lpstr>
      <vt:lpstr>Passing Structures as Parameters, Returning Structures</vt:lpstr>
      <vt:lpstr>Complex Structures</vt:lpstr>
      <vt:lpstr>Structures and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392</cp:revision>
  <cp:lastPrinted>2000-03-16T21:41:41Z</cp:lastPrinted>
  <dcterms:created xsi:type="dcterms:W3CDTF">1996-06-25T16:22:20Z</dcterms:created>
  <dcterms:modified xsi:type="dcterms:W3CDTF">2024-04-21T04:02:15Z</dcterms:modified>
</cp:coreProperties>
</file>