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42" r:id="rId2"/>
    <p:sldId id="256" r:id="rId3"/>
    <p:sldId id="341" r:id="rId4"/>
    <p:sldId id="358" r:id="rId5"/>
    <p:sldId id="344" r:id="rId6"/>
    <p:sldId id="343" r:id="rId7"/>
    <p:sldId id="346" r:id="rId8"/>
    <p:sldId id="345" r:id="rId9"/>
    <p:sldId id="356" r:id="rId10"/>
    <p:sldId id="340" r:id="rId11"/>
    <p:sldId id="348" r:id="rId12"/>
    <p:sldId id="354" r:id="rId13"/>
    <p:sldId id="352" r:id="rId14"/>
    <p:sldId id="355" r:id="rId15"/>
    <p:sldId id="357" r:id="rId16"/>
    <p:sldId id="350" r:id="rId17"/>
    <p:sldId id="349" r:id="rId18"/>
    <p:sldId id="351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475080D-596A-02F9-703D-1ABBB197A2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3409B60-B166-C085-3081-EC0CD12915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6644BE6-57C6-C039-CDE5-5EBC7F85AC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12C17E9-3769-6331-F1DB-67387B0492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D90AB4-744F-E2A7-A707-53E5A21B6A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44FFF0B-F565-3C31-E35B-8A8C2EBB6B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1371876-629E-BBA4-6672-66911B2023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FDAB3A4-2044-F767-ED62-6A7866D9D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0209CC-FBC2-4E00-8936-E5138568AF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5EDF04D-1F88-6C72-4305-2923060CDE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49C6739-3AD7-5F5D-0674-272E24276F6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82EC37E3-211A-EB1D-D82E-9235DF217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AC16E-32D5-4481-B78C-274F4A7D473C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5C2E470-FAE9-A143-2ACA-E348D5DF72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B5D340C-FEB9-FE2F-1FE8-BB5FE7876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9BAA5A63-741C-6FE7-248B-350F33913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DDD51B-4089-4C7B-9F93-EA429DBEDB66}" type="slidenum">
              <a:rPr lang="en-US" altLang="en-US" sz="1000" smtClean="0"/>
              <a:pPr>
                <a:spcBef>
                  <a:spcPct val="0"/>
                </a:spcBef>
              </a:pPr>
              <a:t>11</a:t>
            </a:fld>
            <a:endParaRPr lang="en-US" altLang="en-US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F83ED83-3C2A-A49B-F4C3-F7E1E1A617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1186B68-001F-7ECE-4664-755D3ED8B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BEB8AD42-CAFE-899D-FA28-81E828333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02E91C-4A81-463C-AD7F-16481BD2B942}" type="slidenum">
              <a:rPr lang="en-US" altLang="en-US" sz="1000" smtClean="0"/>
              <a:pPr>
                <a:spcBef>
                  <a:spcPct val="0"/>
                </a:spcBef>
              </a:pPr>
              <a:t>12</a:t>
            </a:fld>
            <a:endParaRPr lang="en-US" altLang="en-US" sz="1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54AFCA5-DABE-6F9E-609A-BCB634DEF8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F61F2CF-D2DF-B367-7FA5-AF7D8093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3C556EA1-6354-AAB0-A447-47F0135D0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50EE67-4400-4456-80B0-E5BCE85403D2}" type="slidenum">
              <a:rPr lang="en-US" altLang="en-US" sz="1000" smtClean="0"/>
              <a:pPr>
                <a:spcBef>
                  <a:spcPct val="0"/>
                </a:spcBef>
              </a:pPr>
              <a:t>13</a:t>
            </a:fld>
            <a:endParaRPr lang="en-US" altLang="en-US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DFA8ECA-7AEA-9F0D-8CDD-A7DE1D4602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75CEB10-DEE9-0293-711F-30C4B1C34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0F08C2D8-4D0D-E381-122F-06FB64833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5D5B7E-90BF-4AB8-8E13-EA3D3FEAAC5F}" type="slidenum">
              <a:rPr lang="en-US" altLang="en-US" sz="1000" smtClean="0"/>
              <a:pPr>
                <a:spcBef>
                  <a:spcPct val="0"/>
                </a:spcBef>
              </a:pPr>
              <a:t>14</a:t>
            </a:fld>
            <a:endParaRPr lang="en-US" altLang="en-US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8D6C345-1EA4-7366-2845-EA084338BD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1ABB7DB-4218-9A82-4749-121DB259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BDBDB687-BAFC-4FC2-DD8E-E465269910D6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D7F96465-332B-57CD-9894-C3758914FE5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8C52C-57AF-EE3B-469E-471DF96AF1A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26A5-6EBA-C36E-7018-F62847F64B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B8D0-2B26-8BCA-B78A-ADC18912D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02D5-4067-1FEF-327D-9215D05DA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58C20-096F-4CB9-8FC9-FD927EACC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FC0AFC6-6D39-0BFE-DA2A-37E439CA3D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F5EF674-D671-C8A8-7EB9-93BD0DBEB3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835D-FBD3-4AF5-A113-85CFDC88B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1CDB79-17A3-7E84-A124-E80FF58E90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1CC4F0F-3659-992F-92A0-6F3656C86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27DD781-E542-954F-B954-79CB9A98B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D4B-18D2-442E-ADC5-8B87147BB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114DB0C-2508-768C-F873-4CE5F89447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Wingdings" panose="05000000000000000000" pitchFamily="2" charset="2"/>
              <a:buChar char="§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868E12D-7997-4A95-A743-2BEE168224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CE6BE79-8116-EA94-A50D-584E08B27B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CD37A-69CA-4379-942D-76C750362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9C66974-7B32-181A-0A43-B11DE48207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492630-CE0F-52AD-E159-6227BC8EE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8183E6B-A2C6-1426-E9A1-F1368287AD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94B9-36AA-484A-814B-BD1A80565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66CD37-654E-CCE7-4838-FDFB0450570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458ED7-6EBF-C78E-166A-2F21B1EDB2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1A6BC1-0293-5AE1-7C77-A9168743D2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7199D-EDA0-4045-8801-9CC1C89F4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503E6C-5270-077B-96DC-F5BF2D3805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0437F7-363B-1533-8918-79927FAA54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AA23EC0-D605-1236-4047-2318721967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DF74-B542-4758-A11C-38493954F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5834EAC-9973-72F0-BABF-11DF2ED8E96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8A7E2E8-C159-8CF2-56AF-9A966DA59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328DE4F-0703-7E4C-F990-C3F957EA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47314-8B38-4089-9EDA-16108B1B2A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585D8CB-61E1-62CB-D7BF-F929A0C81C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2FE85B9-E630-61EE-D132-63EC61EE81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9A17D80-0858-FBFE-4598-3E98E23B64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79FE1-35ED-4B33-823B-A70F98D8C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09D1B08-0FE4-DF48-8938-AD3B96576B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44D83BC-6FA5-11D6-70AC-33553C78F1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53BDB0C-8A51-1C3A-FF45-B719715CD4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3E9E7-07BC-4223-B919-8965F5A7B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06D7BF4-73DA-23C0-6D13-48670C0FD2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905DA68-7067-6A06-F70C-AC0B8F65FC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EC2D9CB-FDA8-A94F-BAD5-5921FB3B46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1D9B7-EE41-49EA-8BAC-BE1D73AE7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CADD34B-E094-AF52-C45E-240BDB5205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48FC4AD-789E-B94F-3B02-2EDF8ACB1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490DF5A3-3668-F13B-2C20-0723B0642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63C5E01E-FAF9-5014-E85B-85C311CFBA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C01383D9-1CF6-851D-786E-34A7C8B480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E03DFB-47B2-4116-B65E-51E39D9FC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B297F80-5EAF-8E43-BCD2-609D457A45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33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53D9CD-657B-5492-C85B-01CDB94C0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638800"/>
          </a:xfrm>
          <a:noFill/>
        </p:spPr>
        <p:txBody>
          <a:bodyPr/>
          <a:lstStyle/>
          <a:p>
            <a:r>
              <a:rPr lang="en-US" altLang="en-US" sz="1600"/>
              <a:t>what is an aggregate construct? What aggregate constructs have we studied?</a:t>
            </a:r>
          </a:p>
          <a:p>
            <a:r>
              <a:rPr lang="en-US" altLang="en-US" sz="1600"/>
              <a:t>what is a structure? what is the keyword to define a structure?</a:t>
            </a:r>
          </a:p>
          <a:p>
            <a:r>
              <a:rPr lang="en-US" altLang="en-US" sz="1600"/>
              <a:t>what are structures used for?</a:t>
            </a:r>
          </a:p>
          <a:p>
            <a:r>
              <a:rPr lang="en-US" altLang="en-US" sz="1600"/>
              <a:t>why is a structure definition a type? What is built-in type?</a:t>
            </a:r>
          </a:p>
          <a:p>
            <a:r>
              <a:rPr lang="en-US" altLang="en-US" sz="1600"/>
              <a:t>is a structure definition an executable statement? Can it be put in a header file?</a:t>
            </a:r>
          </a:p>
          <a:p>
            <a:r>
              <a:rPr lang="en-US" altLang="en-US" sz="1600"/>
              <a:t>why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include</a:t>
            </a:r>
            <a:r>
              <a:rPr lang="en-US" altLang="en-US" sz="1600"/>
              <a:t>ing a header file with a structure definition multiple times is a problem? how is this problem solved?</a:t>
            </a:r>
          </a:p>
          <a:p>
            <a:r>
              <a:rPr lang="en-US" altLang="en-US" sz="1600"/>
              <a:t>what are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#define #ifndef #endif</a:t>
            </a:r>
            <a:r>
              <a:rPr lang="en-US" altLang="en-US" sz="1600"/>
              <a:t>?</a:t>
            </a:r>
          </a:p>
          <a:p>
            <a:r>
              <a:rPr lang="en-US" altLang="en-US" sz="1600"/>
              <a:t>what is a structure variable?</a:t>
            </a:r>
          </a:p>
          <a:p>
            <a:r>
              <a:rPr lang="en-US" altLang="en-US" sz="1600"/>
              <a:t>what is the term for elements of a structure?</a:t>
            </a:r>
          </a:p>
          <a:p>
            <a:r>
              <a:rPr lang="en-US" altLang="en-US" sz="1600"/>
              <a:t>do elements of the same structure (different structures) have to have unique names?</a:t>
            </a:r>
          </a:p>
          <a:p>
            <a:r>
              <a:rPr lang="en-US" altLang="en-US" sz="1600"/>
              <a:t>how can structures be initialized? what happens when one structure variable is assigned the value of another?</a:t>
            </a:r>
          </a:p>
          <a:p>
            <a:r>
              <a:rPr lang="en-US" altLang="en-US" sz="1600"/>
              <a:t>can structure variables be directly compared? passed as parameters? by value? by reference? can a function return a structure?</a:t>
            </a:r>
          </a:p>
          <a:p>
            <a:r>
              <a:rPr lang="en-US" altLang="en-US" sz="1600"/>
              <a:t>can one structure be included in another structure? What is a substructure?</a:t>
            </a:r>
          </a:p>
          <a:p>
            <a:r>
              <a:rPr lang="en-US" altLang="en-US" sz="1600"/>
              <a:t>can a structure include an array? how can an array of structures be declared?</a:t>
            </a:r>
          </a:p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AEE0A6-0F62-30FF-121B-B799771CC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Structures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90676C9-1095-16C8-055E-985AE0399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9438A0-1373-48FE-A6A7-13F00963E510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5A56F2-7BEF-E364-C288-9EA6B2694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3588" cy="52197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/>
              <a:t>function invocation: </a:t>
            </a:r>
            <a:r>
              <a:rPr lang="en-US" altLang="en-US" sz="1600" i="1"/>
              <a:t>explicit </a:t>
            </a:r>
            <a:r>
              <a:rPr lang="en-US" altLang="en-US" sz="1600"/>
              <a:t>– if function name is mentioned, </a:t>
            </a:r>
            <a:r>
              <a:rPr lang="en-US" altLang="en-US" sz="1600" i="1"/>
              <a:t>implicit - </a:t>
            </a:r>
            <a:r>
              <a:rPr lang="en-US" altLang="en-US" sz="1600"/>
              <a:t>otherwise</a:t>
            </a:r>
            <a:r>
              <a:rPr lang="en-US" altLang="en-US" sz="1600" i="1"/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en-US" sz="1600" i="1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 i="1"/>
              <a:t>constructor</a:t>
            </a:r>
            <a:r>
              <a:rPr lang="en-US" altLang="en-US" sz="1600"/>
              <a:t> – mutator that is invoked implicitly when object is declared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600"/>
              <a:t>used for object initialization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1600"/>
              <a:t>constructor has the same name as class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/>
              <a:t>constructor does not return a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600"/>
              <a:t>do not put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/>
              <a:t>as a return type of constructor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Date{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Date(int, int, int); // constructor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month_, day_, year_;</a:t>
            </a:r>
          </a:p>
          <a:p>
            <a:pPr lvl="1">
              <a:lnSpc>
                <a:spcPct val="7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1600"/>
              <a:t>outside constructor definition (can also be inlined)</a:t>
            </a: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Date::Date(int month, int day, int year){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month_=month;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day_=day;   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year_=year;</a:t>
            </a:r>
          </a:p>
          <a:p>
            <a:pPr lvl="1"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70000"/>
              </a:spcBef>
            </a:pPr>
            <a:r>
              <a:rPr lang="en-US" altLang="en-US" sz="1600"/>
              <a:t>invocation at declaration:    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 mybday(10,26,99);</a:t>
            </a:r>
            <a:endParaRPr lang="en-US" altLang="en-US" sz="16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B346344-2097-C1B7-328A-40EF6D650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8B219AA-24E6-A78C-5D6D-809BA2B90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0C62F-C5B3-497F-A1D2-04682D362D24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4CFC8B2-F07D-16BA-AE9C-9BE427329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600" dirty="0"/>
              <a:t>class can have multiple constructors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which constructor to call is determined by number and type of arguments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i="1" dirty="0"/>
              <a:t>function overloading </a:t>
            </a:r>
            <a:r>
              <a:rPr lang="en-US" altLang="en-US" sz="1600" dirty="0"/>
              <a:t>– same name functions distinguished by number/type of arguments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if no constructors declared - object can be defined without initialization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/>
              <a:t>if at least one constructor declared - object has to be always initialized (needs a void constructor)</a:t>
            </a:r>
          </a:p>
          <a:p>
            <a:pPr>
              <a:lnSpc>
                <a:spcPct val="80000"/>
              </a:lnSpc>
              <a:defRPr/>
            </a:pP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i="1" dirty="0"/>
              <a:t>void  (or default) constructor</a:t>
            </a:r>
            <a:r>
              <a:rPr lang="en-US" altLang="en-US" sz="1600" dirty="0"/>
              <a:t> - a constructor that does not take arguments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Date(int, int, int); //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Date(int, int); // another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Date(); // void or default constructor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1600" dirty="0"/>
              <a:t>(implicitly) invoking default constructor (if constructors defined):  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  <a:endParaRPr lang="en-US" altLang="en-US" sz="1600" dirty="0"/>
          </a:p>
          <a:p>
            <a:pPr>
              <a:lnSpc>
                <a:spcPct val="80000"/>
              </a:lnSpc>
              <a:defRPr/>
            </a:pPr>
            <a:r>
              <a:rPr lang="en-US" altLang="en-US" sz="1600" dirty="0"/>
              <a:t>if array of objects, default constructor is invoked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friendsbday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[20];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591F630-656E-BFEC-E848-A226D7F3A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Multiple/Void Constructors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441B6A7-77E2-2B97-1855-034BA6F06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96DB16-E07D-4790-B07F-B57CFC00BD9C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7B1D573-8D01-F8CA-6EF7-1DFA228F2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r>
              <a:rPr lang="en-US" sz="1600" dirty="0"/>
              <a:t>constructors can be defined with </a:t>
            </a:r>
            <a:r>
              <a:rPr lang="en-US" sz="1600" i="1" dirty="0"/>
              <a:t>initializer list:</a:t>
            </a:r>
          </a:p>
          <a:p>
            <a:pPr>
              <a:lnSpc>
                <a:spcPct val="80000"/>
              </a:lnSpc>
              <a:spcBef>
                <a:spcPct val="70000"/>
              </a:spcBef>
              <a:defRPr/>
            </a:pPr>
            <a:r>
              <a:rPr lang="en-US" sz="1600" dirty="0"/>
              <a:t>syntax</a:t>
            </a:r>
          </a:p>
          <a:p>
            <a:pPr lvl="1">
              <a:lnSpc>
                <a:spcPct val="80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err="1">
                <a:solidFill>
                  <a:schemeClr val="accent2"/>
                </a:solidFill>
              </a:rPr>
              <a:t>functionName</a:t>
            </a:r>
            <a:r>
              <a:rPr lang="en-US" sz="1600" dirty="0">
                <a:solidFill>
                  <a:schemeClr val="accent2"/>
                </a:solidFill>
              </a:rPr>
              <a:t> (parameter list): </a:t>
            </a:r>
            <a:r>
              <a:rPr lang="en-US" sz="1600" dirty="0" err="1">
                <a:solidFill>
                  <a:schemeClr val="accent2"/>
                </a:solidFill>
              </a:rPr>
              <a:t>memberVar</a:t>
            </a:r>
            <a:r>
              <a:rPr lang="en-US" sz="1600" dirty="0">
                <a:solidFill>
                  <a:schemeClr val="accent2"/>
                </a:solidFill>
              </a:rPr>
              <a:t>(</a:t>
            </a:r>
            <a:r>
              <a:rPr lang="en-US" sz="1600" dirty="0" err="1">
                <a:solidFill>
                  <a:schemeClr val="accent2"/>
                </a:solidFill>
              </a:rPr>
              <a:t>param</a:t>
            </a:r>
            <a:r>
              <a:rPr lang="en-US" sz="1600" dirty="0">
                <a:solidFill>
                  <a:schemeClr val="accent2"/>
                </a:solidFill>
              </a:rPr>
              <a:t>), … {body (possibly empty)}</a:t>
            </a:r>
          </a:p>
          <a:p>
            <a:pPr>
              <a:lnSpc>
                <a:spcPct val="80000"/>
              </a:lnSpc>
              <a:spcBef>
                <a:spcPct val="70000"/>
              </a:spcBef>
              <a:defRPr/>
            </a:pPr>
            <a:r>
              <a:rPr lang="en-US" sz="1600" dirty="0"/>
              <a:t>example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public: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 // inline constructor definition with initializer list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Date(int month, int day, int year):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		month_(month), day_(day), year(y_) {}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);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Date();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// outside constructor definition with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initializer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list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Date::Date(int month, int day):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		month_(month), day_(day), year_(2001) {}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ea typeface="+mn-ea"/>
                <a:cs typeface="+mn-cs"/>
              </a:rPr>
              <a:t>how would you define the default constructor with initializer list?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6D47276-4EEB-FBF8-7AD4-5CA883496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Initializer List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177BC408-DDF8-3D31-D69B-2DCBFC50A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480D7-1687-4F1E-AD39-4FD5C7B5F40A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FBB629C-8A7A-F803-6F54-B9601730A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534400" cy="5638800"/>
          </a:xfrm>
          <a:noFill/>
        </p:spPr>
        <p:txBody>
          <a:bodyPr/>
          <a:lstStyle/>
          <a:p>
            <a:r>
              <a:rPr lang="en-US" altLang="en-US" sz="1600"/>
              <a:t>(void) constructors for member objects are invoked before constructor for containing object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One{ 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 One() { cout &lt;&lt; ”One's constructor" &lt;&lt; endl; }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Two{ 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 Two() { cout &lt;&lt; ”Two's constructor" &lt;&lt; endl; 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private: One o_;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Two ob2;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600"/>
              <a:t>prints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One’s constructor</a:t>
            </a:r>
            <a:b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Two’s constructor</a:t>
            </a:r>
          </a:p>
          <a:p>
            <a:pPr>
              <a:lnSpc>
                <a:spcPct val="110000"/>
              </a:lnSpc>
            </a:pPr>
            <a:r>
              <a:rPr lang="en-US" altLang="en-US" sz="1600"/>
              <a:t>note, if containing object does not have a constructor, member object (void) constructors are still invoked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9D72F3C-9A11-8DE6-792C-6D357F719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Constructors for Member Objects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DB605A9-CB99-56BC-0FE6-36A02E036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05505-9855-43CB-B372-88B2DC96E267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CC58A5C-62F6-094D-990C-C97351F16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initializer for member object invokes its constructor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One{ 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One(int p): p_(p){}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private: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p_;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Two{ 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    Two(int o): o_(o) {}; //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o_’s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constructor invoked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private: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   One o_; // member object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Two ob2(5); // object declaration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B70A4A0-D684-C007-0D6D-34268F802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609600"/>
          </a:xfrm>
          <a:noFill/>
        </p:spPr>
        <p:txBody>
          <a:bodyPr/>
          <a:lstStyle/>
          <a:p>
            <a:r>
              <a:rPr lang="en-US" altLang="en-US"/>
              <a:t>Initializers for Member Objects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8695F0A-923B-9415-ECA6-7CB8DC6DF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F6072-379E-452D-8808-787281B40A90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1DB759C-7947-10DB-BBEA-E47C218C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9530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defRPr/>
            </a:pPr>
            <a:r>
              <a:rPr lang="en-US" altLang="en-US" sz="1600" i="1" dirty="0">
                <a:solidFill>
                  <a:srgbClr val="FFFFFF"/>
                </a:solidFill>
              </a:rPr>
              <a:t>friend </a:t>
            </a:r>
            <a:r>
              <a:rPr lang="en-US" altLang="en-US" sz="1600" dirty="0">
                <a:solidFill>
                  <a:srgbClr val="FFFFFF"/>
                </a:solidFill>
              </a:rPr>
              <a:t>– a standalone (non-member) function that may access private members of an object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// compares two dates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friend bool equal(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Date&amp;,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Date&amp;);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3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friend's  definition should not be preceded with a name qualifier (</a:t>
            </a:r>
            <a:r>
              <a:rPr lang="en-US" altLang="en-US" sz="1600" dirty="0">
                <a:solidFill>
                  <a:srgbClr val="FFFF66"/>
                </a:solidFill>
                <a:latin typeface="Courier New" panose="02070309020205020404" pitchFamily="49" charset="0"/>
              </a:rPr>
              <a:t>Date::</a:t>
            </a:r>
            <a:r>
              <a:rPr lang="en-US" altLang="en-US" sz="1600" dirty="0">
                <a:solidFill>
                  <a:srgbClr val="FFFFFF"/>
                </a:solidFill>
              </a:rPr>
              <a:t>)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equal(const Date&amp; one, const Date&amp; two){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one.month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two.month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&amp;&amp;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 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&amp;&amp;</a:t>
            </a:r>
            <a:b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one.year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  ==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two.year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no separate prototype (outside class definition) is necessary for friend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Clr>
                <a:srgbClr val="B9F9C8"/>
              </a:buClr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en-US" sz="1700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E7E2E23-DCEE-169C-F797-96518178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371600"/>
          </a:xfrm>
        </p:spPr>
        <p:txBody>
          <a:bodyPr/>
          <a:lstStyle/>
          <a:p>
            <a:r>
              <a:rPr lang="en-US" altLang="en-US"/>
              <a:t>Friend Functions:</a:t>
            </a:r>
            <a:br>
              <a:rPr lang="en-US" altLang="en-US"/>
            </a:br>
            <a:r>
              <a:rPr lang="en-US" altLang="en-US"/>
              <a:t>Motivation and Definition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1DBEF36-17F9-1EC9-D1C0-88812D819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77B685-B244-4B7A-BDF5-E1F9895CDD0E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ACF848C-CE86-48CB-D437-7F386F856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543800" cy="26670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en-US" sz="1600" dirty="0"/>
              <a:t>invoked </a:t>
            </a:r>
            <a:r>
              <a:rPr lang="en-US" altLang="en-US" sz="1600"/>
              <a:t>as standalone </a:t>
            </a:r>
            <a:r>
              <a:rPr lang="en-US" altLang="en-US" sz="1600" dirty="0"/>
              <a:t>(without dot operator)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if(equal(date1, date2)) { ...</a:t>
            </a: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r>
              <a:rPr lang="en-US" altLang="en-US" sz="1600" dirty="0"/>
              <a:t>use friend function if objects are used symmetrically or need to access private members of more than one object</a:t>
            </a:r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r>
              <a:rPr lang="en-US" altLang="en-US" sz="1600" dirty="0"/>
              <a:t>friend functions circumvent hiding information in private variables and should be used with care</a:t>
            </a:r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600" dirty="0"/>
          </a:p>
          <a:p>
            <a:pPr>
              <a:lnSpc>
                <a:spcPts val="2500"/>
              </a:lnSpc>
              <a:spcBef>
                <a:spcPts val="600"/>
              </a:spcBef>
              <a:defRPr/>
            </a:pPr>
            <a:endParaRPr lang="en-US" altLang="en-US" sz="1700" dirty="0"/>
          </a:p>
          <a:p>
            <a:pPr marL="0" indent="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en-US" sz="17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FD8CD50-7C9F-D8BF-DD10-9366944C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Friend Function Usage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E9E46D7-FD9D-72FD-C213-FBEEF6B4C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ED677-9C7C-4C65-BBAD-625D6C56240B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EE77FEE-DA62-674B-61AB-E0B9788D2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34290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constant declared inside the class is only available to class members</a:t>
            </a:r>
          </a:p>
          <a:p>
            <a:pPr lvl="1">
              <a:defRPr/>
            </a:pPr>
            <a:r>
              <a:rPr lang="en-US" altLang="en-US" sz="1600" dirty="0"/>
              <a:t>good way to limit its scope</a:t>
            </a:r>
          </a:p>
          <a:p>
            <a:pPr>
              <a:defRPr/>
            </a:pPr>
            <a:r>
              <a:rPr lang="en-US" altLang="en-US" sz="1600" dirty="0"/>
              <a:t>can be private or public</a:t>
            </a:r>
          </a:p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dirty="0"/>
              <a:t>   shared between all objects of the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	...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static const int cent21_ = 2001;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 ...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D2BB908-0A7E-B4F0-C253-3C9E65413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Member Constants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4A79A81-C02C-437C-D7AF-F96B09818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39672E-3C53-438A-B2C0-AE451F0191C2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67B0C54-B1B9-C34C-26BC-C59B919D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3429000"/>
          </a:xfrm>
          <a:noFill/>
        </p:spPr>
        <p:txBody>
          <a:bodyPr/>
          <a:lstStyle/>
          <a:p>
            <a:r>
              <a:rPr lang="en-US" altLang="en-US" sz="1600"/>
              <a:t>program with objects is laid out as follows:</a:t>
            </a:r>
          </a:p>
          <a:p>
            <a:pPr lvl="1"/>
            <a:r>
              <a:rPr lang="en-US" altLang="en-US" sz="1600"/>
              <a:t>header - class definition (inline function definitions), global constants and other non-executable constructs related to class</a:t>
            </a:r>
          </a:p>
          <a:p>
            <a:pPr lvl="1"/>
            <a:r>
              <a:rPr lang="en-US" altLang="en-US" sz="1600"/>
              <a:t>program file - member function definitions</a:t>
            </a:r>
          </a:p>
          <a:p>
            <a:endParaRPr lang="en-US" altLang="en-US" sz="1600"/>
          </a:p>
          <a:p>
            <a:r>
              <a:rPr lang="en-US" altLang="en-US" sz="1600"/>
              <a:t>multiple related classes may be put in one header/program file pair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D63FEF-E7D4-B2B3-A5D4-BBE7ADADE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Program Layout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A4DC59A-FF5B-42E9-3E68-52FE4570D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13BA5-417C-44EE-956E-24CF8165D5D9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66A173-C8C1-69C1-3960-D6CDBA573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334000"/>
          </a:xfrm>
          <a:noFill/>
        </p:spPr>
        <p:txBody>
          <a:bodyPr/>
          <a:lstStyle/>
          <a:p>
            <a:r>
              <a:rPr lang="en-US" altLang="en-US" sz="1600"/>
              <a:t>What is class? Why are classes needed?</a:t>
            </a:r>
          </a:p>
          <a:p>
            <a:r>
              <a:rPr lang="en-US" altLang="en-US" sz="1600"/>
              <a:t>What is object?</a:t>
            </a:r>
          </a:p>
          <a:p>
            <a:r>
              <a:rPr lang="en-US" altLang="en-US" sz="1600"/>
              <a:t>What is the difference between object and class? What do we mean when we say object belongs to a class?</a:t>
            </a:r>
          </a:p>
          <a:p>
            <a:r>
              <a:rPr lang="en-US" altLang="en-US" sz="1600"/>
              <a:t>What’s member variable? Member function? Method? Attribute?</a:t>
            </a:r>
          </a:p>
          <a:p>
            <a:r>
              <a:rPr lang="en-US" altLang="en-US" sz="1600"/>
              <a:t>What’s an in-line/out-of-line function definition?</a:t>
            </a:r>
          </a:p>
          <a:p>
            <a:r>
              <a:rPr lang="en-US" altLang="en-US" sz="1600"/>
              <a:t>What are these operators used for?  “.”  “::”</a:t>
            </a:r>
          </a:p>
          <a:p>
            <a:r>
              <a:rPr lang="en-US" altLang="en-US" sz="1600"/>
              <a:t>What is the difference between public and private members of class?</a:t>
            </a:r>
          </a:p>
          <a:p>
            <a:r>
              <a:rPr lang="en-US" altLang="en-US" sz="1600"/>
              <a:t>What is the state of an object?</a:t>
            </a:r>
          </a:p>
          <a:p>
            <a:r>
              <a:rPr lang="en-US" altLang="en-US" sz="1600"/>
              <a:t>What is mutator? Accessor? How is accessor function distinguished?</a:t>
            </a:r>
          </a:p>
          <a:p>
            <a:r>
              <a:rPr lang="en-US" altLang="en-US" sz="1600"/>
              <a:t>What is constructor? Is constructor mutator or accessor?</a:t>
            </a:r>
          </a:p>
          <a:p>
            <a:r>
              <a:rPr lang="en-US" altLang="en-US" sz="1600"/>
              <a:t>What is the name of constructor?</a:t>
            </a:r>
          </a:p>
          <a:p>
            <a:r>
              <a:rPr lang="en-US" altLang="en-US" sz="1600"/>
              <a:t>What is implicit/explicit function invocation?</a:t>
            </a:r>
          </a:p>
          <a:p>
            <a:r>
              <a:rPr lang="en-US" altLang="en-US" sz="1600"/>
              <a:t>How many parameters can constructor take? Can there be more than one constructor? What is constructor overloading? What is void constructor? </a:t>
            </a:r>
          </a:p>
          <a:p>
            <a:r>
              <a:rPr lang="en-US" altLang="en-US" sz="1600"/>
              <a:t>What is the return value of constructor?</a:t>
            </a:r>
          </a:p>
          <a:p>
            <a:r>
              <a:rPr lang="en-US" altLang="en-US" sz="1600"/>
              <a:t>What is initializer list</a:t>
            </a:r>
          </a:p>
          <a:p>
            <a:r>
              <a:rPr lang="en-US" altLang="en-US" sz="1600"/>
              <a:t>What is friend function? Why is it needed?</a:t>
            </a:r>
          </a:p>
          <a:p>
            <a:r>
              <a:rPr lang="en-US" altLang="en-US" sz="1600"/>
              <a:t>Why are constants declared inside class definitions? What is static constant?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EB8D20-BE01-A41E-1EE7-5FADBD8B1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Classes Review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272ABF1-FEF1-B746-57B9-77CA8F8CD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89BD08-6FAB-4611-B64A-2116CA88156E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1DB6CD-7735-719F-02C6-292856CF60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Classes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CF51F-6C69-CC31-23D2-7B3BC01580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aggregating code and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9C62C894-02FF-09E3-C64A-EFF2E644B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15200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modular program (code – </a:t>
            </a:r>
            <a:r>
              <a:rPr lang="en-US" altLang="en-US" sz="1600" dirty="0"/>
              <a:t>can be logically partitioned into parts for understanding and maintenance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i="1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spaghetti code </a:t>
            </a:r>
            <a:r>
              <a:rPr lang="en-US" altLang="en-US" sz="1600" dirty="0"/>
              <a:t>– unstructured, difficult to understand and maintain program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i="1" dirty="0"/>
              <a:t>client code – </a:t>
            </a:r>
            <a:r>
              <a:rPr lang="en-US" altLang="en-US" sz="1600" dirty="0"/>
              <a:t>code that invokes or uses the code under discussion</a:t>
            </a:r>
            <a:br>
              <a:rPr lang="en-US" altLang="en-US" sz="1600" dirty="0"/>
            </a:br>
            <a:r>
              <a:rPr lang="en-US" altLang="en-US" sz="1600" dirty="0"/>
              <a:t> (our code)</a:t>
            </a:r>
          </a:p>
          <a:p>
            <a:pPr>
              <a:lnSpc>
                <a:spcPct val="70000"/>
              </a:lnSpc>
              <a:defRPr/>
            </a:pPr>
            <a:endParaRPr lang="en-US" altLang="en-US" sz="1600" i="1" dirty="0"/>
          </a:p>
          <a:p>
            <a:pPr lvl="1">
              <a:lnSpc>
                <a:spcPct val="70000"/>
              </a:lnSpc>
              <a:defRPr/>
            </a:pPr>
            <a:r>
              <a:rPr lang="en-US" altLang="en-US" sz="1600" dirty="0"/>
              <a:t>the objective is to make it easier for the client code to interact with our code</a:t>
            </a:r>
          </a:p>
          <a:p>
            <a:pPr marL="457200" lvl="1" indent="0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6A6C1F7-3A83-AC56-8F22-4B057C6BE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Modularity Concepts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DDAFA6E-0F01-E955-2B8F-4D39D1AC4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F9B31A-667B-4691-A0AC-2DC0D223AA29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97C721CD-B3A4-24AA-B226-3F05E83D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68363"/>
            <a:ext cx="8610600" cy="56388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lnSpc>
                <a:spcPct val="70000"/>
              </a:lnSpc>
              <a:defRPr/>
            </a:pPr>
            <a:r>
              <a:rPr lang="en-US" altLang="en-US" sz="1600" dirty="0"/>
              <a:t>consider implementing date: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1600" dirty="0"/>
              <a:t> as structure: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Date{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month;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day;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year;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z="1600" dirty="0"/>
              <a:t>and a set of functions manipulating dates: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(Date &amp;d,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m,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y);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addYear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(Date &amp;d,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n);</a:t>
            </a:r>
          </a:p>
          <a:p>
            <a:pPr lvl="2">
              <a:lnSpc>
                <a:spcPct val="7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compare(Date &amp;d1, Date &amp;d2); </a:t>
            </a:r>
            <a:endParaRPr lang="en-US" altLang="en-US" sz="1600" dirty="0"/>
          </a:p>
          <a:p>
            <a:pPr>
              <a:lnSpc>
                <a:spcPct val="140000"/>
              </a:lnSpc>
              <a:defRPr/>
            </a:pPr>
            <a:r>
              <a:rPr lang="en-US" altLang="en-US" sz="1600" dirty="0"/>
              <a:t>problems: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/>
              <a:t>there is no explicit connection between data type (structure) and these functions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/>
              <a:t>it does not specify that the functions listed should be the only ones that access and modify date variables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/>
              <a:t>if there is a bug in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manipulation - it can be anywhere in the program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/>
              <a:t>if modification of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 dirty="0"/>
              <a:t> is needed - all program needs to be updated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>
                <a:ea typeface="+mn-ea"/>
                <a:cs typeface="+mn-cs"/>
              </a:rPr>
              <a:t>the program is usually not modular – leads to spaghetti code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E8E21020-5D9A-3D9B-702F-A2D4613E1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533400"/>
          </a:xfrm>
        </p:spPr>
        <p:txBody>
          <a:bodyPr/>
          <a:lstStyle/>
          <a:p>
            <a:r>
              <a:rPr lang="en-US" altLang="en-US"/>
              <a:t>What’s Wrong with Structures?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08A5B4A-53D0-9DF2-0E2A-7F0B1C329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6ABB6C-1431-4945-B4D4-6F92845B80AA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739108-A7A6-6BCD-E82E-CD892774C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>
              <a:spcBef>
                <a:spcPct val="15000"/>
              </a:spcBef>
              <a:defRPr/>
            </a:pPr>
            <a:r>
              <a:rPr lang="en-US" sz="1600" i="1" dirty="0"/>
              <a:t>class</a:t>
            </a:r>
            <a:r>
              <a:rPr lang="en-US" sz="1600" dirty="0"/>
              <a:t> is an aggregate construct combining related code and data</a:t>
            </a:r>
          </a:p>
          <a:p>
            <a:pPr>
              <a:spcBef>
                <a:spcPct val="15000"/>
              </a:spcBef>
              <a:defRPr/>
            </a:pPr>
            <a:r>
              <a:rPr lang="en-US" sz="1600" dirty="0"/>
              <a:t>class may contain </a:t>
            </a:r>
            <a:r>
              <a:rPr lang="en-US" sz="1600" i="1" dirty="0"/>
              <a:t>member </a:t>
            </a:r>
            <a:r>
              <a:rPr lang="en-US" sz="1600" dirty="0"/>
              <a:t>variables (</a:t>
            </a:r>
            <a:r>
              <a:rPr lang="en-US" sz="1600" i="1" dirty="0"/>
              <a:t>attributes</a:t>
            </a:r>
            <a:r>
              <a:rPr lang="en-US" sz="1600" dirty="0"/>
              <a:t>) and </a:t>
            </a:r>
            <a:r>
              <a:rPr lang="en-US" sz="1600" i="1" dirty="0"/>
              <a:t>member</a:t>
            </a:r>
            <a:r>
              <a:rPr lang="en-US" sz="1600" dirty="0"/>
              <a:t> functions (</a:t>
            </a:r>
            <a:r>
              <a:rPr lang="en-US" sz="1600" i="1" dirty="0"/>
              <a:t>methods)</a:t>
            </a:r>
            <a:endParaRPr lang="en-US" sz="1600" dirty="0"/>
          </a:p>
          <a:p>
            <a:pPr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1600" dirty="0"/>
              <a:t>member variables and member function prototypes are declared within class definition</a:t>
            </a:r>
          </a:p>
          <a:p>
            <a:pPr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1600" dirty="0"/>
              <a:t>member functions can manipulate member variables without accepting them as parameters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class Date { // class name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public: // ignore this for now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void set(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getDay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(); 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month_;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day_;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}; // don’t forget the semicolon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/>
              <a:t>style: member variable name has trailing underscore to distinguish from scalar variable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/>
              <a:t>a variable of type class is called </a:t>
            </a:r>
            <a:r>
              <a:rPr lang="en-US" sz="1600" i="1" dirty="0"/>
              <a:t>object </a:t>
            </a:r>
            <a:r>
              <a:rPr lang="en-US" sz="1600" dirty="0"/>
              <a:t>(how is a variable of type structure called?)</a:t>
            </a:r>
            <a:endParaRPr lang="en-US" sz="1600" i="1" dirty="0"/>
          </a:p>
          <a:p>
            <a:pPr lvl="2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Date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>
                <a:ea typeface="+mn-ea"/>
                <a:cs typeface="+mn-cs"/>
              </a:rPr>
              <a:t>the object is said to </a:t>
            </a:r>
            <a:r>
              <a:rPr lang="en-US" sz="1600" i="1" dirty="0">
                <a:ea typeface="+mn-ea"/>
                <a:cs typeface="+mn-cs"/>
              </a:rPr>
              <a:t>belong</a:t>
            </a:r>
            <a:r>
              <a:rPr lang="en-US" sz="1600" dirty="0">
                <a:ea typeface="+mn-ea"/>
                <a:cs typeface="+mn-cs"/>
              </a:rPr>
              <a:t> to the class or be </a:t>
            </a:r>
            <a:r>
              <a:rPr lang="en-US" sz="1600" i="1" dirty="0">
                <a:ea typeface="+mn-ea"/>
                <a:cs typeface="+mn-cs"/>
              </a:rPr>
              <a:t>an instance </a:t>
            </a:r>
            <a:r>
              <a:rPr lang="en-US" sz="1600" dirty="0">
                <a:ea typeface="+mn-ea"/>
                <a:cs typeface="+mn-cs"/>
              </a:rPr>
              <a:t>of the class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/>
              <a:t>each object has member variables and can call member functions of its class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i="1" dirty="0"/>
              <a:t>state </a:t>
            </a:r>
            <a:r>
              <a:rPr lang="en-US" sz="1600" dirty="0"/>
              <a:t>of the object – values of all member variables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/>
              <a:t>accessing members is done using dot-operator:</a:t>
            </a:r>
            <a:endParaRPr lang="en-US" sz="1600" i="1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mybday.set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(10, 26, 99);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mybday.day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_;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BF18F15-52C5-88EA-BA4B-25799591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Class Definition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954E29E-303C-BD98-854A-F992D2DA3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C54252-3F70-4201-BBB4-D66C9B34B9B4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F50A943-8AC3-B51B-35C5-62DAD5F0B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 private:</a:t>
            </a:r>
            <a:r>
              <a:rPr lang="en-US" altLang="en-US" sz="1600" dirty="0"/>
              <a:t>  </a:t>
            </a:r>
            <a:r>
              <a:rPr lang="en-US" altLang="en-US" sz="1600" i="1" dirty="0"/>
              <a:t>access modifiers</a:t>
            </a:r>
            <a:r>
              <a:rPr lang="en-US" altLang="en-US" sz="1600" dirty="0"/>
              <a:t> – control the way the class members are accessed (why do we want to do that?)</a:t>
            </a:r>
          </a:p>
          <a:p>
            <a:pPr lvl="1">
              <a:defRPr/>
            </a:pPr>
            <a:r>
              <a:rPr lang="en-US" altLang="en-US" sz="1600" dirty="0"/>
              <a:t>public member can be accessed within member functions (no scope resolution needed) and outside (with dot operator)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1600" dirty="0"/>
              <a:t>private member - can only be accessed within member functions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class Date { // class name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getDay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60000"/>
              </a:lnSpc>
              <a:buFontTx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}; // don’t forget semicolon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600" dirty="0"/>
              <a:t>make member variables private, make functions either public or private. 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1600" dirty="0"/>
              <a:t>this restricts manipulation of variables to member functions which makes debugging and changes in class easier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1600" dirty="0"/>
              <a:t>examples:</a:t>
            </a:r>
            <a:endParaRPr lang="en-US" altLang="en-US" sz="1600" i="1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mybday.set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(10, 5, 99); // good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mybday.year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_=99;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ERROR - private member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1486699-52C5-212D-1E0E-863E7EF75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Public and Private Members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16D0E9A-E567-6587-1DE4-F496995EC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CCA4A-DA05-479D-8E4E-8FC79774489B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5F2E36-3A54-CFAE-2A89-D50DAE397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516563"/>
          </a:xfrm>
          <a:noFill/>
        </p:spPr>
        <p:txBody>
          <a:bodyPr/>
          <a:lstStyle/>
          <a:p>
            <a:r>
              <a:rPr lang="en-US" altLang="en-US" sz="1600"/>
              <a:t>member functions can be defined either inside or outside class definition</a:t>
            </a:r>
          </a:p>
          <a:p>
            <a:pPr>
              <a:spcBef>
                <a:spcPts val="1200"/>
              </a:spcBef>
            </a:pPr>
            <a:r>
              <a:rPr lang="en-US" altLang="en-US" sz="1600"/>
              <a:t>outside definition (or </a:t>
            </a:r>
            <a:r>
              <a:rPr lang="en-US" altLang="en-US" sz="1600" i="1"/>
              <a:t>out-of-line</a:t>
            </a:r>
            <a:r>
              <a:rPr lang="en-US" altLang="en-US" sz="1600"/>
              <a:t>) - class name (called </a:t>
            </a:r>
            <a:r>
              <a:rPr lang="en-US" altLang="en-US" sz="1600" i="1"/>
              <a:t>name qualifier</a:t>
            </a:r>
            <a:r>
              <a:rPr lang="en-US" altLang="en-US" sz="1600"/>
              <a:t>) and </a:t>
            </a:r>
            <a:r>
              <a:rPr lang="en-US" altLang="en-US" sz="1600" i="1"/>
              <a:t>scope resolution operator</a:t>
            </a:r>
            <a:r>
              <a:rPr lang="en-US" altLang="en-US" sz="1600"/>
              <a:t> (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/>
              <a:t>) precede function name: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Date::set(int month, int day, int year){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month_=month; // no dot with member variables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	day_=day;   // no declaration of member variables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year_=year;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en-US" sz="1600"/>
              <a:t>inside definition (or </a:t>
            </a:r>
            <a:r>
              <a:rPr lang="en-US" altLang="en-US" sz="1600" i="1"/>
              <a:t>in-line</a:t>
            </a:r>
            <a:r>
              <a:rPr lang="en-US" altLang="en-US" sz="1600"/>
              <a:t>) - replace prototype with definition, no trailing semicolon necessary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getDay(){return day_;} // note: no semicolon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 // don’t forget semicolon</a:t>
            </a:r>
          </a:p>
          <a:p>
            <a:pPr lvl="1">
              <a:spcBef>
                <a:spcPts val="1200"/>
              </a:spcBef>
            </a:pPr>
            <a:r>
              <a:rPr lang="en-US" altLang="en-US" sz="1600"/>
              <a:t>for style: use for very small functions – one line is good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917165-EE43-9C5F-B9AE-2E2C2DE67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Member Function Definitions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436D8DA-398F-9C91-06CF-7733D68B9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F5E1C-BD21-4778-ACB2-A5F09E157D82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5D1988-759D-1807-4607-13EEFA0DE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638800"/>
          </a:xfrm>
          <a:noFill/>
        </p:spPr>
        <p:txBody>
          <a:bodyPr/>
          <a:lstStyle/>
          <a:p>
            <a:r>
              <a:rPr lang="en-US" altLang="en-US" sz="1600" i="1"/>
              <a:t>accessor function</a:t>
            </a:r>
            <a:r>
              <a:rPr lang="en-US" altLang="en-US" sz="1600"/>
              <a:t> - member function that does not modify the state of an object (only returns the information about the object’s state) </a:t>
            </a:r>
          </a:p>
          <a:p>
            <a:r>
              <a:rPr lang="en-US" altLang="en-US" sz="1600" i="1"/>
              <a:t>mutator function</a:t>
            </a:r>
            <a:r>
              <a:rPr lang="en-US" altLang="en-US" sz="1600"/>
              <a:t> - member function that modifies the state of an object</a:t>
            </a:r>
          </a:p>
          <a:p>
            <a:r>
              <a:rPr lang="en-US" altLang="en-US" sz="1600"/>
              <a:t>accessors should be marked with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/>
              <a:t> type modifier so that compiler can find accidental object state modification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Date {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void set(int, int, int); // mutator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getMonth() const; // accessor   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int getDay() const {return day_;} // accessor in-line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month_;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day_;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year_;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180000"/>
              </a:lnSpc>
              <a:spcBef>
                <a:spcPts val="1200"/>
              </a:spcBef>
            </a:pPr>
            <a:r>
              <a:rPr lang="en-US" altLang="en-US" sz="1600"/>
              <a:t>separate mutators and accessors - a function should not do both</a:t>
            </a:r>
          </a:p>
          <a:p>
            <a:pPr>
              <a:lnSpc>
                <a:spcPct val="70000"/>
              </a:lnSpc>
            </a:pPr>
            <a:r>
              <a:rPr lang="en-US" altLang="en-US" sz="1600"/>
              <a:t>since variables are private, they all need accessor</a:t>
            </a:r>
          </a:p>
          <a:p>
            <a:pPr>
              <a:lnSpc>
                <a:spcPct val="70000"/>
              </a:lnSpc>
            </a:pPr>
            <a:r>
              <a:rPr lang="en-US" altLang="en-US" sz="1600"/>
              <a:t>are we missing an accessor in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600"/>
              <a:t>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9C56AC-EA0E-90C9-7919-6B642BF56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Mutators and Accessors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77126B6-2D61-A749-1384-DDB9D2429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807A4-E9F7-46A5-A9D0-F7142F31827C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1281B7-F216-9E00-B9EB-15C5B31A2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en-US" sz="1600"/>
              <a:t>member variables may be basic type or objects of other classes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Meeting{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pubic: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void setDate(int, int, int);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 Date d_;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Time t_;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buFont typeface="Monotype Sorts" pitchFamily="2" charset="2"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600"/>
              <a:t>member objects may be manipulated through public methods only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void Meeting::setDate(int m, int d, int y){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d_.set(m,d,y); // invokes public member of Date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d_.month_ = m;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error, cannot access private members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           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// of Date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6D1EF12-F14C-E775-341F-AAC4EEA97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Classes with Member Objects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3052C4C-3323-7849-2BDF-A12E37735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138922-6BE9-41D8-9937-DB4DE3A884C5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1397</TotalTime>
  <Pages>22</Pages>
  <Words>2250</Words>
  <Application>Microsoft Office PowerPoint</Application>
  <PresentationFormat>On-screen Show (4:3)</PresentationFormat>
  <Paragraphs>319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</vt:lpstr>
      <vt:lpstr>Arial</vt:lpstr>
      <vt:lpstr>Times New Roman</vt:lpstr>
      <vt:lpstr>Monotype Sorts</vt:lpstr>
      <vt:lpstr>Courier New</vt:lpstr>
      <vt:lpstr>Wingdings</vt:lpstr>
      <vt:lpstr>green</vt:lpstr>
      <vt:lpstr>Structures Revisited</vt:lpstr>
      <vt:lpstr> Classes</vt:lpstr>
      <vt:lpstr>Modularity Concepts</vt:lpstr>
      <vt:lpstr>What’s Wrong with Structures?</vt:lpstr>
      <vt:lpstr>Class Definition</vt:lpstr>
      <vt:lpstr>Public and Private Members</vt:lpstr>
      <vt:lpstr>Member Function Definitions</vt:lpstr>
      <vt:lpstr>Mutators and Accessors</vt:lpstr>
      <vt:lpstr>Classes with Member Objects</vt:lpstr>
      <vt:lpstr>Constructors</vt:lpstr>
      <vt:lpstr>Multiple/Void Constructors</vt:lpstr>
      <vt:lpstr>Initializer List</vt:lpstr>
      <vt:lpstr>Constructors for Member Objects</vt:lpstr>
      <vt:lpstr>Initializers for Member Objects</vt:lpstr>
      <vt:lpstr>Friend Functions: Motivation and Definition</vt:lpstr>
      <vt:lpstr>Friend Function Usage</vt:lpstr>
      <vt:lpstr>Member Constants</vt:lpstr>
      <vt:lpstr>Program Layout</vt:lpstr>
      <vt:lpstr>Classes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595</cp:revision>
  <cp:lastPrinted>2000-10-17T14:24:20Z</cp:lastPrinted>
  <dcterms:created xsi:type="dcterms:W3CDTF">1996-06-25T16:22:20Z</dcterms:created>
  <dcterms:modified xsi:type="dcterms:W3CDTF">2024-04-21T04:03:59Z</dcterms:modified>
</cp:coreProperties>
</file>