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8" r:id="rId3"/>
    <p:sldId id="600" r:id="rId4"/>
    <p:sldId id="605" r:id="rId5"/>
    <p:sldId id="601" r:id="rId6"/>
    <p:sldId id="265" r:id="rId7"/>
    <p:sldId id="266" r:id="rId8"/>
    <p:sldId id="604" r:id="rId9"/>
    <p:sldId id="603" r:id="rId10"/>
    <p:sldId id="60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982CCC-E501-62D4-3351-F7C97AEF2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819001-E968-A0B0-35F1-A487B58206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A393FEA-BA1D-705C-EDAB-810C1401F04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E2F1822-FCA7-9686-5A65-D8D7BD0A35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BE6CD8-1287-F87D-A4D6-0DCA07051A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090F1C-FE06-EC95-B3B4-6AA4F3DB2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B65A8D-783B-483F-B0BC-95E2CD47C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B1D7A1B1-55EF-5E07-5B71-72FDA2121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672A150-2BF0-2087-5121-355F163F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CD8EA801-4265-54B0-9DCA-CEFCD8D46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F2D069-9C0E-4981-907C-14927FBE5BA9}" type="slidenum">
              <a:rPr lang="en-US" altLang="en-US" sz="1000" smtClean="0"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7076635-7E4F-4C3F-EC2A-5B5C82F0956A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6082307C-E7C2-D455-7FAF-3BB4992F96B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6AEE9EAC-1A50-EC07-AF30-B8178B89F75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8768-1E94-4256-FCB3-13AD92FD4E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19021-2085-F520-C35C-79953F07BA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6035-B19D-E6D9-DD58-420DC0A1A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C864-9DD8-478E-BB0B-59ADEC992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5C9FC5-2B9E-9F3D-B820-5BB47D16FC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1207C77-43C6-717A-5709-E6275B4DDF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E9CA0-01BE-4E8F-B0D6-9A33ED3FB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2BB1918-992C-D94A-BFBB-FFEF4414BC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CFAD55-1AC7-1C5B-637F-82F144C55D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53C06A7-3A66-E749-8272-1FA78FB16D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5DDE5-D608-4429-B760-C7942F1A0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DBECF3-7D3D-3B67-57E0-82889FE902B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865E05D-77CB-0C9B-FF92-CD6A47D03F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16B4ADA-9961-D73E-8C4E-FC6807870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F3F80-BFFA-47B5-9E91-C1EF51AE3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5EA50D3-7BA2-E356-696F-65132A34650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B2CC210-4A65-3707-BDF5-C7AAD54E3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F176C5-F229-A97D-769D-751EEB3C0D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5F13-7349-4A01-BA70-73D84DF96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38D1749-0388-BA32-9470-F265A1ECA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95967C-CDFF-FF45-E140-C6863386F7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3B68EE3-C128-1D81-93EB-F62F1E542E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65BE-713F-4DE8-A1CD-FF369C1D1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AE75B52-1818-198A-BF93-8560083A9C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3C025C-AD60-391D-7960-9A0C44EB89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1BEAC0C-73EE-B15B-2B2E-2A97920546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BFCB8-0C3E-496C-AF28-6D4CDEADC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02C0CC-92BA-2F17-96D1-F6744182A8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628A6A6-E786-E610-739F-34C9FC01E4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303CB-1B24-F6A7-8D53-DC4EA6EFE3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4DE6-126A-47A8-B276-3697F382F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CC588FE-1C45-969D-BD04-A3A200E31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25DB2DD-C40F-EF65-683A-CC2E260B09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8EF35E3-EFBF-9007-7337-4F935E84A9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3BC5-1763-4245-96D9-117EF77F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0D1BBCD-075D-D191-B879-39AA470B07F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A31B5C-7E62-2D26-570D-B896EFA851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D079469-3A29-8111-0CF3-72B20EE662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D8AFC-A43D-43BD-9C37-CC4E217CA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B306C76-3339-B11F-2180-C83A9377E0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BFA95D-0C42-25F5-906E-B6F71B3B44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7F20065-CAE9-21A7-F2CC-489386D7C8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5DDE-D0E3-409D-B8DE-DB1D1B7F2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64C8CD9-3446-F258-54BB-63EA042D83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316A23F-DF51-2C86-A802-FCABFFCEA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43C9423-D1D3-EC14-A3A3-CDABA6D85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BD18398-0F23-A6A5-990D-2764CD2A32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2BA374D4-4D21-B467-2475-E353D1663A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754CC6-10AE-45C6-928F-9DCAD46A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0B85A2FD-2AD8-F933-9692-6976C9074B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178D5D7-693B-3A1D-F998-BE8BE09A61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Pointers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4C109B7-D590-CBD3-E76F-508ED039BE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60638" y="4524375"/>
            <a:ext cx="2105025" cy="338138"/>
          </a:xfrm>
        </p:spPr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  <p:pic>
        <p:nvPicPr>
          <p:cNvPr id="4100" name="Picture 5" descr="English pointer.jpg">
            <a:extLst>
              <a:ext uri="{FF2B5EF4-FFF2-40B4-BE49-F238E27FC236}">
                <a16:creationId xmlns:a16="http://schemas.microsoft.com/office/drawing/2014/main" id="{D74638A0-82FE-17E6-887B-F7F866F8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3429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9093DC-75B7-148A-3C15-98017FB36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to Objects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9735554-6B69-CA7C-5480-2A6F2EF7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  <a:noFill/>
        </p:spPr>
        <p:txBody>
          <a:bodyPr/>
          <a:lstStyle/>
          <a:p>
            <a:r>
              <a:rPr lang="en-US" altLang="en-US" sz="1700"/>
              <a:t>pointers can point to objects: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int get() const {return d_;};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void set(int d){d_=d;};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int d_;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ob, *obp=&amp;ob;</a:t>
            </a:r>
          </a:p>
          <a:p>
            <a:r>
              <a:rPr lang="en-US" altLang="en-US" sz="1700"/>
              <a:t>members can be accessed using pointers: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(*obp).set(5);</a:t>
            </a:r>
            <a:endParaRPr lang="en-US" altLang="en-US" sz="1700">
              <a:latin typeface="Courier New" panose="02070309020205020404" pitchFamily="49" charset="0"/>
            </a:endParaRPr>
          </a:p>
          <a:p>
            <a:r>
              <a:rPr lang="en-US" altLang="en-US" sz="1700"/>
              <a:t>parentheses around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(*obp)</a:t>
            </a:r>
            <a:r>
              <a:rPr lang="en-US" altLang="en-US" sz="1700"/>
              <a:t> are needed because dot-operator has higher precedence than dereferencing </a:t>
            </a:r>
          </a:p>
          <a:p>
            <a:r>
              <a:rPr lang="en-US" altLang="en-US" sz="1700"/>
              <a:t>a shorthand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700"/>
              <a:t> is used for accessing members of the object the pointer points to: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obp-&gt;get();</a:t>
            </a:r>
            <a:endParaRPr lang="en-US" altLang="en-US" sz="1700">
              <a:latin typeface="Courier New" panose="02070309020205020404" pitchFamily="49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820F946-6D4A-1712-0C6A-9419560D9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C25BE-71B8-4CEC-B186-8983B902792E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506950-CB0E-560C-AC0D-7BE936D6A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What Is Pointer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71609-9A60-44CC-8618-DECCD49AB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410200" cy="5257800"/>
          </a:xfrm>
          <a:noFill/>
        </p:spPr>
        <p:txBody>
          <a:bodyPr/>
          <a:lstStyle/>
          <a:p>
            <a:r>
              <a:rPr lang="en-US" altLang="en-US" sz="1700"/>
              <a:t>every  variable has memory address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c=’y’;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i=2;</a:t>
            </a:r>
          </a:p>
          <a:p>
            <a:r>
              <a:rPr lang="en-US" altLang="en-US" sz="1700"/>
              <a:t>address of variable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/>
              <a:t>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0022</a:t>
            </a:r>
            <a:endParaRPr lang="en-US" altLang="en-US" sz="1700"/>
          </a:p>
          <a:p>
            <a:r>
              <a:rPr lang="en-US" altLang="en-US" sz="1700"/>
              <a:t>address can used to refer to this variable</a:t>
            </a:r>
          </a:p>
          <a:p>
            <a:r>
              <a:rPr lang="en-US" altLang="en-US" sz="1700"/>
              <a:t>address can be stored in a variable of special type called </a:t>
            </a:r>
            <a:r>
              <a:rPr lang="en-US" altLang="en-US" sz="1700" i="1"/>
              <a:t>pointer (variable) </a:t>
            </a:r>
          </a:p>
          <a:p>
            <a:r>
              <a:rPr lang="en-US" altLang="en-US" sz="1700"/>
              <a:t>C++ provides an </a:t>
            </a:r>
            <a:r>
              <a:rPr lang="en-US" altLang="en-US" sz="1700" i="1"/>
              <a:t>abstraction</a:t>
            </a:r>
            <a:r>
              <a:rPr lang="en-US" altLang="en-US" sz="1700"/>
              <a:t> of pointer</a:t>
            </a:r>
            <a:endParaRPr lang="en-US" altLang="en-US" sz="1700" i="1"/>
          </a:p>
          <a:p>
            <a:pPr lvl="1"/>
            <a:r>
              <a:rPr lang="en-US" altLang="en-US" sz="1700"/>
              <a:t>pointer is used only to refer to the variable it points to - we usually don’t think of pointers as holding integer (address) just a reference to a variable</a:t>
            </a:r>
          </a:p>
          <a:p>
            <a:r>
              <a:rPr lang="en-US" altLang="en-US" sz="1700"/>
              <a:t>pointer: a mechanism to uniformly manipulate multiple memory locations in sequence</a:t>
            </a:r>
          </a:p>
        </p:txBody>
      </p:sp>
      <p:sp>
        <p:nvSpPr>
          <p:cNvPr id="5124" name="Text Box 37">
            <a:extLst>
              <a:ext uri="{FF2B5EF4-FFF2-40B4-BE49-F238E27FC236}">
                <a16:creationId xmlns:a16="http://schemas.microsoft.com/office/drawing/2014/main" id="{8122CECF-FA11-0E62-D7EE-B2D6137D1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1249363"/>
            <a:ext cx="277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folHlink"/>
                </a:solidFill>
              </a:rPr>
              <a:t>name memory address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grpSp>
        <p:nvGrpSpPr>
          <p:cNvPr id="5125" name="Group 56">
            <a:extLst>
              <a:ext uri="{FF2B5EF4-FFF2-40B4-BE49-F238E27FC236}">
                <a16:creationId xmlns:a16="http://schemas.microsoft.com/office/drawing/2014/main" id="{A164B795-FFFC-02E1-2FFD-63012FED20FA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1630363"/>
            <a:ext cx="2136775" cy="1751012"/>
            <a:chOff x="4128" y="768"/>
            <a:chExt cx="1346" cy="1103"/>
          </a:xfrm>
        </p:grpSpPr>
        <p:sp>
          <p:nvSpPr>
            <p:cNvPr id="5138" name="Rectangle 19">
              <a:extLst>
                <a:ext uri="{FF2B5EF4-FFF2-40B4-BE49-F238E27FC236}">
                  <a16:creationId xmlns:a16="http://schemas.microsoft.com/office/drawing/2014/main" id="{69E04D64-76E5-DB01-8B6A-A59B850B7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0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5139" name="Rectangle 20">
              <a:extLst>
                <a:ext uri="{FF2B5EF4-FFF2-40B4-BE49-F238E27FC236}">
                  <a16:creationId xmlns:a16="http://schemas.microsoft.com/office/drawing/2014/main" id="{A25DCD23-89FA-00F4-C6B7-338F2C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76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Courier New" panose="02070309020205020404" pitchFamily="49" charset="0"/>
                </a:rPr>
                <a:t>’y’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40" name="Rectangle 22">
              <a:extLst>
                <a:ext uri="{FF2B5EF4-FFF2-40B4-BE49-F238E27FC236}">
                  <a16:creationId xmlns:a16="http://schemas.microsoft.com/office/drawing/2014/main" id="{03A5275C-784B-A2CD-F8DF-102F8E31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6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Rectangle 33">
              <a:extLst>
                <a:ext uri="{FF2B5EF4-FFF2-40B4-BE49-F238E27FC236}">
                  <a16:creationId xmlns:a16="http://schemas.microsoft.com/office/drawing/2014/main" id="{311F7D5C-FA5F-7EB3-3C09-63CB9A70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0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5142" name="Rectangle 34">
              <a:extLst>
                <a:ext uri="{FF2B5EF4-FFF2-40B4-BE49-F238E27FC236}">
                  <a16:creationId xmlns:a16="http://schemas.microsoft.com/office/drawing/2014/main" id="{41E5F7AC-81BA-A7BA-7832-AA893973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0021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3" name="Rectangle 35">
              <a:extLst>
                <a:ext uri="{FF2B5EF4-FFF2-40B4-BE49-F238E27FC236}">
                  <a16:creationId xmlns:a16="http://schemas.microsoft.com/office/drawing/2014/main" id="{EBF4D42D-E1E5-C043-7BD2-B1451633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0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" pitchFamily="49" charset="0"/>
                </a:rPr>
                <a:t> </a:t>
              </a: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0022</a:t>
              </a:r>
            </a:p>
          </p:txBody>
        </p:sp>
        <p:sp>
          <p:nvSpPr>
            <p:cNvPr id="5144" name="Rectangle 40">
              <a:extLst>
                <a:ext uri="{FF2B5EF4-FFF2-40B4-BE49-F238E27FC236}">
                  <a16:creationId xmlns:a16="http://schemas.microsoft.com/office/drawing/2014/main" id="{D7B8BAB4-0914-62A5-1777-09E507CA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32"/>
              <a:ext cx="624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0021</a:t>
              </a:r>
            </a:p>
          </p:txBody>
        </p:sp>
        <p:sp>
          <p:nvSpPr>
            <p:cNvPr id="5145" name="Rectangle 41">
              <a:extLst>
                <a:ext uri="{FF2B5EF4-FFF2-40B4-BE49-F238E27FC236}">
                  <a16:creationId xmlns:a16="http://schemas.microsoft.com/office/drawing/2014/main" id="{65517CA5-5A9E-25CC-920A-BF7EE694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2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</a:p>
          </p:txBody>
        </p:sp>
      </p:grpSp>
      <p:grpSp>
        <p:nvGrpSpPr>
          <p:cNvPr id="5126" name="Group 57">
            <a:extLst>
              <a:ext uri="{FF2B5EF4-FFF2-40B4-BE49-F238E27FC236}">
                <a16:creationId xmlns:a16="http://schemas.microsoft.com/office/drawing/2014/main" id="{B5A0B8D6-9C88-6337-B14A-EBC9C11F2C4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92563"/>
            <a:ext cx="2778125" cy="2132012"/>
            <a:chOff x="3840" y="2448"/>
            <a:chExt cx="1750" cy="1343"/>
          </a:xfrm>
        </p:grpSpPr>
        <p:sp>
          <p:nvSpPr>
            <p:cNvPr id="5128" name="Text Box 45">
              <a:extLst>
                <a:ext uri="{FF2B5EF4-FFF2-40B4-BE49-F238E27FC236}">
                  <a16:creationId xmlns:a16="http://schemas.microsoft.com/office/drawing/2014/main" id="{373DB704-0DA8-03CF-E917-1F696164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17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folHlink"/>
                  </a:solidFill>
                </a:rPr>
                <a:t>name memory address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5129" name="Rectangle 46">
              <a:extLst>
                <a:ext uri="{FF2B5EF4-FFF2-40B4-BE49-F238E27FC236}">
                  <a16:creationId xmlns:a16="http://schemas.microsoft.com/office/drawing/2014/main" id="{2345A54E-26BD-8892-1896-6E80C801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" pitchFamily="49" charset="0"/>
                </a:rPr>
                <a:t>i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47">
              <a:extLst>
                <a:ext uri="{FF2B5EF4-FFF2-40B4-BE49-F238E27FC236}">
                  <a16:creationId xmlns:a16="http://schemas.microsoft.com/office/drawing/2014/main" id="{8D3DCEA5-9FC8-6050-C2F0-AE36D342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8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Courier New" panose="02070309020205020404" pitchFamily="49" charset="0"/>
                </a:rPr>
                <a:t>’y’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31" name="Rectangle 48">
              <a:extLst>
                <a:ext uri="{FF2B5EF4-FFF2-40B4-BE49-F238E27FC236}">
                  <a16:creationId xmlns:a16="http://schemas.microsoft.com/office/drawing/2014/main" id="{451AE437-CC82-8AD0-494C-B82CC0B95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5132" name="Rectangle 49">
              <a:extLst>
                <a:ext uri="{FF2B5EF4-FFF2-40B4-BE49-F238E27FC236}">
                  <a16:creationId xmlns:a16="http://schemas.microsoft.com/office/drawing/2014/main" id="{AEA9B3CB-170B-7620-B2A1-CC003A8C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2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5133" name="Rectangle 50">
              <a:extLst>
                <a:ext uri="{FF2B5EF4-FFF2-40B4-BE49-F238E27FC236}">
                  <a16:creationId xmlns:a16="http://schemas.microsoft.com/office/drawing/2014/main" id="{114CC785-E3FB-7FD4-2823-BC6CAB83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68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0021</a:t>
              </a:r>
            </a:p>
          </p:txBody>
        </p:sp>
        <p:sp>
          <p:nvSpPr>
            <p:cNvPr id="5134" name="Rectangle 51">
              <a:extLst>
                <a:ext uri="{FF2B5EF4-FFF2-40B4-BE49-F238E27FC236}">
                  <a16:creationId xmlns:a16="http://schemas.microsoft.com/office/drawing/2014/main" id="{12321963-4132-A53A-76AF-CA510B0C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2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0022</a:t>
              </a:r>
            </a:p>
          </p:txBody>
        </p:sp>
        <p:sp>
          <p:nvSpPr>
            <p:cNvPr id="5135" name="Rectangle 52">
              <a:extLst>
                <a:ext uri="{FF2B5EF4-FFF2-40B4-BE49-F238E27FC236}">
                  <a16:creationId xmlns:a16="http://schemas.microsoft.com/office/drawing/2014/main" id="{4218E374-DF96-DAEA-3E30-A8D2B3A9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52"/>
              <a:ext cx="624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36" name="Rectangle 53">
              <a:extLst>
                <a:ext uri="{FF2B5EF4-FFF2-40B4-BE49-F238E27FC236}">
                  <a16:creationId xmlns:a16="http://schemas.microsoft.com/office/drawing/2014/main" id="{4906E867-547E-4C37-2C32-FF2D2920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2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</a:p>
          </p:txBody>
        </p:sp>
        <p:sp>
          <p:nvSpPr>
            <p:cNvPr id="5137" name="Line 55">
              <a:extLst>
                <a:ext uri="{FF2B5EF4-FFF2-40B4-BE49-F238E27FC236}">
                  <a16:creationId xmlns:a16="http://schemas.microsoft.com/office/drawing/2014/main" id="{88C75AF3-C5DE-8AE4-6AFF-681F3878A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880"/>
              <a:ext cx="432" cy="76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7" name="Slide Number Placeholder 24">
            <a:extLst>
              <a:ext uri="{FF2B5EF4-FFF2-40B4-BE49-F238E27FC236}">
                <a16:creationId xmlns:a16="http://schemas.microsoft.com/office/drawing/2014/main" id="{BDDC2EC4-5D0D-7F76-4AF0-323A15B91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4D098-D230-4459-A636-30A919B577DF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00CCC9-61D6-8D52-E3F7-6DCA44A5C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Pointer Declaration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196C321-62BB-E66F-DDB8-EEE86AA6B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054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sz="1700" dirty="0"/>
              <a:t>pointer variable is declared as follows: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typeOfVariablePointedTo</a:t>
            </a:r>
            <a:r>
              <a:rPr lang="en-US" sz="1700" dirty="0">
                <a:solidFill>
                  <a:srgbClr val="FFFF00"/>
                </a:solidFill>
              </a:rPr>
              <a:t>   *</a:t>
            </a:r>
            <a:r>
              <a:rPr lang="en-US" sz="1700" dirty="0" err="1">
                <a:solidFill>
                  <a:srgbClr val="FFFF00"/>
                </a:solidFill>
              </a:rPr>
              <a:t>pointerName</a:t>
            </a:r>
            <a:r>
              <a:rPr lang="en-US" sz="1700" dirty="0">
                <a:solidFill>
                  <a:srgbClr val="FFFF00"/>
                </a:solidFill>
              </a:rPr>
              <a:t>;</a:t>
            </a:r>
          </a:p>
          <a:p>
            <a:pPr>
              <a:spcBef>
                <a:spcPct val="10000"/>
              </a:spcBef>
              <a:defRPr/>
            </a:pPr>
            <a:endParaRPr lang="en-US" sz="1700" dirty="0"/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example: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*p;</a:t>
            </a:r>
            <a:endParaRPr lang="en-US" sz="1700" dirty="0">
              <a:latin typeface="Courier New" pitchFamily="49" charset="0"/>
            </a:endParaRP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pointer declarations can be intermixed with ordinary variable declarations:</a:t>
            </a:r>
          </a:p>
          <a:p>
            <a:pPr lvl="2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char *cp, c1=’y’, c2=’n’;</a:t>
            </a:r>
            <a:endParaRPr lang="en-US" sz="1700" dirty="0">
              <a:latin typeface="Courier New" pitchFamily="49" charset="0"/>
            </a:endParaRPr>
          </a:p>
          <a:p>
            <a:pPr lvl="2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star can move to type without changing semantics: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int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j; </a:t>
            </a:r>
            <a:r>
              <a:rPr lang="en-US" sz="1700" dirty="0">
                <a:ea typeface="+mn-ea"/>
                <a:cs typeface="+mn-cs"/>
              </a:rPr>
              <a:t>is the same as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int*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j;</a:t>
            </a:r>
          </a:p>
          <a:p>
            <a:pPr>
              <a:spcBef>
                <a:spcPct val="10000"/>
              </a:spcBef>
              <a:defRPr/>
            </a:pPr>
            <a:endParaRPr lang="en-US" sz="1700" dirty="0"/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pointer to a pointer is legal and sometimes used: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char **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cpp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740269A-ABC4-9D2F-63A8-86F7FB2C0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3D451-1841-424C-8966-025DAC3FC93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26C113-0042-5966-D543-BCEBEB334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Reference and Dereference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84FB41-9266-605F-B5BA-192F96414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7244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 </a:t>
            </a:r>
            <a:r>
              <a:rPr lang="en-US" altLang="en-US" sz="1700" i="1"/>
              <a:t>reference </a:t>
            </a:r>
            <a:r>
              <a:rPr lang="en-US" altLang="en-US" sz="1700"/>
              <a:t>or </a:t>
            </a:r>
            <a:r>
              <a:rPr lang="en-US" altLang="en-US" sz="1700" i="1"/>
              <a:t>address of</a:t>
            </a:r>
            <a:r>
              <a:rPr lang="en-US" altLang="en-US" sz="1700"/>
              <a:t> operator: returns the address of a variable, used to assign value to pointer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cp = &amp;c1;  // until reassigned cp ”points to” c1</a:t>
            </a:r>
            <a:endParaRPr lang="en-US" altLang="en-US" sz="1700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1700" i="1"/>
              <a:t>dereference </a:t>
            </a:r>
            <a:r>
              <a:rPr lang="en-US" altLang="en-US" sz="1700"/>
              <a:t>or </a:t>
            </a:r>
            <a:r>
              <a:rPr lang="en-US" altLang="en-US" sz="1700" i="1"/>
              <a:t>indirection </a:t>
            </a:r>
            <a:r>
              <a:rPr lang="en-US" altLang="en-US" sz="1700"/>
              <a:t>operator: access the location the pointer points to, two forms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for reading: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*cp &lt;&lt; endl;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for writing: 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*cp = ’G’;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1700"/>
              <a:t>note that star at pointer declaration is not a dereference operator – it just signifies that the variable is a pointer.</a:t>
            </a:r>
          </a:p>
          <a:p>
            <a:pPr>
              <a:spcBef>
                <a:spcPct val="10000"/>
              </a:spcBef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3254BCA-D0D0-0B0E-64CD-939C556AC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AF7B14-DAC0-43D7-B0E1-CFE66DE43532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F7178E-443E-D9F0-8C40-90063D3C3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 Usage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42667B4-65F6-211F-F89A-FC442A9B6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  <a:noFill/>
        </p:spPr>
        <p:txBody>
          <a:bodyPr/>
          <a:lstStyle/>
          <a:p>
            <a:r>
              <a:rPr lang="en-US" altLang="en-US" sz="1800"/>
              <a:t>pointer can be initialized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char *cp2=&amp;c2;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*ip;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800"/>
              <a:t>pointer can point to multiple variables (in sequence) and multiple pointers can point to the same variable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r>
              <a:rPr lang="en-US" altLang="en-US" sz="1800"/>
              <a:t>what does this code fragment do?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*ip1, *ip2, one=1, two=2;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ip1=&amp;one;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ip2=ip1;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*ip1 = *ip1 + 1;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ip1=&amp;two;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*ip1 -= 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*ip2 &lt;&lt; ” ” &lt;&lt; *ip1;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0D2BAA2-C89E-D137-BF45-714A1DEC8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9995E-4B7A-4BE3-AC75-7CD50042A418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272295-1BC9-877F-CD0B-08153CE0E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Constants and Pointers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517AF73-8AB0-C941-1B68-247EFB661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  <a:noFill/>
        </p:spPr>
        <p:txBody>
          <a:bodyPr/>
          <a:lstStyle/>
          <a:p>
            <a:r>
              <a:rPr lang="en-US" altLang="en-US" sz="1700" i="1"/>
              <a:t>constant pointer – </a:t>
            </a:r>
            <a:r>
              <a:rPr lang="en-US" altLang="en-US" sz="1700"/>
              <a:t>cannot change where it points to (can modify value in the location)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 = 'c';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char d = 'd';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*const ptr1 = &amp;c;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ptr1 = &amp;d; </a:t>
            </a:r>
            <a:r>
              <a:rPr lang="en-US" altLang="en-US" sz="1700" i="1">
                <a:solidFill>
                  <a:schemeClr val="accent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illegal</a:t>
            </a:r>
          </a:p>
          <a:p>
            <a:r>
              <a:rPr lang="en-US" altLang="en-US" sz="1700" i="1"/>
              <a:t>pointer to a constant –</a:t>
            </a:r>
            <a:r>
              <a:rPr lang="en-US" altLang="en-US" sz="1700"/>
              <a:t> cannot change what pointer points to (can make pointer point elsewhere)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char *ptr2 = &amp;d;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*ptr2 = 'e'; </a:t>
            </a:r>
            <a:r>
              <a:rPr lang="en-US" altLang="en-US" sz="1700" i="1">
                <a:solidFill>
                  <a:schemeClr val="accent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illegal: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cannot change 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// through dereferencing ptr2</a:t>
            </a:r>
          </a:p>
          <a:p>
            <a:r>
              <a:rPr lang="en-US" altLang="en-US" sz="1700"/>
              <a:t>this also declares a pointer to a constant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const *ptr2 = &amp;d;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to recognize type, read from right to left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BF01930-5799-F915-F78A-2D4479197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9C9EE4-20D3-43AF-B9ED-A521B079D9D6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C3505A-053C-05CD-0D59-028DB03F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Array Names and Constant Pointers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BE0F2E1-C4C5-9657-21AB-F2BABE28E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696200" cy="5181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/>
              <a:t>array name is in fact a constant pointer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example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*p;     // this is a pointer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a[5];  // this is an array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int *const a; plus memory allocation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is equivalent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   // now pointer references first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// element of an array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an array name can be used as name and as pointer: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a[3]=22; // as array name: applying indexing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// as pointer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a pointer can also be used similarly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p[4]=44; // as name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// as pointer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since array name is a constant pointer – its modification is illegal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a=p;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// ERROR!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310FDD5-E010-08D0-17D7-718EDC201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CC178-1601-4097-B09F-EADFB137F824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4D5E759-4317-EAD5-2F5C-CA6B6CDDE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Pointer Arithmetic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6681D0-A548-2AC9-B462-517FF258D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/>
              <a:t>array elements are guaranteed to be in continuous memory locations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adding one to pointer value advances it one memory location of its specified type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a[5], *p = a;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p + 1; // p points to second element of the array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gives alternative way to manipulate arrays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allowed  pointer operations:   add/subtract integer, compound assignment, increment, decrement, subtract two pointers of the same type (what’s the purpose of that?)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++p; // moves p one position to the right – points to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// third element of array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-=2; // moves p two positions to the left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p – a; // prints how many elements between p and a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other arithmetic operations, like pointer division or multiplication, are not allowed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regular and pointer arithmetic operations can be intermixed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*(++p) = 22;  // what does this do?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caution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use only on continuous memory locations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terse but obscure </a:t>
            </a:r>
          </a:p>
          <a:p>
            <a:pPr lvl="2">
              <a:spcBef>
                <a:spcPct val="10000"/>
              </a:spcBef>
            </a:pPr>
            <a:r>
              <a:rPr lang="en-US" altLang="en-US" sz="1700"/>
              <a:t>indexing may be clearer to understand</a:t>
            </a:r>
          </a:p>
          <a:p>
            <a:pPr lvl="2">
              <a:spcBef>
                <a:spcPct val="10000"/>
              </a:spcBef>
            </a:pPr>
            <a:r>
              <a:rPr lang="en-US" altLang="en-US" sz="1700"/>
              <a:t>error prone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D862D054-8893-69F6-FFB4-2BC01A81E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EA9C31-C440-4DAD-A111-436F9744F385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369BDF-062D-33D9-D5B7-E95727AD4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Null Pointer/Loose Pointer Problem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3018955-334E-D5BF-AE51-1B7D4445F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334000"/>
          </a:xfrm>
          <a:noFill/>
        </p:spPr>
        <p:txBody>
          <a:bodyPr/>
          <a:lstStyle/>
          <a:p>
            <a:r>
              <a:rPr lang="en-US" altLang="en-US" sz="1700" i="1"/>
              <a:t>loose (dangling) pointer – </a:t>
            </a:r>
            <a:r>
              <a:rPr lang="en-US" altLang="en-US" sz="1700"/>
              <a:t>points to memory location that is not valid</a:t>
            </a:r>
            <a:endParaRPr lang="en-US" altLang="en-US" sz="1700" i="1"/>
          </a:p>
          <a:p>
            <a:r>
              <a:rPr lang="en-US" altLang="en-US" sz="1700"/>
              <a:t>a pointer that is not initialized holds arbitrary value – loose pointer</a:t>
            </a:r>
          </a:p>
          <a:p>
            <a:r>
              <a:rPr lang="en-US" altLang="en-US" sz="1700" i="1"/>
              <a:t>loose (dangling) pointer problem</a:t>
            </a:r>
            <a:r>
              <a:rPr lang="en-US" altLang="en-US" sz="1700"/>
              <a:t>:  assigning a value to or accessing the location pointed to by loose pointer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 = 5; 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- loose pointer!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r>
              <a:rPr lang="en-US" altLang="en-US" sz="1700"/>
              <a:t>what is the result of this assignment?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nullptr</a:t>
            </a:r>
            <a:r>
              <a:rPr lang="en-US" altLang="en-US" sz="1700"/>
              <a:t> constant guaranteed to be different from any address in memory</a:t>
            </a:r>
          </a:p>
          <a:p>
            <a:pPr lvl="1"/>
            <a:r>
              <a:rPr lang="en-US" altLang="en-US" sz="1700"/>
              <a:t> convenient for pointer initialization</a:t>
            </a:r>
            <a:br>
              <a:rPr lang="en-US" altLang="en-US" sz="1700"/>
            </a:b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 = nullptr;</a:t>
            </a:r>
          </a:p>
          <a:p>
            <a:r>
              <a:rPr lang="en-US" altLang="en-US" sz="1700"/>
              <a:t>assigning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nullptr</a:t>
            </a:r>
            <a:r>
              <a:rPr lang="en-US" altLang="en-US" sz="1700"/>
              <a:t> to pointer does not eliminate loose pointer problem, useful to check if pointer is initialized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*ptr2 = nullptr, i=5;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*ptr2 = 5; 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- still loose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(ptr2 == nullptr) // is it initialized?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ptr2=&amp;i;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*ptr2;</a:t>
            </a:r>
            <a:endParaRPr lang="en-US" altLang="en-US" sz="1700">
              <a:latin typeface="Courier New" panose="02070309020205020404" pitchFamily="49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D9260D3-5D96-9174-31D2-E85849163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1A4ED-1AED-43C6-9A4B-F67BE158A71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3536</TotalTime>
  <Words>1105</Words>
  <Application>Microsoft Office PowerPoint</Application>
  <PresentationFormat>On-screen Show (4:3)</PresentationFormat>
  <Paragraphs>154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Monotype Sorts</vt:lpstr>
      <vt:lpstr>Courier New</vt:lpstr>
      <vt:lpstr>Courier</vt:lpstr>
      <vt:lpstr>green</vt:lpstr>
      <vt:lpstr>Pointers</vt:lpstr>
      <vt:lpstr>What Is Pointer</vt:lpstr>
      <vt:lpstr>Pointer Declaration</vt:lpstr>
      <vt:lpstr>Reference and Dereference</vt:lpstr>
      <vt:lpstr>Pointer Usage</vt:lpstr>
      <vt:lpstr>Constants and Pointers</vt:lpstr>
      <vt:lpstr>Array Names and Constant Pointers</vt:lpstr>
      <vt:lpstr>Pointer Arithmetic</vt:lpstr>
      <vt:lpstr>Null Pointer/Loose Pointer Problem</vt:lpstr>
      <vt:lpstr>Pointers to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186</cp:revision>
  <cp:lastPrinted>2001-03-22T12:09:47Z</cp:lastPrinted>
  <dcterms:created xsi:type="dcterms:W3CDTF">1995-06-02T22:19:30Z</dcterms:created>
  <dcterms:modified xsi:type="dcterms:W3CDTF">2024-04-21T04:05:00Z</dcterms:modified>
</cp:coreProperties>
</file>