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602" r:id="rId2"/>
    <p:sldId id="268" r:id="rId3"/>
    <p:sldId id="618" r:id="rId4"/>
    <p:sldId id="603" r:id="rId5"/>
    <p:sldId id="617" r:id="rId6"/>
    <p:sldId id="266" r:id="rId7"/>
    <p:sldId id="604" r:id="rId8"/>
    <p:sldId id="605" r:id="rId9"/>
    <p:sldId id="607" r:id="rId10"/>
    <p:sldId id="616" r:id="rId11"/>
    <p:sldId id="60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0AB5B33-EC8D-5698-60A7-77A7A08DBC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2207CCD-C52E-5487-7442-47173477D0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2281E9F-BAE2-940C-D801-54404BEA0EA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D104A0D-64D9-587C-993A-55F1EEB931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3E79395-4949-02C8-88FA-B6E523B719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352C80B-33DB-CF19-8FC2-1EFCB15EEC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7FF561-A15D-4431-8CB1-8D5FDAE357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BFD22ECF-0328-8F03-36DB-F23B24208289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9E24A993-ACC4-07B4-558F-BB56994E345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0F6A82E7-7F5B-18C8-2F8D-F06B0A964B3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E68EE-0B90-5232-C321-585FF9597E7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8FE92-32A3-7D9C-C597-E1DE30C7BF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D2E4-7448-A356-608B-64CDD145D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52ABE-70FA-4B99-96CE-3C8C8533C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93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6F99E03-B221-38D7-D1A9-1424A38703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BB73CC-EDED-1678-71D6-7F6D1954DB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7F92-2B8C-43DE-BDA4-B9D34F367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9355710-155B-0FE5-789A-54748077D37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9A3A94C-D8A5-A3F3-EDC0-AC8AE5603C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5B32BC1-41F3-9202-32F2-77698E7381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CD5F0-7096-4CD2-A7C4-9660794C6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0B6913F-6806-AF89-1BE6-0ACFDCF1C5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1B1B23D-518F-AD5B-C76C-32C9BFA4CD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0FA63F1-49F1-43A2-2CD6-07BA119471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09335DF-32C0-4499-AD4F-1A9626A9F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408E362-69E0-4463-F1C7-477560A578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E921F95-ACA6-B0E9-1925-51E6DCC4A6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FDC2FBA-77E6-F758-4E29-92EA07A911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D6357-7126-4BAB-AC65-7AAB721EA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B2D40FE-BE0F-B940-F35F-71E397164B2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120C7C1-0573-DB7F-EAF9-648C6FCCFF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2C69ADF-95A1-390B-E6C9-210A9C3523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A4F61-7F2C-4C5D-A048-EB3235136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5033341-C29B-DFE8-6DC1-127C0578CCE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48F721B-E3B2-1AC9-9DA5-70DE0AF744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8175D30-4368-36F9-4ACC-2824236163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6BF1C-BAD8-4B0B-9D35-626BEA398B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081AA16-042A-BC34-DD9F-4614F319DC9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BB5200B-36B1-79F1-CFD1-11626E5729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9D01FCA-69F5-69CD-9405-A8248B00F2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A0D66-DCF6-42A1-8067-18BF79692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3677DFE-625D-1A05-3385-288D41692D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7530351-1D19-E8D1-5B9E-BF8789BAB5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E8F3B94-3D5A-1F90-2A88-B13ABF9495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043BC-0EC0-4433-A59B-3221240599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60AFFB-670B-F155-8E19-2A26A9385FD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EBB8637-5148-923C-3783-C57840A337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0FB09D9-530A-2257-CA37-6A57D59534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C9BD8-9FE5-4549-BCAC-37FD34A35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F2DCA9F-2C9C-E6F6-422D-460BBA58047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3B050F-A14D-2EBF-31F7-20382D53CF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54DEDF3-41CC-C7A8-662E-61FC730DCF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0763-7A77-4A94-8AE1-3ED5E5C8C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2B0D75-15CB-06E7-C11C-99630573E5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0651379B-BA30-31D8-C6C8-099D7B709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1AFF3B39-EE09-902E-B43A-2F5119E47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A731B806-AC0C-908A-4D6B-86DCCB635D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66614242-99A6-76A5-7EAD-B2FA833BE0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C6F1CD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EB4523-EA4D-4A05-A740-5DA2940277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A3D1E439-DA85-9C44-1C43-744ACBF16F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75269AE-1507-E72E-208E-D0D69E277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Pointers Revisited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9729B1D-2432-AED7-527A-46EA6FD03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696200" cy="5029200"/>
          </a:xfrm>
          <a:noFill/>
        </p:spPr>
        <p:txBody>
          <a:bodyPr/>
          <a:lstStyle/>
          <a:p>
            <a:r>
              <a:rPr lang="en-US" altLang="en-US" sz="1600"/>
              <a:t>What is variable address, name, value?</a:t>
            </a:r>
          </a:p>
          <a:p>
            <a:r>
              <a:rPr lang="en-US" altLang="en-US" sz="1600"/>
              <a:t>What is a pointer?</a:t>
            </a:r>
          </a:p>
          <a:p>
            <a:r>
              <a:rPr lang="en-US" altLang="en-US" sz="1600"/>
              <a:t>How is a pointer declared?</a:t>
            </a:r>
          </a:p>
          <a:p>
            <a:r>
              <a:rPr lang="en-US" altLang="en-US" sz="1600"/>
              <a:t>What is address-of (reference) and dereference (indirection) operators?</a:t>
            </a:r>
          </a:p>
          <a:p>
            <a:r>
              <a:rPr lang="en-US" altLang="en-US" sz="1600"/>
              <a:t>How can a pointer be assigned a value?</a:t>
            </a:r>
          </a:p>
          <a:p>
            <a:r>
              <a:rPr lang="en-US" altLang="en-US" sz="1600"/>
              <a:t>How can a value of a memory location referred to by a pointer be accessed?</a:t>
            </a:r>
          </a:p>
          <a:p>
            <a:r>
              <a:rPr lang="en-US" altLang="en-US" sz="1600"/>
              <a:t>What is a constant pointer? What is a pointer to a constant?</a:t>
            </a:r>
          </a:p>
          <a:p>
            <a:r>
              <a:rPr lang="en-US" altLang="en-US" sz="1600"/>
              <a:t>What is the relationship between array name and a pointer?</a:t>
            </a:r>
          </a:p>
          <a:p>
            <a:r>
              <a:rPr lang="en-US" altLang="en-US" sz="1600"/>
              <a:t>What is the operation to move pointer to the next/previous memory location?</a:t>
            </a:r>
          </a:p>
          <a:p>
            <a:r>
              <a:rPr lang="en-US" altLang="en-US" sz="1600"/>
              <a:t>What is null pointer? What is lose pointer problem?</a:t>
            </a:r>
          </a:p>
          <a:p>
            <a:r>
              <a:rPr lang="en-US" altLang="en-US" sz="1600"/>
              <a:t>Can pointers be used with objects? How can a method be invoked on an object using pointer?</a:t>
            </a:r>
          </a:p>
          <a:p>
            <a:r>
              <a:rPr lang="en-US" altLang="en-US" sz="1600"/>
              <a:t>What is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600"/>
              <a:t> operator?</a:t>
            </a:r>
          </a:p>
          <a:p>
            <a:endParaRPr lang="en-US" altLang="en-US" sz="180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5136B871-AD48-6227-51D4-74347C3F2D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8C62B1-015E-456D-912A-B1D12C6272E6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FB485B2-6D5E-8D45-8516-91DBD67C4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Pointers and Functions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D64AA85-1F2D-3BA4-85A0-6C8063DF4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6962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// passing pointer by value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void funcVal(int *p){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*p = 22;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p = new int(33);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// passing pointer by reference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void funcRef(int *&amp; p){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*p = 44;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p = new int(55);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// passing pointer to pointer, superseded by above: seldom used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void funcRefRef(int **pp){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**pp = 66;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*pp = new int(77);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// returning pointer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int *funcRet(){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int *tmp = new int(88);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return tmp;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B8B76F2-FA42-DECB-E28D-A39101205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9EE5A7-08FE-407C-8942-83EB72481497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C6F1C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D267E-EDA3-2A48-E2D8-82EBB4BF8D3A}"/>
              </a:ext>
            </a:extLst>
          </p:cNvPr>
          <p:cNvSpPr txBox="1"/>
          <p:nvPr/>
        </p:nvSpPr>
        <p:spPr>
          <a:xfrm>
            <a:off x="5334000" y="914400"/>
            <a:ext cx="25908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pointers can be passed as parameters to and returned by functions</a:t>
            </a:r>
          </a:p>
          <a:p>
            <a:pPr>
              <a:defRPr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v = 55;</a:t>
            </a:r>
          </a:p>
          <a:p>
            <a:pPr>
              <a:defRPr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*x = &amp;v;</a:t>
            </a:r>
          </a:p>
          <a:p>
            <a:pPr>
              <a:defRPr/>
            </a:pP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funcRef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(x);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C0FB7A-318B-3AAC-6A6C-169A206EE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6096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Dynamic Objects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DE3B9F-0595-5915-0BA7-FCAD3A7C6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7315200" cy="5257800"/>
          </a:xfrm>
          <a:noFill/>
        </p:spPr>
        <p:txBody>
          <a:bodyPr/>
          <a:lstStyle/>
          <a:p>
            <a:r>
              <a:rPr lang="en-US" altLang="en-US" sz="1600"/>
              <a:t>objects can be allocated dynamically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myclass {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myclass(int n){data=n;}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int getdata() const {return data;} 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int data;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en-US" sz="1600"/>
              <a:t>the object of class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600"/>
              <a:t> can be allocated as follows: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myclass *mp1;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mp1 = new myclass(5);</a:t>
            </a:r>
            <a:endParaRPr lang="en-US" altLang="en-US" sz="1600">
              <a:solidFill>
                <a:schemeClr val="accent2"/>
              </a:solidFill>
              <a:latin typeface="Courier" pitchFamily="49" charset="0"/>
            </a:endParaRPr>
          </a:p>
          <a:p>
            <a:r>
              <a:rPr lang="en-US" altLang="en-US" sz="1600"/>
              <a:t>when new is passed parameter - constructor is invoked</a:t>
            </a:r>
          </a:p>
          <a:p>
            <a:r>
              <a:rPr lang="en-US" altLang="en-US" sz="1600"/>
              <a:t>the object can then be used as regular object: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cout &lt;&lt; mp1-&gt;getdata();</a:t>
            </a:r>
            <a:endParaRPr lang="en-US" altLang="en-US" sz="1600"/>
          </a:p>
          <a:p>
            <a:r>
              <a:rPr lang="en-US" altLang="en-US" sz="1600"/>
              <a:t>and destroyed: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delete mp1;</a:t>
            </a:r>
            <a:endParaRPr lang="en-US" altLang="en-US" sz="1600">
              <a:solidFill>
                <a:schemeClr val="accent2"/>
              </a:solidFill>
              <a:latin typeface="Courier" pitchFamily="49" charset="0"/>
            </a:endParaRPr>
          </a:p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515BF07-CE32-D4CF-11C2-0800D0C78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A46C8C-3F4E-4367-9F18-AB3B9A13D738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7E2CC0-73BF-923B-B495-ACC62AB4D3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DEF7BE-1757-4BA6-CA2D-64F7496C6B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when need memory at run-time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A7F08F5-8459-20DC-011E-163EB97C2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6096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6F50334-D9A9-9852-3F08-63FB379AC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4724400"/>
          </a:xfrm>
          <a:noFill/>
        </p:spPr>
        <p:txBody>
          <a:bodyPr/>
          <a:lstStyle/>
          <a:p>
            <a:r>
              <a:rPr lang="en-US" altLang="en-US" sz="1600"/>
              <a:t>memory assignment operations</a:t>
            </a:r>
          </a:p>
          <a:p>
            <a:pPr lvl="1"/>
            <a:r>
              <a:rPr lang="en-US" altLang="en-US" sz="1600" i="1"/>
              <a:t>allocation – </a:t>
            </a:r>
            <a:r>
              <a:rPr lang="en-US" altLang="en-US" sz="1600"/>
              <a:t>assignment (claim) of memory for a particular variable</a:t>
            </a:r>
          </a:p>
          <a:p>
            <a:pPr lvl="1"/>
            <a:r>
              <a:rPr lang="en-US" altLang="en-US" sz="1600" i="1"/>
              <a:t>deallocation – </a:t>
            </a:r>
            <a:r>
              <a:rPr lang="en-US" altLang="en-US" sz="1600"/>
              <a:t>release (freeing) of memory</a:t>
            </a:r>
          </a:p>
          <a:p>
            <a:r>
              <a:rPr lang="en-US" altLang="en-US" sz="1600"/>
              <a:t>usually, memory is allocated at variable declaration</a:t>
            </a:r>
          </a:p>
          <a:p>
            <a:r>
              <a:rPr lang="en-US" altLang="en-US" sz="1600"/>
              <a:t>memory allocation at variable declaration may not be possible or efficient</a:t>
            </a:r>
          </a:p>
          <a:p>
            <a:pPr lvl="1"/>
            <a:r>
              <a:rPr lang="en-US" altLang="en-US" sz="1600"/>
              <a:t>ex: manipulating an array of arbitrary size</a:t>
            </a:r>
          </a:p>
          <a:p>
            <a:pPr lvl="2"/>
            <a:r>
              <a:rPr lang="en-US" altLang="en-US" sz="1600"/>
              <a:t>what if we allocate an array too small?</a:t>
            </a:r>
          </a:p>
          <a:p>
            <a:pPr lvl="2"/>
            <a:r>
              <a:rPr lang="en-US" altLang="en-US" sz="1600"/>
              <a:t>what if we allocate an array too large?</a:t>
            </a:r>
          </a:p>
          <a:p>
            <a:r>
              <a:rPr lang="en-US" altLang="en-US" sz="1600" i="1"/>
              <a:t>dynamic</a:t>
            </a:r>
            <a:r>
              <a:rPr lang="en-US" altLang="en-US" sz="1600"/>
              <a:t> </a:t>
            </a:r>
            <a:r>
              <a:rPr lang="en-US" altLang="en-US" sz="1600" i="1"/>
              <a:t>memory allocation</a:t>
            </a:r>
            <a:r>
              <a:rPr lang="en-US" altLang="en-US" sz="1600"/>
              <a:t> – memory allocation as needed during computation</a:t>
            </a:r>
          </a:p>
          <a:p>
            <a:pPr lvl="1"/>
            <a:r>
              <a:rPr lang="en-US" altLang="en-US" sz="1600"/>
              <a:t>more flexible since </a:t>
            </a:r>
          </a:p>
          <a:p>
            <a:pPr lvl="2"/>
            <a:r>
              <a:rPr lang="en-US" altLang="en-US" sz="1600"/>
              <a:t>the program can allocate and release memory once data size is known and potentially can get as much memory as the computer resources allow</a:t>
            </a:r>
          </a:p>
          <a:p>
            <a:pPr lvl="2"/>
            <a:r>
              <a:rPr lang="en-US" altLang="en-US" sz="1600"/>
              <a:t>may deallocate once no longer needed</a:t>
            </a:r>
          </a:p>
          <a:p>
            <a:r>
              <a:rPr lang="en-US" altLang="en-US" sz="1600" i="1"/>
              <a:t>heap</a:t>
            </a:r>
            <a:r>
              <a:rPr lang="en-US" altLang="en-US" sz="1600"/>
              <a:t> - the system data structure for dynamic memory allocation</a:t>
            </a:r>
          </a:p>
          <a:p>
            <a:pPr lvl="1"/>
            <a:r>
              <a:rPr lang="en-US" altLang="en-US" sz="1600"/>
              <a:t>what is program (or call) stack again?</a:t>
            </a:r>
          </a:p>
          <a:p>
            <a:pPr lvl="1"/>
            <a:r>
              <a:rPr lang="en-US" altLang="en-US" sz="1600"/>
              <a:t>heap, like program stack, is separate for every program and is removed when the program finishes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FAAD0F26-C9C0-AC1A-1799-DC69D3B7E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260159-6185-4E17-8FAB-738A2D18A345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B91F830-4EAF-1E9C-B150-C63A050A6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8938"/>
            <a:ext cx="7848600" cy="5334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0BBB5BE-6167-A65B-5C1C-8E109AA52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219200"/>
            <a:ext cx="7697787" cy="4724400"/>
          </a:xfrm>
          <a:noFill/>
        </p:spPr>
        <p:txBody>
          <a:bodyPr/>
          <a:lstStyle/>
          <a:p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/>
              <a:t> and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z="1600"/>
              <a:t> - operations used for dynamic memory allocation</a:t>
            </a:r>
          </a:p>
          <a:p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/>
              <a:t> – allocates a nameless variable of specified type (or class) and returns its address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*ip; // declares pointer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ip = new int; // ip points to integer variable </a:t>
            </a:r>
          </a:p>
          <a:p>
            <a:r>
              <a:rPr lang="en-US" altLang="en-US" sz="1600"/>
              <a:t>this variable is </a:t>
            </a:r>
            <a:r>
              <a:rPr lang="en-US" altLang="en-US" sz="1600" i="1"/>
              <a:t>dynamic variable</a:t>
            </a:r>
            <a:endParaRPr lang="en-US" altLang="en-US" sz="1600"/>
          </a:p>
          <a:p>
            <a:r>
              <a:rPr lang="en-US" altLang="en-US" sz="1600"/>
              <a:t>dynamic variable has no name and the only way to access it is though a pointer: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cin &gt;&gt; *ip;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*ip += 20;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cout &lt;&lt; *ip;</a:t>
            </a:r>
          </a:p>
          <a:p>
            <a:pPr>
              <a:lnSpc>
                <a:spcPct val="120000"/>
              </a:lnSpc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1600"/>
              <a:t>may take a parameter to initialize the dynamic variable with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ip = new int(5); // 5 assigned to the var</a:t>
            </a:r>
          </a:p>
          <a:p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delete </a:t>
            </a:r>
            <a:r>
              <a:rPr lang="en-US" altLang="en-US" sz="1600"/>
              <a:t>– deallocates variable pointed to by operand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delete ip;</a:t>
            </a:r>
          </a:p>
          <a:p>
            <a:pPr lvl="1"/>
            <a:r>
              <a:rPr lang="en-US" altLang="en-US" sz="1600"/>
              <a:t>the memory pointed to by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ip</a:t>
            </a:r>
            <a:r>
              <a:rPr lang="en-US" altLang="en-US" sz="1600"/>
              <a:t> is deallocated, not the pointer variable itself</a:t>
            </a:r>
          </a:p>
          <a:p>
            <a:pPr>
              <a:buFont typeface="Monotype Sorts" pitchFamily="2" charset="2"/>
              <a:buNone/>
            </a:pPr>
            <a:endParaRPr lang="en-US" altLang="en-US" sz="1700"/>
          </a:p>
          <a:p>
            <a:endParaRPr lang="en-US" altLang="en-US" sz="170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5C35990-26D0-5176-E271-DCE7AE6397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F74EE5-5A3F-4E7D-AE36-3482CA4D9D89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E1F243A-3929-E6F5-E27E-5EDE3FF45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Memory Allocation Types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BCF8DA-C45D-B705-D89E-5D8A3B08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311275"/>
            <a:ext cx="6934200" cy="4953000"/>
          </a:xfrm>
        </p:spPr>
        <p:txBody>
          <a:bodyPr/>
          <a:lstStyle/>
          <a:p>
            <a:pPr>
              <a:defRPr/>
            </a:pPr>
            <a:r>
              <a:rPr lang="en-US" altLang="en-US" sz="1700" i="1" dirty="0"/>
              <a:t>static variable/constant – </a:t>
            </a:r>
            <a:r>
              <a:rPr lang="en-US" altLang="en-US" sz="1700" dirty="0"/>
              <a:t>location known at compile time</a:t>
            </a:r>
          </a:p>
          <a:p>
            <a:pPr lvl="1">
              <a:defRPr/>
            </a:pPr>
            <a:r>
              <a:rPr lang="en-US" altLang="en-US" sz="1700" dirty="0"/>
              <a:t>literal constants, global variables, static variables, </a:t>
            </a:r>
          </a:p>
          <a:p>
            <a:pPr lvl="1">
              <a:defRPr/>
            </a:pPr>
            <a:r>
              <a:rPr lang="en-US" altLang="en-US" sz="1700" dirty="0"/>
              <a:t>allocated in special place for static </a:t>
            </a:r>
            <a:r>
              <a:rPr lang="en-US" altLang="en-US" sz="1700" dirty="0" err="1"/>
              <a:t>vars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dirty="0"/>
              <a:t>allocated when program starts execution, deallocated after program ends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i="1" dirty="0"/>
          </a:p>
          <a:p>
            <a:pPr>
              <a:defRPr/>
            </a:pPr>
            <a:r>
              <a:rPr lang="en-US" altLang="en-US" sz="1700" i="1" dirty="0"/>
              <a:t>automatic variable – </a:t>
            </a:r>
            <a:r>
              <a:rPr lang="en-US" altLang="en-US" sz="1700" dirty="0"/>
              <a:t>with scope</a:t>
            </a:r>
          </a:p>
          <a:p>
            <a:pPr lvl="1">
              <a:defRPr/>
            </a:pPr>
            <a:r>
              <a:rPr lang="en-US" altLang="en-US" sz="1700" dirty="0"/>
              <a:t>local variables, parameters, temp. variables,</a:t>
            </a:r>
          </a:p>
          <a:p>
            <a:pPr lvl="1">
              <a:defRPr/>
            </a:pPr>
            <a:r>
              <a:rPr lang="en-US" altLang="en-US" sz="1700" dirty="0"/>
              <a:t>allocated on program stack</a:t>
            </a:r>
          </a:p>
          <a:p>
            <a:pPr lvl="1">
              <a:defRPr/>
            </a:pPr>
            <a:r>
              <a:rPr lang="en-US" altLang="en-US" sz="1700" dirty="0"/>
              <a:t>allocated when function is invoked, deallocated when function ends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i="1" dirty="0"/>
          </a:p>
          <a:p>
            <a:pPr>
              <a:defRPr/>
            </a:pPr>
            <a:r>
              <a:rPr lang="en-US" altLang="en-US" sz="1700" i="1" dirty="0"/>
              <a:t>dynamic variable – </a:t>
            </a:r>
            <a:r>
              <a:rPr lang="en-US" altLang="en-US" sz="1700" dirty="0"/>
              <a:t>programmer  controlled </a:t>
            </a:r>
          </a:p>
          <a:p>
            <a:pPr lvl="1">
              <a:defRPr/>
            </a:pPr>
            <a:r>
              <a:rPr lang="en-US" altLang="en-US" sz="1700" dirty="0"/>
              <a:t>allocation managed with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new/delete</a:t>
            </a:r>
          </a:p>
          <a:p>
            <a:pPr lvl="1">
              <a:defRPr/>
            </a:pPr>
            <a:r>
              <a:rPr lang="en-US" altLang="en-US" sz="1700" dirty="0"/>
              <a:t>allocated in heap</a:t>
            </a:r>
          </a:p>
          <a:p>
            <a:pPr lvl="1">
              <a:defRPr/>
            </a:pPr>
            <a:r>
              <a:rPr lang="en-US" altLang="en-US" sz="1700" dirty="0"/>
              <a:t>allocated/deallocated as specified by programmer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5270A97-6C31-63B0-16FF-73C360529B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4374B-55B5-4AE7-9385-AE9E32B3C9E8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1DA6A70-CBE8-FBDC-35E3-FDDCF102F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6858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Memory Leak Problem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93CAC9C-9A4E-C8AF-CF6A-C01A132A3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48006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pointer that points to a dynamic variable is the only way to access this variable</a:t>
            </a:r>
          </a:p>
          <a:p>
            <a:pPr>
              <a:defRPr/>
            </a:pPr>
            <a:r>
              <a:rPr lang="en-US" altLang="en-US" sz="1700" dirty="0"/>
              <a:t>if the pointer is reassigned the dynamic variable may not be accessed. This is </a:t>
            </a:r>
            <a:r>
              <a:rPr lang="en-US" altLang="en-US" sz="1700" i="1" dirty="0"/>
              <a:t>the memory leak problem</a:t>
            </a:r>
          </a:p>
          <a:p>
            <a:pPr>
              <a:defRPr/>
            </a:pPr>
            <a:r>
              <a:rPr lang="en-US" altLang="en-US" sz="1700" dirty="0"/>
              <a:t>does not cause immediate program crash but wastes computer resources and may lead to resource exhaustion in long-running programs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example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 //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- memory leak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is this a memory leak?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*ptr1,*ptr2 = new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ptr1=ptr2;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ptr2 = new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en-US" sz="1700" dirty="0"/>
              <a:t>does this code have a problem?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delete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=5;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F2D0435-2857-B3A9-015D-DA85074B7F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25117D-FE9E-4ECA-AF0C-C32326DA89AA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41A7E62-4592-9AC8-4A7A-DA4FE01D2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Pointers and Arrays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09BBB35-A8E5-A835-0E54-CB2061540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6781800" cy="3200400"/>
          </a:xfrm>
          <a:noFill/>
        </p:spPr>
        <p:txBody>
          <a:bodyPr/>
          <a:lstStyle/>
          <a:p>
            <a:r>
              <a:rPr lang="en-US" altLang="en-US" sz="1700"/>
              <a:t>array name is equivalent to:  </a:t>
            </a:r>
            <a:r>
              <a:rPr lang="en-US" altLang="en-US" sz="1700">
                <a:solidFill>
                  <a:srgbClr val="FFFF00"/>
                </a:solidFill>
              </a:rPr>
              <a:t>base_type * const</a:t>
            </a:r>
          </a:p>
          <a:p>
            <a:r>
              <a:rPr lang="en-US" altLang="en-US" sz="1700"/>
              <a:t>that is array name is a pointer that cannot be changed</a:t>
            </a:r>
          </a:p>
          <a:p>
            <a:r>
              <a:rPr lang="en-US" altLang="en-US" sz="1700"/>
              <a:t>array name points to the first element of the array</a:t>
            </a:r>
          </a:p>
          <a:p>
            <a:r>
              <a:rPr lang="en-US" altLang="en-US" sz="1700"/>
              <a:t>array name can be used as pointer</a:t>
            </a:r>
          </a:p>
          <a:p>
            <a:r>
              <a:rPr lang="en-US" altLang="en-US" sz="1700"/>
              <a:t>pointer can be used as an array name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a[10], *p1, *p2;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p1=a; // where does p1 point now?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p1[2]=5; // which element does p1 access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a=p2; // is this legal?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p1[20]; // is this legal?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A8E4981D-AFD2-8408-9414-55A0E8F37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A6BD1C-0663-436F-AB50-125A520A29FE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95099AF-1381-05EE-0D18-66395B90E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Dynamic Arrays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617E842-5AC7-57D1-4E1F-CEA0609A8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791200"/>
          </a:xfrm>
          <a:noFill/>
        </p:spPr>
        <p:txBody>
          <a:bodyPr/>
          <a:lstStyle/>
          <a:p>
            <a:r>
              <a:rPr lang="en-US" altLang="en-US" sz="1700"/>
              <a:t>arrays can be created dynamically just as scalar variables. 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70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altLang="en-US" sz="1700"/>
              <a:t>has to be passed the number of elements of the array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*p1, *p2, num;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p1=new int[10];</a:t>
            </a:r>
          </a:p>
          <a:p>
            <a:r>
              <a:rPr lang="en-US" altLang="en-US" sz="1700"/>
              <a:t>the number of array elements need not be constant: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num;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p2=new int[num];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p2= new int[0]; // operates correctly, sometimes useful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1700"/>
              <a:t>returns the address of the first element of the dynamically allocated array</a:t>
            </a:r>
          </a:p>
          <a:p>
            <a:pPr lvl="1"/>
            <a:r>
              <a:rPr lang="en-US" altLang="en-US" sz="1700"/>
              <a:t>when assigned to pointer, his pointer can be used just like regular array name: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p1[2]=42;</a:t>
            </a:r>
            <a:endParaRPr lang="en-US" altLang="en-US" sz="1700"/>
          </a:p>
          <a:p>
            <a:pPr lvl="1"/>
            <a:r>
              <a:rPr lang="en-US" altLang="en-US" sz="1700"/>
              <a:t>unlike regular array name, this pointer is not constant and can still be changed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p1=p2;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z="1700"/>
              <a:t> has special syntax for array deallocation: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delete [] p1;</a:t>
            </a:r>
            <a:endParaRPr lang="en-US" altLang="en-US" sz="1700"/>
          </a:p>
          <a:p>
            <a:r>
              <a:rPr lang="en-US" altLang="en-US" sz="1700"/>
              <a:t>the pointer passed to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z="1700"/>
              <a:t> does not have to be the same that receives the value returned by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700">
                <a:solidFill>
                  <a:schemeClr val="accent2"/>
                </a:solidFill>
                <a:latin typeface="Courier" pitchFamily="49" charset="0"/>
              </a:rPr>
              <a:t> </a:t>
            </a:r>
          </a:p>
          <a:p>
            <a:pPr lvl="1"/>
            <a:r>
              <a:rPr lang="en-US" altLang="en-US" sz="1700"/>
              <a:t>how does the computer know how many elements to delete?  – part of dynamic array implementation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EC9F4E2-827D-D2BB-1FBF-5257ABAF63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4D9E5E-92C4-4300-8F5D-9A612AB90357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77CC65A-BC8B-5E61-5B6A-3ED05AD51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Memory Leak</a:t>
            </a:r>
            <a:br>
              <a:rPr lang="en-US" altLang="en-US"/>
            </a:br>
            <a:r>
              <a:rPr lang="en-US" altLang="en-US"/>
              <a:t> with Dynamic Arrays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F199811-4F05-671E-11D7-FB62E0EA1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848600" cy="4114800"/>
          </a:xfrm>
          <a:noFill/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int *p = new int [5];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for (int i = 0; i &lt; 5; ++i) p[i] = i;</a:t>
            </a:r>
          </a:p>
          <a:p>
            <a:pPr lvl="1">
              <a:buFont typeface="Monotype Sorts" pitchFamily="2" charset="2"/>
              <a:buNone/>
            </a:pPr>
            <a:endParaRPr lang="en-US" altLang="en-US">
              <a:solidFill>
                <a:schemeClr val="accent2"/>
              </a:solidFill>
              <a:latin typeface="Courier" pitchFamily="49" charset="0"/>
            </a:endParaRPr>
          </a:p>
          <a:p>
            <a:pPr lvl="1">
              <a:buFont typeface="Monotype Sorts" pitchFamily="2" charset="2"/>
              <a:buNone/>
            </a:pPr>
            <a:endParaRPr lang="en-US" altLang="en-US">
              <a:solidFill>
                <a:schemeClr val="accent2"/>
              </a:solidFill>
              <a:latin typeface="Courier" pitchFamily="49" charset="0"/>
            </a:endParaRPr>
          </a:p>
          <a:p>
            <a:pPr lvl="1">
              <a:buFont typeface="Monotype Sorts" pitchFamily="2" charset="2"/>
              <a:buNone/>
            </a:pP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p = new int [5];</a:t>
            </a:r>
            <a:endParaRPr lang="en-US" altLang="en-US">
              <a:latin typeface="Courier" pitchFamily="49" charset="0"/>
            </a:endParaRPr>
          </a:p>
        </p:txBody>
      </p:sp>
      <p:grpSp>
        <p:nvGrpSpPr>
          <p:cNvPr id="13316" name="Group 52">
            <a:extLst>
              <a:ext uri="{FF2B5EF4-FFF2-40B4-BE49-F238E27FC236}">
                <a16:creationId xmlns:a16="http://schemas.microsoft.com/office/drawing/2014/main" id="{1D9CC4C9-BEAD-4E34-3A66-CB04013F7BA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657600"/>
            <a:ext cx="4983163" cy="1962150"/>
            <a:chOff x="1474" y="2384"/>
            <a:chExt cx="3139" cy="1236"/>
          </a:xfrm>
        </p:grpSpPr>
        <p:sp>
          <p:nvSpPr>
            <p:cNvPr id="13333" name="Rectangle 20">
              <a:extLst>
                <a:ext uri="{FF2B5EF4-FFF2-40B4-BE49-F238E27FC236}">
                  <a16:creationId xmlns:a16="http://schemas.microsoft.com/office/drawing/2014/main" id="{CD201211-55D6-3853-2390-63F287CA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07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3334" name="Rectangle 21">
              <a:extLst>
                <a:ext uri="{FF2B5EF4-FFF2-40B4-BE49-F238E27FC236}">
                  <a16:creationId xmlns:a16="http://schemas.microsoft.com/office/drawing/2014/main" id="{3F2FBBEE-57CD-E3C4-D40B-207EFA2EA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049"/>
              <a:ext cx="430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35" name="Line 22">
              <a:extLst>
                <a:ext uri="{FF2B5EF4-FFF2-40B4-BE49-F238E27FC236}">
                  <a16:creationId xmlns:a16="http://schemas.microsoft.com/office/drawing/2014/main" id="{63F9AC25-4B94-4ADF-0193-4D83A3839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156"/>
              <a:ext cx="388" cy="1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36" name="Freeform 23">
              <a:extLst>
                <a:ext uri="{FF2B5EF4-FFF2-40B4-BE49-F238E27FC236}">
                  <a16:creationId xmlns:a16="http://schemas.microsoft.com/office/drawing/2014/main" id="{E6CDEF0A-FEEB-1392-530D-F59B8CF02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3119"/>
              <a:ext cx="72" cy="73"/>
            </a:xfrm>
            <a:custGeom>
              <a:avLst/>
              <a:gdLst>
                <a:gd name="T0" fmla="*/ 72 w 72"/>
                <a:gd name="T1" fmla="*/ 37 h 73"/>
                <a:gd name="T2" fmla="*/ 72 w 72"/>
                <a:gd name="T3" fmla="*/ 31 h 73"/>
                <a:gd name="T4" fmla="*/ 70 w 72"/>
                <a:gd name="T5" fmla="*/ 25 h 73"/>
                <a:gd name="T6" fmla="*/ 68 w 72"/>
                <a:gd name="T7" fmla="*/ 19 h 73"/>
                <a:gd name="T8" fmla="*/ 65 w 72"/>
                <a:gd name="T9" fmla="*/ 16 h 73"/>
                <a:gd name="T10" fmla="*/ 61 w 72"/>
                <a:gd name="T11" fmla="*/ 12 h 73"/>
                <a:gd name="T12" fmla="*/ 57 w 72"/>
                <a:gd name="T13" fmla="*/ 8 h 73"/>
                <a:gd name="T14" fmla="*/ 51 w 72"/>
                <a:gd name="T15" fmla="*/ 4 h 73"/>
                <a:gd name="T16" fmla="*/ 47 w 72"/>
                <a:gd name="T17" fmla="*/ 2 h 73"/>
                <a:gd name="T18" fmla="*/ 42 w 72"/>
                <a:gd name="T19" fmla="*/ 0 h 73"/>
                <a:gd name="T20" fmla="*/ 36 w 72"/>
                <a:gd name="T21" fmla="*/ 0 h 73"/>
                <a:gd name="T22" fmla="*/ 30 w 72"/>
                <a:gd name="T23" fmla="*/ 0 h 73"/>
                <a:gd name="T24" fmla="*/ 24 w 72"/>
                <a:gd name="T25" fmla="*/ 2 h 73"/>
                <a:gd name="T26" fmla="*/ 19 w 72"/>
                <a:gd name="T27" fmla="*/ 4 h 73"/>
                <a:gd name="T28" fmla="*/ 13 w 72"/>
                <a:gd name="T29" fmla="*/ 8 h 73"/>
                <a:gd name="T30" fmla="*/ 9 w 72"/>
                <a:gd name="T31" fmla="*/ 12 h 73"/>
                <a:gd name="T32" fmla="*/ 5 w 72"/>
                <a:gd name="T33" fmla="*/ 16 h 73"/>
                <a:gd name="T34" fmla="*/ 3 w 72"/>
                <a:gd name="T35" fmla="*/ 19 h 73"/>
                <a:gd name="T36" fmla="*/ 0 w 72"/>
                <a:gd name="T37" fmla="*/ 25 h 73"/>
                <a:gd name="T38" fmla="*/ 0 w 72"/>
                <a:gd name="T39" fmla="*/ 31 h 73"/>
                <a:gd name="T40" fmla="*/ 0 w 72"/>
                <a:gd name="T41" fmla="*/ 37 h 73"/>
                <a:gd name="T42" fmla="*/ 0 w 72"/>
                <a:gd name="T43" fmla="*/ 42 h 73"/>
                <a:gd name="T44" fmla="*/ 0 w 72"/>
                <a:gd name="T45" fmla="*/ 48 h 73"/>
                <a:gd name="T46" fmla="*/ 3 w 72"/>
                <a:gd name="T47" fmla="*/ 54 h 73"/>
                <a:gd name="T48" fmla="*/ 5 w 72"/>
                <a:gd name="T49" fmla="*/ 58 h 73"/>
                <a:gd name="T50" fmla="*/ 9 w 72"/>
                <a:gd name="T51" fmla="*/ 63 h 73"/>
                <a:gd name="T52" fmla="*/ 13 w 72"/>
                <a:gd name="T53" fmla="*/ 67 h 73"/>
                <a:gd name="T54" fmla="*/ 19 w 72"/>
                <a:gd name="T55" fmla="*/ 69 h 73"/>
                <a:gd name="T56" fmla="*/ 24 w 72"/>
                <a:gd name="T57" fmla="*/ 71 h 73"/>
                <a:gd name="T58" fmla="*/ 30 w 72"/>
                <a:gd name="T59" fmla="*/ 73 h 73"/>
                <a:gd name="T60" fmla="*/ 36 w 72"/>
                <a:gd name="T61" fmla="*/ 73 h 73"/>
                <a:gd name="T62" fmla="*/ 42 w 72"/>
                <a:gd name="T63" fmla="*/ 73 h 73"/>
                <a:gd name="T64" fmla="*/ 47 w 72"/>
                <a:gd name="T65" fmla="*/ 71 h 73"/>
                <a:gd name="T66" fmla="*/ 51 w 72"/>
                <a:gd name="T67" fmla="*/ 69 h 73"/>
                <a:gd name="T68" fmla="*/ 57 w 72"/>
                <a:gd name="T69" fmla="*/ 67 h 73"/>
                <a:gd name="T70" fmla="*/ 61 w 72"/>
                <a:gd name="T71" fmla="*/ 63 h 73"/>
                <a:gd name="T72" fmla="*/ 65 w 72"/>
                <a:gd name="T73" fmla="*/ 58 h 73"/>
                <a:gd name="T74" fmla="*/ 68 w 72"/>
                <a:gd name="T75" fmla="*/ 54 h 73"/>
                <a:gd name="T76" fmla="*/ 70 w 72"/>
                <a:gd name="T77" fmla="*/ 48 h 73"/>
                <a:gd name="T78" fmla="*/ 72 w 72"/>
                <a:gd name="T79" fmla="*/ 42 h 73"/>
                <a:gd name="T80" fmla="*/ 72 w 72"/>
                <a:gd name="T81" fmla="*/ 37 h 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2"/>
                <a:gd name="T124" fmla="*/ 0 h 73"/>
                <a:gd name="T125" fmla="*/ 72 w 72"/>
                <a:gd name="T126" fmla="*/ 73 h 7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2" h="73">
                  <a:moveTo>
                    <a:pt x="72" y="37"/>
                  </a:moveTo>
                  <a:lnTo>
                    <a:pt x="72" y="31"/>
                  </a:lnTo>
                  <a:lnTo>
                    <a:pt x="70" y="25"/>
                  </a:lnTo>
                  <a:lnTo>
                    <a:pt x="68" y="19"/>
                  </a:lnTo>
                  <a:lnTo>
                    <a:pt x="65" y="16"/>
                  </a:lnTo>
                  <a:lnTo>
                    <a:pt x="61" y="12"/>
                  </a:lnTo>
                  <a:lnTo>
                    <a:pt x="57" y="8"/>
                  </a:lnTo>
                  <a:lnTo>
                    <a:pt x="51" y="4"/>
                  </a:lnTo>
                  <a:lnTo>
                    <a:pt x="47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2"/>
                  </a:lnTo>
                  <a:lnTo>
                    <a:pt x="5" y="16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3" y="54"/>
                  </a:lnTo>
                  <a:lnTo>
                    <a:pt x="5" y="58"/>
                  </a:lnTo>
                  <a:lnTo>
                    <a:pt x="9" y="63"/>
                  </a:lnTo>
                  <a:lnTo>
                    <a:pt x="13" y="67"/>
                  </a:lnTo>
                  <a:lnTo>
                    <a:pt x="19" y="69"/>
                  </a:lnTo>
                  <a:lnTo>
                    <a:pt x="24" y="71"/>
                  </a:lnTo>
                  <a:lnTo>
                    <a:pt x="30" y="73"/>
                  </a:lnTo>
                  <a:lnTo>
                    <a:pt x="36" y="73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1" y="69"/>
                  </a:lnTo>
                  <a:lnTo>
                    <a:pt x="57" y="67"/>
                  </a:lnTo>
                  <a:lnTo>
                    <a:pt x="61" y="63"/>
                  </a:lnTo>
                  <a:lnTo>
                    <a:pt x="65" y="58"/>
                  </a:lnTo>
                  <a:lnTo>
                    <a:pt x="68" y="54"/>
                  </a:lnTo>
                  <a:lnTo>
                    <a:pt x="70" y="48"/>
                  </a:lnTo>
                  <a:lnTo>
                    <a:pt x="72" y="42"/>
                  </a:lnTo>
                  <a:lnTo>
                    <a:pt x="72" y="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37" name="Rectangle 24">
              <a:extLst>
                <a:ext uri="{FF2B5EF4-FFF2-40B4-BE49-F238E27FC236}">
                  <a16:creationId xmlns:a16="http://schemas.microsoft.com/office/drawing/2014/main" id="{6D0120DB-C744-B112-1443-FD3E9AE8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3049"/>
              <a:ext cx="431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38" name="Rectangle 25">
              <a:extLst>
                <a:ext uri="{FF2B5EF4-FFF2-40B4-BE49-F238E27FC236}">
                  <a16:creationId xmlns:a16="http://schemas.microsoft.com/office/drawing/2014/main" id="{00721D6F-46E1-C245-5798-7852EDF9D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305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13339" name="Rectangle 26">
              <a:extLst>
                <a:ext uri="{FF2B5EF4-FFF2-40B4-BE49-F238E27FC236}">
                  <a16:creationId xmlns:a16="http://schemas.microsoft.com/office/drawing/2014/main" id="{AD4E7040-8895-A203-8BC6-CC8FFEE45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3049"/>
              <a:ext cx="430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0" name="Rectangle 27">
              <a:extLst>
                <a:ext uri="{FF2B5EF4-FFF2-40B4-BE49-F238E27FC236}">
                  <a16:creationId xmlns:a16="http://schemas.microsoft.com/office/drawing/2014/main" id="{C789491A-7A10-F9A7-432E-99CC986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305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3341" name="Rectangle 28">
              <a:extLst>
                <a:ext uri="{FF2B5EF4-FFF2-40B4-BE49-F238E27FC236}">
                  <a16:creationId xmlns:a16="http://schemas.microsoft.com/office/drawing/2014/main" id="{A7CEB5AE-C778-BF15-3FB6-ADC30FA4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3049"/>
              <a:ext cx="431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2" name="Rectangle 29">
              <a:extLst>
                <a:ext uri="{FF2B5EF4-FFF2-40B4-BE49-F238E27FC236}">
                  <a16:creationId xmlns:a16="http://schemas.microsoft.com/office/drawing/2014/main" id="{A784913A-13EA-988B-CD15-A36D31E5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305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3343" name="Rectangle 30">
              <a:extLst>
                <a:ext uri="{FF2B5EF4-FFF2-40B4-BE49-F238E27FC236}">
                  <a16:creationId xmlns:a16="http://schemas.microsoft.com/office/drawing/2014/main" id="{FD59F7E1-A7B4-9073-9ACF-31FE1F0E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3049"/>
              <a:ext cx="431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4" name="Rectangle 31">
              <a:extLst>
                <a:ext uri="{FF2B5EF4-FFF2-40B4-BE49-F238E27FC236}">
                  <a16:creationId xmlns:a16="http://schemas.microsoft.com/office/drawing/2014/main" id="{B7B42092-CDE6-D130-7F4F-BB9A7B2A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305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3345" name="Rectangle 32">
              <a:extLst>
                <a:ext uri="{FF2B5EF4-FFF2-40B4-BE49-F238E27FC236}">
                  <a16:creationId xmlns:a16="http://schemas.microsoft.com/office/drawing/2014/main" id="{19B57610-1840-8D36-E58C-CB88CE521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3049"/>
              <a:ext cx="430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6" name="Rectangle 33">
              <a:extLst>
                <a:ext uri="{FF2B5EF4-FFF2-40B4-BE49-F238E27FC236}">
                  <a16:creationId xmlns:a16="http://schemas.microsoft.com/office/drawing/2014/main" id="{B3CB471C-6534-B19A-ADA7-AB8217EC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305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3347" name="Rectangle 34">
              <a:extLst>
                <a:ext uri="{FF2B5EF4-FFF2-40B4-BE49-F238E27FC236}">
                  <a16:creationId xmlns:a16="http://schemas.microsoft.com/office/drawing/2014/main" id="{7E6F0174-1609-3B07-22C2-681C0E690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3405"/>
              <a:ext cx="431" cy="21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8" name="Rectangle 35">
              <a:extLst>
                <a:ext uri="{FF2B5EF4-FFF2-40B4-BE49-F238E27FC236}">
                  <a16:creationId xmlns:a16="http://schemas.microsoft.com/office/drawing/2014/main" id="{661DB38D-4939-E294-C618-1E5089571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3409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—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9" name="Rectangle 36">
              <a:extLst>
                <a:ext uri="{FF2B5EF4-FFF2-40B4-BE49-F238E27FC236}">
                  <a16:creationId xmlns:a16="http://schemas.microsoft.com/office/drawing/2014/main" id="{286941DC-6CA9-2395-3718-48EDF7D7A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3405"/>
              <a:ext cx="430" cy="21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0" name="Rectangle 37">
              <a:extLst>
                <a:ext uri="{FF2B5EF4-FFF2-40B4-BE49-F238E27FC236}">
                  <a16:creationId xmlns:a16="http://schemas.microsoft.com/office/drawing/2014/main" id="{54ADD849-1618-408D-29E9-BAC25B986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3409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—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1" name="Rectangle 38">
              <a:extLst>
                <a:ext uri="{FF2B5EF4-FFF2-40B4-BE49-F238E27FC236}">
                  <a16:creationId xmlns:a16="http://schemas.microsoft.com/office/drawing/2014/main" id="{51FFDE94-4277-69F9-9B76-1D5F7CCE1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3405"/>
              <a:ext cx="431" cy="21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2" name="Rectangle 39">
              <a:extLst>
                <a:ext uri="{FF2B5EF4-FFF2-40B4-BE49-F238E27FC236}">
                  <a16:creationId xmlns:a16="http://schemas.microsoft.com/office/drawing/2014/main" id="{68CF88BA-6AE9-8C70-45B3-15944410E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3409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—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3" name="Rectangle 40">
              <a:extLst>
                <a:ext uri="{FF2B5EF4-FFF2-40B4-BE49-F238E27FC236}">
                  <a16:creationId xmlns:a16="http://schemas.microsoft.com/office/drawing/2014/main" id="{493CA6F3-E4A5-C868-CF71-FBE92185B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3405"/>
              <a:ext cx="431" cy="21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4" name="Rectangle 41">
              <a:extLst>
                <a:ext uri="{FF2B5EF4-FFF2-40B4-BE49-F238E27FC236}">
                  <a16:creationId xmlns:a16="http://schemas.microsoft.com/office/drawing/2014/main" id="{45DD1BD8-C76B-0BE3-3960-A6497DEB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3409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—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5" name="Rectangle 42">
              <a:extLst>
                <a:ext uri="{FF2B5EF4-FFF2-40B4-BE49-F238E27FC236}">
                  <a16:creationId xmlns:a16="http://schemas.microsoft.com/office/drawing/2014/main" id="{1C98CED5-F7F5-7492-1128-29C19CA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3405"/>
              <a:ext cx="430" cy="21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6" name="Rectangle 43">
              <a:extLst>
                <a:ext uri="{FF2B5EF4-FFF2-40B4-BE49-F238E27FC236}">
                  <a16:creationId xmlns:a16="http://schemas.microsoft.com/office/drawing/2014/main" id="{F332670E-6EC8-3058-12C9-D301EC9F0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3409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—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7" name="Line 44">
              <a:extLst>
                <a:ext uri="{FF2B5EF4-FFF2-40B4-BE49-F238E27FC236}">
                  <a16:creationId xmlns:a16="http://schemas.microsoft.com/office/drawing/2014/main" id="{D0B1EA0C-5B17-F74A-03C2-A7F42C213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156"/>
              <a:ext cx="1" cy="358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8" name="Line 45">
              <a:extLst>
                <a:ext uri="{FF2B5EF4-FFF2-40B4-BE49-F238E27FC236}">
                  <a16:creationId xmlns:a16="http://schemas.microsoft.com/office/drawing/2014/main" id="{DA9C604C-DE27-DD8E-8410-80C6A8D38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514"/>
              <a:ext cx="140" cy="1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9" name="Freeform 46">
              <a:extLst>
                <a:ext uri="{FF2B5EF4-FFF2-40B4-BE49-F238E27FC236}">
                  <a16:creationId xmlns:a16="http://schemas.microsoft.com/office/drawing/2014/main" id="{DA84C649-E7D4-CBDF-5628-EAEBCFFB4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3464"/>
              <a:ext cx="98" cy="97"/>
            </a:xfrm>
            <a:custGeom>
              <a:avLst/>
              <a:gdLst>
                <a:gd name="T0" fmla="*/ 98 w 98"/>
                <a:gd name="T1" fmla="*/ 50 h 97"/>
                <a:gd name="T2" fmla="*/ 0 w 98"/>
                <a:gd name="T3" fmla="*/ 97 h 97"/>
                <a:gd name="T4" fmla="*/ 4 w 98"/>
                <a:gd name="T5" fmla="*/ 90 h 97"/>
                <a:gd name="T6" fmla="*/ 6 w 98"/>
                <a:gd name="T7" fmla="*/ 84 h 97"/>
                <a:gd name="T8" fmla="*/ 8 w 98"/>
                <a:gd name="T9" fmla="*/ 76 h 97"/>
                <a:gd name="T10" fmla="*/ 10 w 98"/>
                <a:gd name="T11" fmla="*/ 69 h 97"/>
                <a:gd name="T12" fmla="*/ 12 w 98"/>
                <a:gd name="T13" fmla="*/ 61 h 97"/>
                <a:gd name="T14" fmla="*/ 12 w 98"/>
                <a:gd name="T15" fmla="*/ 54 h 97"/>
                <a:gd name="T16" fmla="*/ 12 w 98"/>
                <a:gd name="T17" fmla="*/ 46 h 97"/>
                <a:gd name="T18" fmla="*/ 12 w 98"/>
                <a:gd name="T19" fmla="*/ 38 h 97"/>
                <a:gd name="T20" fmla="*/ 10 w 98"/>
                <a:gd name="T21" fmla="*/ 29 h 97"/>
                <a:gd name="T22" fmla="*/ 8 w 98"/>
                <a:gd name="T23" fmla="*/ 23 h 97"/>
                <a:gd name="T24" fmla="*/ 6 w 98"/>
                <a:gd name="T25" fmla="*/ 15 h 97"/>
                <a:gd name="T26" fmla="*/ 4 w 98"/>
                <a:gd name="T27" fmla="*/ 8 h 97"/>
                <a:gd name="T28" fmla="*/ 0 w 98"/>
                <a:gd name="T29" fmla="*/ 0 h 97"/>
                <a:gd name="T30" fmla="*/ 98 w 98"/>
                <a:gd name="T31" fmla="*/ 50 h 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97"/>
                <a:gd name="T50" fmla="*/ 98 w 98"/>
                <a:gd name="T51" fmla="*/ 97 h 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97">
                  <a:moveTo>
                    <a:pt x="98" y="50"/>
                  </a:moveTo>
                  <a:lnTo>
                    <a:pt x="0" y="97"/>
                  </a:lnTo>
                  <a:lnTo>
                    <a:pt x="4" y="90"/>
                  </a:lnTo>
                  <a:lnTo>
                    <a:pt x="6" y="84"/>
                  </a:lnTo>
                  <a:lnTo>
                    <a:pt x="8" y="76"/>
                  </a:lnTo>
                  <a:lnTo>
                    <a:pt x="10" y="69"/>
                  </a:lnTo>
                  <a:lnTo>
                    <a:pt x="12" y="61"/>
                  </a:lnTo>
                  <a:lnTo>
                    <a:pt x="12" y="54"/>
                  </a:lnTo>
                  <a:lnTo>
                    <a:pt x="12" y="46"/>
                  </a:lnTo>
                  <a:lnTo>
                    <a:pt x="12" y="38"/>
                  </a:lnTo>
                  <a:lnTo>
                    <a:pt x="10" y="29"/>
                  </a:lnTo>
                  <a:lnTo>
                    <a:pt x="8" y="23"/>
                  </a:lnTo>
                  <a:lnTo>
                    <a:pt x="6" y="15"/>
                  </a:lnTo>
                  <a:lnTo>
                    <a:pt x="4" y="8"/>
                  </a:lnTo>
                  <a:lnTo>
                    <a:pt x="0" y="0"/>
                  </a:lnTo>
                  <a:lnTo>
                    <a:pt x="98" y="5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0" name="Line 47">
              <a:extLst>
                <a:ext uri="{FF2B5EF4-FFF2-40B4-BE49-F238E27FC236}">
                  <a16:creationId xmlns:a16="http://schemas.microsoft.com/office/drawing/2014/main" id="{E89842B6-2E04-25DD-C93D-C0F596B44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2834"/>
              <a:ext cx="1" cy="70"/>
            </a:xfrm>
            <a:prstGeom prst="line">
              <a:avLst/>
            </a:prstGeom>
            <a:noFill/>
            <a:ln w="269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1" name="Freeform 48">
              <a:extLst>
                <a:ext uri="{FF2B5EF4-FFF2-40B4-BE49-F238E27FC236}">
                  <a16:creationId xmlns:a16="http://schemas.microsoft.com/office/drawing/2014/main" id="{EE736E8D-683C-44C3-4E3F-354067B48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879"/>
              <a:ext cx="97" cy="97"/>
            </a:xfrm>
            <a:custGeom>
              <a:avLst/>
              <a:gdLst>
                <a:gd name="T0" fmla="*/ 50 w 97"/>
                <a:gd name="T1" fmla="*/ 97 h 97"/>
                <a:gd name="T2" fmla="*/ 0 w 97"/>
                <a:gd name="T3" fmla="*/ 0 h 97"/>
                <a:gd name="T4" fmla="*/ 7 w 97"/>
                <a:gd name="T5" fmla="*/ 4 h 97"/>
                <a:gd name="T6" fmla="*/ 15 w 97"/>
                <a:gd name="T7" fmla="*/ 6 h 97"/>
                <a:gd name="T8" fmla="*/ 23 w 97"/>
                <a:gd name="T9" fmla="*/ 10 h 97"/>
                <a:gd name="T10" fmla="*/ 28 w 97"/>
                <a:gd name="T11" fmla="*/ 10 h 97"/>
                <a:gd name="T12" fmla="*/ 38 w 97"/>
                <a:gd name="T13" fmla="*/ 12 h 97"/>
                <a:gd name="T14" fmla="*/ 46 w 97"/>
                <a:gd name="T15" fmla="*/ 12 h 97"/>
                <a:gd name="T16" fmla="*/ 53 w 97"/>
                <a:gd name="T17" fmla="*/ 12 h 97"/>
                <a:gd name="T18" fmla="*/ 61 w 97"/>
                <a:gd name="T19" fmla="*/ 12 h 97"/>
                <a:gd name="T20" fmla="*/ 69 w 97"/>
                <a:gd name="T21" fmla="*/ 10 h 97"/>
                <a:gd name="T22" fmla="*/ 76 w 97"/>
                <a:gd name="T23" fmla="*/ 10 h 97"/>
                <a:gd name="T24" fmla="*/ 84 w 97"/>
                <a:gd name="T25" fmla="*/ 6 h 97"/>
                <a:gd name="T26" fmla="*/ 90 w 97"/>
                <a:gd name="T27" fmla="*/ 4 h 97"/>
                <a:gd name="T28" fmla="*/ 97 w 97"/>
                <a:gd name="T29" fmla="*/ 0 h 97"/>
                <a:gd name="T30" fmla="*/ 50 w 97"/>
                <a:gd name="T31" fmla="*/ 97 h 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7"/>
                <a:gd name="T49" fmla="*/ 0 h 97"/>
                <a:gd name="T50" fmla="*/ 97 w 97"/>
                <a:gd name="T51" fmla="*/ 97 h 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7" h="97">
                  <a:moveTo>
                    <a:pt x="50" y="97"/>
                  </a:moveTo>
                  <a:lnTo>
                    <a:pt x="0" y="0"/>
                  </a:lnTo>
                  <a:lnTo>
                    <a:pt x="7" y="4"/>
                  </a:lnTo>
                  <a:lnTo>
                    <a:pt x="15" y="6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38" y="12"/>
                  </a:lnTo>
                  <a:lnTo>
                    <a:pt x="46" y="12"/>
                  </a:lnTo>
                  <a:lnTo>
                    <a:pt x="53" y="12"/>
                  </a:lnTo>
                  <a:lnTo>
                    <a:pt x="61" y="12"/>
                  </a:lnTo>
                  <a:lnTo>
                    <a:pt x="69" y="10"/>
                  </a:lnTo>
                  <a:lnTo>
                    <a:pt x="76" y="10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7" y="0"/>
                  </a:lnTo>
                  <a:lnTo>
                    <a:pt x="50" y="97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2" name="Rectangle 49">
              <a:extLst>
                <a:ext uri="{FF2B5EF4-FFF2-40B4-BE49-F238E27FC236}">
                  <a16:creationId xmlns:a16="http://schemas.microsoft.com/office/drawing/2014/main" id="{774B3A48-D4C5-903F-046A-B3E4B8E0B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2384"/>
              <a:ext cx="18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FFFF"/>
                  </a:solidFill>
                </a:rPr>
                <a:t>these locations cannot be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63" name="Rectangle 50">
              <a:extLst>
                <a:ext uri="{FF2B5EF4-FFF2-40B4-BE49-F238E27FC236}">
                  <a16:creationId xmlns:a16="http://schemas.microsoft.com/office/drawing/2014/main" id="{8EB28144-F5F2-2B2E-3DDD-7AB34D4E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607"/>
              <a:ext cx="1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FFFF"/>
                  </a:solidFill>
                </a:rPr>
                <a:t>accessed by program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17" name="Group 51">
            <a:extLst>
              <a:ext uri="{FF2B5EF4-FFF2-40B4-BE49-F238E27FC236}">
                <a16:creationId xmlns:a16="http://schemas.microsoft.com/office/drawing/2014/main" id="{F2739863-E93D-2B58-0133-8E09AB7FDCC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667000"/>
            <a:ext cx="4983163" cy="327025"/>
            <a:chOff x="1474" y="1759"/>
            <a:chExt cx="3139" cy="206"/>
          </a:xfrm>
        </p:grpSpPr>
        <p:sp>
          <p:nvSpPr>
            <p:cNvPr id="13319" name="Rectangle 6">
              <a:extLst>
                <a:ext uri="{FF2B5EF4-FFF2-40B4-BE49-F238E27FC236}">
                  <a16:creationId xmlns:a16="http://schemas.microsoft.com/office/drawing/2014/main" id="{26FFEA87-ADB8-EF3D-0D7C-D67CBC7AA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779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altLang="en-US" sz="4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20" name="Rectangle 7">
              <a:extLst>
                <a:ext uri="{FF2B5EF4-FFF2-40B4-BE49-F238E27FC236}">
                  <a16:creationId xmlns:a16="http://schemas.microsoft.com/office/drawing/2014/main" id="{C0FE8686-914F-AEB7-E4AD-4F33C11A0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759"/>
              <a:ext cx="430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21" name="Line 8">
              <a:extLst>
                <a:ext uri="{FF2B5EF4-FFF2-40B4-BE49-F238E27FC236}">
                  <a16:creationId xmlns:a16="http://schemas.microsoft.com/office/drawing/2014/main" id="{7B7A6FF8-46F8-2481-1111-B663A96A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1862"/>
              <a:ext cx="528" cy="1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2" name="Freeform 9">
              <a:extLst>
                <a:ext uri="{FF2B5EF4-FFF2-40B4-BE49-F238E27FC236}">
                  <a16:creationId xmlns:a16="http://schemas.microsoft.com/office/drawing/2014/main" id="{897CF4A1-5E33-63AB-43BA-9A67B467FD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1" y="1814"/>
              <a:ext cx="639" cy="94"/>
            </a:xfrm>
            <a:custGeom>
              <a:avLst/>
              <a:gdLst>
                <a:gd name="T0" fmla="*/ 72 w 639"/>
                <a:gd name="T1" fmla="*/ 48 h 94"/>
                <a:gd name="T2" fmla="*/ 72 w 639"/>
                <a:gd name="T3" fmla="*/ 42 h 94"/>
                <a:gd name="T4" fmla="*/ 70 w 639"/>
                <a:gd name="T5" fmla="*/ 37 h 94"/>
                <a:gd name="T6" fmla="*/ 68 w 639"/>
                <a:gd name="T7" fmla="*/ 31 h 94"/>
                <a:gd name="T8" fmla="*/ 65 w 639"/>
                <a:gd name="T9" fmla="*/ 28 h 94"/>
                <a:gd name="T10" fmla="*/ 61 w 639"/>
                <a:gd name="T11" fmla="*/ 22 h 94"/>
                <a:gd name="T12" fmla="*/ 57 w 639"/>
                <a:gd name="T13" fmla="*/ 18 h 94"/>
                <a:gd name="T14" fmla="*/ 51 w 639"/>
                <a:gd name="T15" fmla="*/ 17 h 94"/>
                <a:gd name="T16" fmla="*/ 47 w 639"/>
                <a:gd name="T17" fmla="*/ 15 h 94"/>
                <a:gd name="T18" fmla="*/ 42 w 639"/>
                <a:gd name="T19" fmla="*/ 13 h 94"/>
                <a:gd name="T20" fmla="*/ 36 w 639"/>
                <a:gd name="T21" fmla="*/ 13 h 94"/>
                <a:gd name="T22" fmla="*/ 30 w 639"/>
                <a:gd name="T23" fmla="*/ 13 h 94"/>
                <a:gd name="T24" fmla="*/ 24 w 639"/>
                <a:gd name="T25" fmla="*/ 15 h 94"/>
                <a:gd name="T26" fmla="*/ 19 w 639"/>
                <a:gd name="T27" fmla="*/ 17 h 94"/>
                <a:gd name="T28" fmla="*/ 13 w 639"/>
                <a:gd name="T29" fmla="*/ 18 h 94"/>
                <a:gd name="T30" fmla="*/ 9 w 639"/>
                <a:gd name="T31" fmla="*/ 22 h 94"/>
                <a:gd name="T32" fmla="*/ 5 w 639"/>
                <a:gd name="T33" fmla="*/ 28 h 94"/>
                <a:gd name="T34" fmla="*/ 3 w 639"/>
                <a:gd name="T35" fmla="*/ 31 h 94"/>
                <a:gd name="T36" fmla="*/ 0 w 639"/>
                <a:gd name="T37" fmla="*/ 37 h 94"/>
                <a:gd name="T38" fmla="*/ 0 w 639"/>
                <a:gd name="T39" fmla="*/ 42 h 94"/>
                <a:gd name="T40" fmla="*/ 0 w 639"/>
                <a:gd name="T41" fmla="*/ 48 h 94"/>
                <a:gd name="T42" fmla="*/ 0 w 639"/>
                <a:gd name="T43" fmla="*/ 54 h 94"/>
                <a:gd name="T44" fmla="*/ 0 w 639"/>
                <a:gd name="T45" fmla="*/ 59 h 94"/>
                <a:gd name="T46" fmla="*/ 3 w 639"/>
                <a:gd name="T47" fmla="*/ 65 h 94"/>
                <a:gd name="T48" fmla="*/ 5 w 639"/>
                <a:gd name="T49" fmla="*/ 68 h 94"/>
                <a:gd name="T50" fmla="*/ 9 w 639"/>
                <a:gd name="T51" fmla="*/ 72 h 94"/>
                <a:gd name="T52" fmla="*/ 13 w 639"/>
                <a:gd name="T53" fmla="*/ 76 h 94"/>
                <a:gd name="T54" fmla="*/ 19 w 639"/>
                <a:gd name="T55" fmla="*/ 79 h 94"/>
                <a:gd name="T56" fmla="*/ 24 w 639"/>
                <a:gd name="T57" fmla="*/ 81 h 94"/>
                <a:gd name="T58" fmla="*/ 30 w 639"/>
                <a:gd name="T59" fmla="*/ 83 h 94"/>
                <a:gd name="T60" fmla="*/ 36 w 639"/>
                <a:gd name="T61" fmla="*/ 83 h 94"/>
                <a:gd name="T62" fmla="*/ 42 w 639"/>
                <a:gd name="T63" fmla="*/ 83 h 94"/>
                <a:gd name="T64" fmla="*/ 47 w 639"/>
                <a:gd name="T65" fmla="*/ 81 h 94"/>
                <a:gd name="T66" fmla="*/ 51 w 639"/>
                <a:gd name="T67" fmla="*/ 79 h 94"/>
                <a:gd name="T68" fmla="*/ 57 w 639"/>
                <a:gd name="T69" fmla="*/ 76 h 94"/>
                <a:gd name="T70" fmla="*/ 61 w 639"/>
                <a:gd name="T71" fmla="*/ 72 h 94"/>
                <a:gd name="T72" fmla="*/ 65 w 639"/>
                <a:gd name="T73" fmla="*/ 68 h 94"/>
                <a:gd name="T74" fmla="*/ 68 w 639"/>
                <a:gd name="T75" fmla="*/ 65 h 94"/>
                <a:gd name="T76" fmla="*/ 70 w 639"/>
                <a:gd name="T77" fmla="*/ 59 h 94"/>
                <a:gd name="T78" fmla="*/ 72 w 639"/>
                <a:gd name="T79" fmla="*/ 54 h 94"/>
                <a:gd name="T80" fmla="*/ 72 w 639"/>
                <a:gd name="T81" fmla="*/ 48 h 94"/>
                <a:gd name="T82" fmla="*/ 639 w 639"/>
                <a:gd name="T83" fmla="*/ 48 h 94"/>
                <a:gd name="T84" fmla="*/ 541 w 639"/>
                <a:gd name="T85" fmla="*/ 94 h 94"/>
                <a:gd name="T86" fmla="*/ 545 w 639"/>
                <a:gd name="T87" fmla="*/ 89 h 94"/>
                <a:gd name="T88" fmla="*/ 547 w 639"/>
                <a:gd name="T89" fmla="*/ 81 h 94"/>
                <a:gd name="T90" fmla="*/ 549 w 639"/>
                <a:gd name="T91" fmla="*/ 74 h 94"/>
                <a:gd name="T92" fmla="*/ 551 w 639"/>
                <a:gd name="T93" fmla="*/ 66 h 94"/>
                <a:gd name="T94" fmla="*/ 553 w 639"/>
                <a:gd name="T95" fmla="*/ 59 h 94"/>
                <a:gd name="T96" fmla="*/ 553 w 639"/>
                <a:gd name="T97" fmla="*/ 52 h 94"/>
                <a:gd name="T98" fmla="*/ 553 w 639"/>
                <a:gd name="T99" fmla="*/ 44 h 94"/>
                <a:gd name="T100" fmla="*/ 553 w 639"/>
                <a:gd name="T101" fmla="*/ 37 h 94"/>
                <a:gd name="T102" fmla="*/ 551 w 639"/>
                <a:gd name="T103" fmla="*/ 30 h 94"/>
                <a:gd name="T104" fmla="*/ 549 w 639"/>
                <a:gd name="T105" fmla="*/ 22 h 94"/>
                <a:gd name="T106" fmla="*/ 547 w 639"/>
                <a:gd name="T107" fmla="*/ 15 h 94"/>
                <a:gd name="T108" fmla="*/ 545 w 639"/>
                <a:gd name="T109" fmla="*/ 7 h 94"/>
                <a:gd name="T110" fmla="*/ 541 w 639"/>
                <a:gd name="T111" fmla="*/ 0 h 94"/>
                <a:gd name="T112" fmla="*/ 639 w 639"/>
                <a:gd name="T113" fmla="*/ 48 h 9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39"/>
                <a:gd name="T172" fmla="*/ 0 h 94"/>
                <a:gd name="T173" fmla="*/ 639 w 639"/>
                <a:gd name="T174" fmla="*/ 94 h 9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39" h="94">
                  <a:moveTo>
                    <a:pt x="72" y="48"/>
                  </a:moveTo>
                  <a:lnTo>
                    <a:pt x="72" y="42"/>
                  </a:lnTo>
                  <a:lnTo>
                    <a:pt x="70" y="37"/>
                  </a:lnTo>
                  <a:lnTo>
                    <a:pt x="68" y="31"/>
                  </a:lnTo>
                  <a:lnTo>
                    <a:pt x="65" y="28"/>
                  </a:lnTo>
                  <a:lnTo>
                    <a:pt x="61" y="22"/>
                  </a:lnTo>
                  <a:lnTo>
                    <a:pt x="57" y="18"/>
                  </a:lnTo>
                  <a:lnTo>
                    <a:pt x="51" y="17"/>
                  </a:lnTo>
                  <a:lnTo>
                    <a:pt x="47" y="15"/>
                  </a:lnTo>
                  <a:lnTo>
                    <a:pt x="42" y="13"/>
                  </a:lnTo>
                  <a:lnTo>
                    <a:pt x="36" y="13"/>
                  </a:lnTo>
                  <a:lnTo>
                    <a:pt x="30" y="13"/>
                  </a:lnTo>
                  <a:lnTo>
                    <a:pt x="24" y="15"/>
                  </a:lnTo>
                  <a:lnTo>
                    <a:pt x="19" y="17"/>
                  </a:lnTo>
                  <a:lnTo>
                    <a:pt x="13" y="18"/>
                  </a:lnTo>
                  <a:lnTo>
                    <a:pt x="9" y="22"/>
                  </a:lnTo>
                  <a:lnTo>
                    <a:pt x="5" y="28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5" y="68"/>
                  </a:lnTo>
                  <a:lnTo>
                    <a:pt x="9" y="72"/>
                  </a:lnTo>
                  <a:lnTo>
                    <a:pt x="13" y="76"/>
                  </a:lnTo>
                  <a:lnTo>
                    <a:pt x="19" y="79"/>
                  </a:lnTo>
                  <a:lnTo>
                    <a:pt x="24" y="81"/>
                  </a:lnTo>
                  <a:lnTo>
                    <a:pt x="30" y="83"/>
                  </a:lnTo>
                  <a:lnTo>
                    <a:pt x="36" y="83"/>
                  </a:lnTo>
                  <a:lnTo>
                    <a:pt x="42" y="83"/>
                  </a:lnTo>
                  <a:lnTo>
                    <a:pt x="47" y="81"/>
                  </a:lnTo>
                  <a:lnTo>
                    <a:pt x="51" y="79"/>
                  </a:lnTo>
                  <a:lnTo>
                    <a:pt x="57" y="76"/>
                  </a:lnTo>
                  <a:lnTo>
                    <a:pt x="61" y="72"/>
                  </a:lnTo>
                  <a:lnTo>
                    <a:pt x="65" y="68"/>
                  </a:lnTo>
                  <a:lnTo>
                    <a:pt x="68" y="65"/>
                  </a:lnTo>
                  <a:lnTo>
                    <a:pt x="70" y="59"/>
                  </a:lnTo>
                  <a:lnTo>
                    <a:pt x="72" y="54"/>
                  </a:lnTo>
                  <a:lnTo>
                    <a:pt x="72" y="48"/>
                  </a:lnTo>
                  <a:close/>
                  <a:moveTo>
                    <a:pt x="639" y="48"/>
                  </a:moveTo>
                  <a:lnTo>
                    <a:pt x="541" y="94"/>
                  </a:lnTo>
                  <a:lnTo>
                    <a:pt x="545" y="89"/>
                  </a:lnTo>
                  <a:lnTo>
                    <a:pt x="547" y="81"/>
                  </a:lnTo>
                  <a:lnTo>
                    <a:pt x="549" y="74"/>
                  </a:lnTo>
                  <a:lnTo>
                    <a:pt x="551" y="66"/>
                  </a:lnTo>
                  <a:lnTo>
                    <a:pt x="553" y="59"/>
                  </a:lnTo>
                  <a:lnTo>
                    <a:pt x="553" y="52"/>
                  </a:lnTo>
                  <a:lnTo>
                    <a:pt x="553" y="44"/>
                  </a:lnTo>
                  <a:lnTo>
                    <a:pt x="553" y="37"/>
                  </a:lnTo>
                  <a:lnTo>
                    <a:pt x="551" y="30"/>
                  </a:lnTo>
                  <a:lnTo>
                    <a:pt x="549" y="22"/>
                  </a:lnTo>
                  <a:lnTo>
                    <a:pt x="547" y="15"/>
                  </a:lnTo>
                  <a:lnTo>
                    <a:pt x="545" y="7"/>
                  </a:lnTo>
                  <a:lnTo>
                    <a:pt x="541" y="0"/>
                  </a:lnTo>
                  <a:lnTo>
                    <a:pt x="639" y="4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3" name="Rectangle 10">
              <a:extLst>
                <a:ext uri="{FF2B5EF4-FFF2-40B4-BE49-F238E27FC236}">
                  <a16:creationId xmlns:a16="http://schemas.microsoft.com/office/drawing/2014/main" id="{1110816A-124F-A16D-412F-F328FF4E8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1759"/>
              <a:ext cx="431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24" name="Rectangle 11">
              <a:extLst>
                <a:ext uri="{FF2B5EF4-FFF2-40B4-BE49-F238E27FC236}">
                  <a16:creationId xmlns:a16="http://schemas.microsoft.com/office/drawing/2014/main" id="{932D4354-7018-77E6-25E8-18AB74D36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76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altLang="en-US" sz="4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25" name="Rectangle 12">
              <a:extLst>
                <a:ext uri="{FF2B5EF4-FFF2-40B4-BE49-F238E27FC236}">
                  <a16:creationId xmlns:a16="http://schemas.microsoft.com/office/drawing/2014/main" id="{8AC2E693-B04D-AD46-3C81-434BB693D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1759"/>
              <a:ext cx="430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26" name="Rectangle 13">
              <a:extLst>
                <a:ext uri="{FF2B5EF4-FFF2-40B4-BE49-F238E27FC236}">
                  <a16:creationId xmlns:a16="http://schemas.microsoft.com/office/drawing/2014/main" id="{2BFFBC77-A956-2BE3-7A2D-74EC815E1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76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3327" name="Rectangle 14">
              <a:extLst>
                <a:ext uri="{FF2B5EF4-FFF2-40B4-BE49-F238E27FC236}">
                  <a16:creationId xmlns:a16="http://schemas.microsoft.com/office/drawing/2014/main" id="{843632AD-59C7-A53C-24A6-6D488E18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1759"/>
              <a:ext cx="431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28" name="Rectangle 15">
              <a:extLst>
                <a:ext uri="{FF2B5EF4-FFF2-40B4-BE49-F238E27FC236}">
                  <a16:creationId xmlns:a16="http://schemas.microsoft.com/office/drawing/2014/main" id="{9BECAAC2-8DC8-F597-8CB0-29190B89B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176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3329" name="Rectangle 16">
              <a:extLst>
                <a:ext uri="{FF2B5EF4-FFF2-40B4-BE49-F238E27FC236}">
                  <a16:creationId xmlns:a16="http://schemas.microsoft.com/office/drawing/2014/main" id="{F082CEB3-0339-9827-7496-CB68FE16C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59"/>
              <a:ext cx="431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30" name="Rectangle 17">
              <a:extLst>
                <a:ext uri="{FF2B5EF4-FFF2-40B4-BE49-F238E27FC236}">
                  <a16:creationId xmlns:a16="http://schemas.microsoft.com/office/drawing/2014/main" id="{92268FFA-48E2-0C07-2DA7-A791B5E1F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176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3331" name="Rectangle 18">
              <a:extLst>
                <a:ext uri="{FF2B5EF4-FFF2-40B4-BE49-F238E27FC236}">
                  <a16:creationId xmlns:a16="http://schemas.microsoft.com/office/drawing/2014/main" id="{32B59A19-E3E9-3EA2-AF3D-AFE5CEEDB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1759"/>
              <a:ext cx="430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32" name="Rectangle 19">
              <a:extLst>
                <a:ext uri="{FF2B5EF4-FFF2-40B4-BE49-F238E27FC236}">
                  <a16:creationId xmlns:a16="http://schemas.microsoft.com/office/drawing/2014/main" id="{02DF2D27-CAC7-AB9A-9D8F-4FEF17AC4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176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13318" name="Slide Number Placeholder 50">
            <a:extLst>
              <a:ext uri="{FF2B5EF4-FFF2-40B4-BE49-F238E27FC236}">
                <a16:creationId xmlns:a16="http://schemas.microsoft.com/office/drawing/2014/main" id="{76EF6BBD-5226-B22D-90FB-7B48A0D1F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7C8F67-FE26-4541-9A7B-5CF78FC781D4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3114</TotalTime>
  <Words>1225</Words>
  <Application>Microsoft Office PowerPoint</Application>
  <PresentationFormat>On-screen Show (4:3)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Arial</vt:lpstr>
      <vt:lpstr>Monotype Sorts</vt:lpstr>
      <vt:lpstr>Courier New</vt:lpstr>
      <vt:lpstr>Courier</vt:lpstr>
      <vt:lpstr>green</vt:lpstr>
      <vt:lpstr>Pointers Revisited</vt:lpstr>
      <vt:lpstr>Dynamic Memory Allocation</vt:lpstr>
      <vt:lpstr>Dynamic Memory Allocation</vt:lpstr>
      <vt:lpstr>new and delete</vt:lpstr>
      <vt:lpstr>Memory Allocation Types</vt:lpstr>
      <vt:lpstr>Memory Leak Problem</vt:lpstr>
      <vt:lpstr>Pointers and Arrays</vt:lpstr>
      <vt:lpstr>Dynamic Arrays</vt:lpstr>
      <vt:lpstr>Memory Leak  with Dynamic Arrays</vt:lpstr>
      <vt:lpstr>Pointers and Functions</vt:lpstr>
      <vt:lpstr>Dynamic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330</cp:revision>
  <cp:lastPrinted>2000-11-03T01:43:25Z</cp:lastPrinted>
  <dcterms:created xsi:type="dcterms:W3CDTF">1995-06-02T22:19:30Z</dcterms:created>
  <dcterms:modified xsi:type="dcterms:W3CDTF">2024-04-21T04:20:09Z</dcterms:modified>
</cp:coreProperties>
</file>