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617" r:id="rId2"/>
    <p:sldId id="268" r:id="rId3"/>
    <p:sldId id="608" r:id="rId4"/>
    <p:sldId id="609" r:id="rId5"/>
    <p:sldId id="610" r:id="rId6"/>
    <p:sldId id="611" r:id="rId7"/>
    <p:sldId id="612" r:id="rId8"/>
    <p:sldId id="619" r:id="rId9"/>
    <p:sldId id="613" r:id="rId10"/>
    <p:sldId id="615" r:id="rId11"/>
    <p:sldId id="614" r:id="rId12"/>
    <p:sldId id="61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888F4BE-5514-41F1-80F0-F69AFC8AD1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58693B7-5A1A-DE82-9E78-A19FF6F2CA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9598CDB-3964-58D6-2DEC-3037C3E23F1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F5D4FAE-2D0C-0E6B-4705-993DC58B4A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CDC1DA-9B2B-7EBE-0CC6-594EC79C7B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FC03068-A250-A8AA-F015-A91C7D4F1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607790-2DB6-4E7C-A22B-16E991FF8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EEAC827A-A280-9E68-89CD-DC19B68E43C5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A9824C46-1911-A91A-CF20-99B9EDF70AF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8FF2A637-DC0E-2288-422E-D18E34AE4E65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CC6DE-9528-4C29-0A68-62851B0F6D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589F-D29E-DED4-630F-C47DD6F0F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CBCB-1606-9F1D-734D-A52A4B8287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19A5-AC26-4131-9CAD-702880B76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91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A1C412D-7620-4129-73CA-5AE87A2C27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5EAB0D3-6166-4E45-53F7-FD25AED9F7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577DD-3235-43CC-BCF6-F7F65F5E0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9E243EF-BAD8-B0F4-178E-79FD917E2E7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B8E7615-A5A3-2B91-C88B-58E60BE48D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5FBE5FC-9339-4998-92D1-F3C7CD0FB3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5EDF0-FDD6-488C-9203-6E45A52E02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08AEDB9-2685-1B8E-ABDF-AB3CA31771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8A9FC96-94F3-6E42-37CD-0851C7AB0A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1E3CB52-C45B-09D8-E753-00D740CBCB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6078069-036F-4107-BBE5-E366485D4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F739FD-A4E5-94BF-15AC-E2022199AA2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1C55953-D152-5B41-C1FA-485E03DB8D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1AF7B6B-B94B-CF8E-B558-32D19FAA19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2F5AB-DFB9-420C-B07D-24BDB2308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ED472A4-4690-4B57-BAD9-E4CB698A7A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1A3311-52E7-F667-AC49-EA4D1C8A55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F5E6971-C27C-4C49-41A3-9B7FB97134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92985-37C0-4C80-B01F-57D52B590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199618A-CF8A-25BD-8633-DE97C594657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71C9D8D-64FF-C411-F702-1154CEB23B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FAD8756-CC2D-28FB-7269-2E0962FD14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8A436-E0F9-4832-A59F-0E8AA2B98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1997C2B-6723-9AC9-BFE4-7CD9E59B2CB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3C6F227-5300-F9FF-6584-F2D2CD86E9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6A997CA-401F-0037-FC10-C4341FD683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1707C-1520-4554-B2E6-CF49C1A05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8C0B7A8-5107-59F4-EB21-1ED7C6998E4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F758D90-9B24-89A5-F8A5-C7AE69B108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7FB43A1-DBB8-544B-CB9E-41A5E37FCC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F9BDE-789F-429D-93B5-EAF6789B4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1CAA4AF-E2BB-8D01-FE43-D7804E3B1C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7CA89AE-34C2-3A1D-6EF2-DAC8257A8B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414E8D9-DA26-4DCF-1E24-9C49785EA1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D5112-E311-4156-A40D-6E4C5B293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FA5B4FC-AE14-7779-3FB2-99A29C4785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FD0BADC-C35D-267A-2911-7E12EA292B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064D8A6-D9BD-D235-00EE-97C0CE9F05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941F2-825E-4FE8-AEDA-6AB5169A69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24E426-E00C-387E-BE3D-3EEFB6AA76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82BCD523-3869-CFE5-8E40-3410F09FF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268D0A12-5B42-6E0C-FC98-773C28D59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AA7A1E6F-82E1-4017-D32E-5157322D9A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0F9172AB-5BCD-3203-D2C2-447DBE9E6D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6F1CD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80A1F3-8ADE-4945-BB24-508EF3BF6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912C0348-868B-4F4A-F253-47AED75E36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E7A2277-761B-14DF-73E1-FAC77E430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Dynamic Memory Review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5E92F96-3BD7-0254-A5D7-693369A3A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3581400"/>
          </a:xfrm>
          <a:noFill/>
        </p:spPr>
        <p:txBody>
          <a:bodyPr/>
          <a:lstStyle/>
          <a:p>
            <a:r>
              <a:rPr lang="en-US" altLang="en-US" sz="1800"/>
              <a:t>what is static, automatic, dynamic variables? </a:t>
            </a:r>
            <a:br>
              <a:rPr lang="en-US" altLang="en-US" sz="1800"/>
            </a:br>
            <a:r>
              <a:rPr lang="en-US" altLang="en-US" sz="1800"/>
              <a:t>why are dynamic(ally allocated) variables needed?</a:t>
            </a:r>
          </a:p>
          <a:p>
            <a:r>
              <a:rPr lang="en-US" altLang="en-US" sz="1800"/>
              <a:t>what is program stack?  function (invocation) frame?</a:t>
            </a:r>
          </a:p>
          <a:p>
            <a:r>
              <a:rPr lang="en-US" altLang="en-US" sz="1800"/>
              <a:t>what is a heap? how is it used?</a:t>
            </a:r>
          </a:p>
          <a:p>
            <a:r>
              <a:rPr lang="en-US" altLang="en-US" sz="1800"/>
              <a:t>what is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z="1800"/>
              <a:t> operations? how are they used?</a:t>
            </a:r>
          </a:p>
          <a:p>
            <a:r>
              <a:rPr lang="en-US" altLang="en-US" sz="1800"/>
              <a:t>how is dynamically allocated variable accessed? assigned value at declaration time?</a:t>
            </a:r>
          </a:p>
          <a:p>
            <a:r>
              <a:rPr lang="en-US" altLang="en-US" sz="1800"/>
              <a:t>what is memory leak? loose pointer (again)?</a:t>
            </a:r>
          </a:p>
          <a:p>
            <a:r>
              <a:rPr lang="en-US" altLang="en-US" sz="1800"/>
              <a:t>how are dynamic arrays allocated? deallocated?</a:t>
            </a:r>
          </a:p>
          <a:p>
            <a:r>
              <a:rPr lang="en-US" altLang="en-US" sz="1800"/>
              <a:t>how can a pointer be passed by value/by reference to a function? why?</a:t>
            </a:r>
          </a:p>
          <a:p>
            <a:r>
              <a:rPr lang="en-US" altLang="en-US" sz="1800"/>
              <a:t>what are dynamically allocated objects? what is 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800"/>
              <a:t>      ?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ECE965D-99D0-499D-184B-DA0C2154C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2058B2-A37C-40C2-9D53-E379B80630D6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316BC04-B567-E0D8-F958-FB62D6390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Stackable Assignment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57F0110-31D0-24DF-DC6D-5BF45280A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562600"/>
          </a:xfrm>
          <a:noFill/>
        </p:spPr>
        <p:txBody>
          <a:bodyPr/>
          <a:lstStyle/>
          <a:p>
            <a:r>
              <a:rPr lang="en-US" altLang="en-US" sz="1700"/>
              <a:t>what happens if you do this assignment?	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thirdObj = secondObj = firstObj; </a:t>
            </a:r>
            <a:br>
              <a:rPr lang="en-US" altLang="en-US" sz="1700">
                <a:solidFill>
                  <a:schemeClr val="accent2"/>
                </a:solidFill>
                <a:latin typeface="Courier" pitchFamily="49" charset="0"/>
              </a:rPr>
            </a:b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700"/>
              <a:t>definition that handles it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MyClass&amp; MyClass::operator= (const MyClass&amp; rhs){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if (this != &amp;rhs){ // if not same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size_ = rhs.size_;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delete [] a_;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a_ =new int[size_];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for (int i=0; i &lt; size_; i++)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a_[i]=rhs.a_[i];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return *this; // return lhs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700"/>
              <a:t>note the return value of the function, it is a </a:t>
            </a:r>
            <a:r>
              <a:rPr lang="en-US" altLang="en-US" sz="1700" i="1"/>
              <a:t>reference</a:t>
            </a:r>
            <a:r>
              <a:rPr lang="en-US" altLang="en-US" sz="1700"/>
              <a:t> to an object</a:t>
            </a:r>
          </a:p>
          <a:p>
            <a:pPr lvl="1"/>
            <a:r>
              <a:rPr lang="en-US" altLang="en-US" sz="1700"/>
              <a:t>returned object </a:t>
            </a:r>
            <a:r>
              <a:rPr lang="en-US" altLang="en-US" sz="1700" i="1"/>
              <a:t>refers</a:t>
            </a:r>
            <a:r>
              <a:rPr lang="en-US" altLang="en-US" sz="1700"/>
              <a:t> to object used in return-statement</a:t>
            </a:r>
          </a:p>
          <a:p>
            <a:pPr lvl="1"/>
            <a:r>
              <a:rPr lang="en-US" altLang="en-US" sz="1700"/>
              <a:t>similar to pass-by-reference parameter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8C8F208-9CA5-41D3-185A-1A9E75852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924CC4-E124-437D-814A-5B8E90AF40D9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9CE362F-B236-7B8D-FEAA-0BA7E38A8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The BIG Three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080C15F-8E99-9753-D7B7-7377A4C7B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5943600" cy="457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i="1"/>
              <a:t>big three</a:t>
            </a:r>
            <a:r>
              <a:rPr lang="en-US" altLang="en-US" sz="1700"/>
              <a:t> - copy constructor, overloaded assignment and destructor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expert opinion - if you need any one of them - most probably you will need all three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they are not syntactically related but it is usually safer to define all three if you think you’d need at least one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2AA73AC-C629-A3F1-B144-A91D096680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C69EEC-0801-4A31-B629-254905ADF940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EA0745-5A6D-9C33-73D8-DB0D7B515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371600"/>
          </a:xfrm>
          <a:noFill/>
        </p:spPr>
        <p:txBody>
          <a:bodyPr/>
          <a:lstStyle/>
          <a:p>
            <a:r>
              <a:rPr lang="en-US" altLang="en-US"/>
              <a:t>Objects with Dynamic Members Review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75A78D-EECA-104B-643A-5E5331C1F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572000"/>
          </a:xfrm>
          <a:noFill/>
        </p:spPr>
        <p:txBody>
          <a:bodyPr/>
          <a:lstStyle/>
          <a:p>
            <a:r>
              <a:rPr lang="en-US" altLang="en-US" sz="1700"/>
              <a:t>What are dynamically allocated objects Objects containing dynamically </a:t>
            </a:r>
            <a:br>
              <a:rPr lang="en-US" altLang="en-US" sz="1700"/>
            </a:br>
            <a:r>
              <a:rPr lang="en-US" altLang="en-US" sz="1700"/>
              <a:t>allocated members? What may be potential problems with the latter?</a:t>
            </a:r>
          </a:p>
          <a:p>
            <a:r>
              <a:rPr lang="en-US" altLang="en-US" sz="1700"/>
              <a:t>What are the </a:t>
            </a:r>
            <a:r>
              <a:rPr lang="en-US" altLang="en-US" sz="1700" i="1"/>
              <a:t>big three </a:t>
            </a:r>
            <a:r>
              <a:rPr lang="en-US" altLang="en-US" sz="1700"/>
              <a:t>operations?</a:t>
            </a:r>
          </a:p>
          <a:p>
            <a:r>
              <a:rPr lang="en-US" altLang="en-US" sz="1700"/>
              <a:t>What is a destructor? Why is it needed? When is it executed? How is it declared/defined?</a:t>
            </a:r>
          </a:p>
          <a:p>
            <a:r>
              <a:rPr lang="en-US" altLang="en-US" sz="1700"/>
              <a:t>What is a copy-constructor? Why is it needed? When is it executed? How is it declared/defined?</a:t>
            </a:r>
          </a:p>
          <a:p>
            <a:r>
              <a:rPr lang="en-US" altLang="en-US" sz="1700"/>
              <a:t>What is operation overloading? What is overloaded assignment? Why is it needed for objects with dynamic members? How is it declared/defined?</a:t>
            </a:r>
          </a:p>
          <a:p>
            <a:r>
              <a:rPr lang="en-US" altLang="en-US" sz="1700"/>
              <a:t>What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700"/>
              <a:t>-pointer? What is protection against self-assignment? How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700"/>
              <a:t>-pointer used for that?</a:t>
            </a:r>
          </a:p>
          <a:p>
            <a:r>
              <a:rPr lang="en-US" altLang="en-US" sz="1700"/>
              <a:t>What is stackability of an operator? How can overloaded assignment be made stackable?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29CEB2B-4862-7B02-D4E0-8051D0972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53B952-8F65-4DAB-86DD-5EB2E7FF5706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8494D19-4E96-6EBD-F102-0A66CB2EE7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Objects Containing Dynamically Allocated Members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3E2016-5A75-B055-8C2D-A16399F7E3B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32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F9B706-DB29-729E-A4B9-4BC622277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/>
              <a:t>Objects Containing Dynamic Members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9BD9A91-62EC-25AA-575D-BAC0D7739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486400"/>
          </a:xfrm>
          <a:noFill/>
        </p:spPr>
        <p:txBody>
          <a:bodyPr/>
          <a:lstStyle/>
          <a:p>
            <a:r>
              <a:rPr lang="en-US" altLang="en-US" sz="1700"/>
              <a:t>if we want to create an object that can shrink and grow as needed?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MyClass{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MyClass(int); // constructor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*a_;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size_;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en-US" sz="1700"/>
              <a:t>with the following constructor: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MyClass::MyClass(int size){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size_=size;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a_ = new int[size];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then the following declaration creates an object containing an array of 5 integers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 myobj(5);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/>
              <a:t>	and this contains an array of 10 integers (both objects belong to same class)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 myobj2(10); // 10-element array</a:t>
            </a:r>
            <a:endParaRPr lang="en-US" altLang="en-US" sz="170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32C26569-17DA-70DB-EB02-94FEB00D0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2FED24-5174-42D9-9A6B-7D9CB9F17A64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271965-884A-3743-DA9C-340FEEA66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Destructor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965D003-85E5-3498-DFA2-A3BA7D12D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105400"/>
          </a:xfrm>
          <a:noFill/>
        </p:spPr>
        <p:txBody>
          <a:bodyPr/>
          <a:lstStyle/>
          <a:p>
            <a:r>
              <a:rPr lang="en-US" altLang="en-US" sz="1700"/>
              <a:t>however,  when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myobj</a:t>
            </a:r>
            <a:r>
              <a:rPr lang="en-US" altLang="en-US" sz="1700"/>
              <a:t> goes out of scope, the dynamically allocated array is leaked</a:t>
            </a:r>
          </a:p>
          <a:p>
            <a:pPr lvl="1"/>
            <a:r>
              <a:rPr lang="en-US" altLang="en-US" sz="1700"/>
              <a:t>why?</a:t>
            </a:r>
          </a:p>
          <a:p>
            <a:r>
              <a:rPr lang="en-US" altLang="en-US" sz="1700" i="1"/>
              <a:t>destructor</a:t>
            </a:r>
            <a:r>
              <a:rPr lang="en-US" altLang="en-US" sz="1700"/>
              <a:t> is a function that is called implicitly (without mentioning its name) when object goes out of scope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MyClass{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MyClass(int); // constructor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~MyClass(); // destructor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*a_;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size_;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en-US" sz="1700"/>
              <a:t>name of destructor: tilde (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~</a:t>
            </a:r>
            <a:r>
              <a:rPr lang="en-US" altLang="en-US" sz="1700"/>
              <a:t>) and name of class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MyClass::~MyClass(){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delete [] a_;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1700"/>
              <a:t>no need to deallocate automatic variables</a:t>
            </a:r>
          </a:p>
          <a:p>
            <a:r>
              <a:rPr lang="en-US" altLang="en-US" sz="1700"/>
              <a:t>destructor is never invoked explicitly and does not accept parameters</a:t>
            </a:r>
          </a:p>
          <a:p>
            <a:r>
              <a:rPr lang="en-US" altLang="en-US" sz="1700"/>
              <a:t>destructor is called on every local object when function ends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34F92668-625E-D3ED-6C32-0C2B4B0A18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5A633A-7FD5-4CE2-BB9C-03B593C33324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9B978BC-B9CD-47DD-7DF9-FE96C7BC1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Copy Constructor Need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816F7A0-9190-83F2-004F-A46D78539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419600"/>
          </a:xfrm>
          <a:noFill/>
        </p:spPr>
        <p:txBody>
          <a:bodyPr/>
          <a:lstStyle/>
          <a:p>
            <a:r>
              <a:rPr lang="en-US" altLang="en-US" sz="1700"/>
              <a:t>what if we have this function (the object is passed by value):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 (MyClass);</a:t>
            </a:r>
            <a:endParaRPr lang="en-US" altLang="en-US" sz="1700"/>
          </a:p>
          <a:p>
            <a:r>
              <a:rPr lang="en-US" altLang="en-US" sz="1700"/>
              <a:t>if we invoke it as follows  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myfunc(myobj);</a:t>
            </a:r>
            <a:r>
              <a:rPr lang="en-US" altLang="en-US" sz="1700">
                <a:solidFill>
                  <a:schemeClr val="accent2"/>
                </a:solidFill>
                <a:latin typeface="Courier" pitchFamily="49" charset="0"/>
              </a:rPr>
              <a:t>	 </a:t>
            </a:r>
            <a:r>
              <a:rPr lang="en-US" altLang="en-US" sz="1700"/>
              <a:t>what happens?</a:t>
            </a:r>
          </a:p>
          <a:p>
            <a:r>
              <a:rPr lang="en-US" altLang="en-US" sz="1700"/>
              <a:t>the function is passed a reference to the same array - copy of the array is not created</a:t>
            </a:r>
          </a:p>
          <a:p>
            <a:r>
              <a:rPr lang="en-US" altLang="en-US" sz="1700"/>
              <a:t>copy constructor is invoked implicitly when a new copy of an object is created:</a:t>
            </a:r>
          </a:p>
          <a:p>
            <a:pPr lvl="1"/>
            <a:r>
              <a:rPr lang="en-US" altLang="en-US" sz="1700"/>
              <a:t>when function is passed an object by value</a:t>
            </a:r>
          </a:p>
          <a:p>
            <a:pPr lvl="1"/>
            <a:r>
              <a:rPr lang="en-US" altLang="en-US" sz="1700"/>
              <a:t>when function returns an object </a:t>
            </a:r>
          </a:p>
          <a:p>
            <a:r>
              <a:rPr lang="en-US" altLang="en-US" sz="1700"/>
              <a:t>copy constructor can be invoked at object declaration, how?</a:t>
            </a:r>
          </a:p>
          <a:p>
            <a:r>
              <a:rPr lang="en-US" altLang="en-US" sz="1700"/>
              <a:t>copy constructor is </a:t>
            </a:r>
            <a:r>
              <a:rPr lang="en-US" altLang="en-US" sz="1700" u="sng"/>
              <a:t>not</a:t>
            </a:r>
            <a:r>
              <a:rPr lang="en-US" altLang="en-US" sz="1700"/>
              <a:t> invoked when one object is assigned to another (more on that later)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5B27671B-3AA1-DC49-CE3F-01DDD25923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51ACF2-3642-4FFD-8F15-7732F83F6DD4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0251A0C-FDC7-4885-E2E3-B85ABCDAA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0363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Copy Constructor Code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992D227-BC70-5BAE-1F50-6C48126B5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562600"/>
          </a:xfrm>
          <a:noFill/>
        </p:spPr>
        <p:txBody>
          <a:bodyPr/>
          <a:lstStyle/>
          <a:p>
            <a:r>
              <a:rPr lang="en-US" altLang="en-US" sz="1700"/>
              <a:t>copy constructor is a constructor that accepts an object of the same class passed by reference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MyClass{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MyClass(int); // regular constructor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MyClass(const MyClass&amp;); // copy constructor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*a_;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int size_;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700"/>
              <a:t>definition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MyClass::MyClass(const MyClass&amp; org){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size_=org.size_;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a_ = new int[size_];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for(int i=0; i&lt; size; ++i) a_[i]=org.a_[i];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700"/>
              <a:t>note that copy constructor can access private members of the parameter object</a:t>
            </a:r>
          </a:p>
          <a:p>
            <a:r>
              <a:rPr lang="en-US" altLang="en-US" sz="1700"/>
              <a:t>can be invoked at object declaration: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 newobj(myobj);</a:t>
            </a:r>
            <a:endParaRPr lang="en-US" altLang="en-US" sz="1700"/>
          </a:p>
          <a:p>
            <a:pPr>
              <a:lnSpc>
                <a:spcPct val="50000"/>
              </a:lnSpc>
            </a:pPr>
            <a:endParaRPr lang="en-US" altLang="en-US" sz="170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A4BBEAB-AF4E-84EB-CAB0-8879180F0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8BDDB3-4B30-4713-8944-B55D81BE069B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7EC4C2A-4C76-989D-C5DD-9C144795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Assignment Overloading Need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F3E34FA-6971-F35A-FBE7-008A4FA7D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467600" cy="5029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what do you think this operation does?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secondObj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firstObj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dirty="0"/>
              <a:t>copies the value of pointer leaking the array of the old object and not creating a copy of the array in the new object</a:t>
            </a:r>
          </a:p>
          <a:p>
            <a:pPr>
              <a:defRPr/>
            </a:pPr>
            <a:r>
              <a:rPr lang="en-US" altLang="en-US" sz="1700" dirty="0"/>
              <a:t>assignment needs to be </a:t>
            </a:r>
            <a:r>
              <a:rPr lang="en-US" altLang="en-US" sz="1700" i="1" dirty="0"/>
              <a:t>overloaded</a:t>
            </a:r>
          </a:p>
          <a:p>
            <a:pPr lvl="1">
              <a:defRPr/>
            </a:pPr>
            <a:r>
              <a:rPr lang="en-US" altLang="en-US" sz="1700" dirty="0"/>
              <a:t>what does function overloading mean?</a:t>
            </a:r>
            <a:r>
              <a:rPr lang="en-US" altLang="en-US" sz="1700" i="1" dirty="0"/>
              <a:t> </a:t>
            </a:r>
          </a:p>
          <a:p>
            <a:pPr>
              <a:defRPr/>
            </a:pPr>
            <a:r>
              <a:rPr lang="en-US" altLang="en-US" sz="1700" dirty="0"/>
              <a:t>assignment overloading operator accepts by reference the object on the right-hand-side of equation and is invoked on the object on the left-hand-side:  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lhsobj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endParaRPr lang="en-US" altLang="en-US" sz="1600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CFC5E54-1190-41B9-11C2-F124E79D6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F9F0C5-C7EB-4737-AB8F-4D21EC79F6C5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D5FE1DD-8F68-ED62-D420-0E5568E5F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Assignment Overloading Code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3076AB0-CA2E-AA6F-E9F6-E52676EF7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086600" cy="50292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invocation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lhsobj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rhsobj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1700" dirty="0"/>
              <a:t>declaration 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…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void operator=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&amp;);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int *a_;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int size_;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" pitchFamily="49" charset="0"/>
            </a:endParaRPr>
          </a:p>
          <a:p>
            <a:pPr>
              <a:defRPr/>
            </a:pPr>
            <a:r>
              <a:rPr lang="en-US" altLang="en-US" sz="1700" dirty="0"/>
              <a:t>definition (</a:t>
            </a:r>
            <a:r>
              <a:rPr lang="en-US" altLang="en-US" sz="1700" u="sng" dirty="0"/>
              <a:t>not quite right yet</a:t>
            </a:r>
            <a:r>
              <a:rPr lang="en-US" altLang="en-US" sz="1700" dirty="0"/>
              <a:t>):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::operator=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&amp;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){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size_=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rhs.size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delete [] a_;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a_ = new int[size_];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=0;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size_; ++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 a_[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]=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rhs.a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_[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  <a:defRPr/>
            </a:pPr>
            <a:endParaRPr lang="en-US" altLang="en-US" sz="1600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628F262F-62F0-719D-A1EB-373E2EC8D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49B6E1-700F-468F-A8B6-3E9D3EEB5B32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010627A-35F0-FF0F-18EB-77F453C5D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7620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Self-Assignment Protection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65C60C1-752C-DF1E-111D-7CC7C4140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800600"/>
          </a:xfrm>
          <a:noFill/>
        </p:spPr>
        <p:txBody>
          <a:bodyPr/>
          <a:lstStyle/>
          <a:p>
            <a:r>
              <a:rPr lang="en-US" altLang="en-US" sz="1700"/>
              <a:t>what happens if you do this assignment?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myobj=myobj;</a:t>
            </a:r>
          </a:p>
          <a:p>
            <a:pPr lvl="1"/>
            <a:r>
              <a:rPr lang="en-US" altLang="en-US" sz="1700"/>
              <a:t>it is legal in C++</a:t>
            </a:r>
          </a:p>
          <a:p>
            <a:pPr lvl="1"/>
            <a:r>
              <a:rPr lang="en-US" altLang="en-US" sz="1700"/>
              <a:t>is our overloaded assignment going to handle it right?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700"/>
              <a:t> is a reserved keyword. It is a pointer to the object that invokes the member function</a:t>
            </a:r>
          </a:p>
          <a:p>
            <a:pPr lvl="1"/>
            <a:r>
              <a:rPr lang="en-US" altLang="en-US" sz="1700"/>
              <a:t>it is passed implicitly to every member function</a:t>
            </a:r>
          </a:p>
          <a:p>
            <a:pPr lvl="1"/>
            <a:endParaRPr lang="en-US" altLang="en-US" sz="1700"/>
          </a:p>
          <a:p>
            <a:r>
              <a:rPr lang="en-US" altLang="en-US" sz="1700"/>
              <a:t>assignment overloading (</a:t>
            </a:r>
            <a:r>
              <a:rPr lang="en-US" altLang="en-US" sz="1700" u="sng"/>
              <a:t>still not quite right</a:t>
            </a:r>
            <a:r>
              <a:rPr lang="en-US" altLang="en-US" sz="1700"/>
              <a:t>):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MyClass::operator= (const MyClass&amp; rhs){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if (this != &amp;rhs){ // if not same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size_ = rhs.size_;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delete [] a_;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a_ =new int[size_];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for (int i=0; i &lt; size_; i++)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a_[i]=rhs.a_[i];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1A2FF1A-B55B-8FD1-EB35-78A216697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9F6CDE-1AA3-4251-A47D-D55A8D45A15F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3306</TotalTime>
  <Words>1234</Words>
  <Application>Microsoft Office PowerPoint</Application>
  <PresentationFormat>On-screen Show (4:3)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Arial</vt:lpstr>
      <vt:lpstr>Monotype Sorts</vt:lpstr>
      <vt:lpstr>Courier New</vt:lpstr>
      <vt:lpstr>Courier</vt:lpstr>
      <vt:lpstr>green</vt:lpstr>
      <vt:lpstr>Dynamic Memory Review</vt:lpstr>
      <vt:lpstr>Objects Containing Dynamically Allocated Members</vt:lpstr>
      <vt:lpstr>Objects Containing Dynamic Members</vt:lpstr>
      <vt:lpstr>Destructor</vt:lpstr>
      <vt:lpstr>Copy Constructor Need</vt:lpstr>
      <vt:lpstr>Copy Constructor Code</vt:lpstr>
      <vt:lpstr>Assignment Overloading Need</vt:lpstr>
      <vt:lpstr>Assignment Overloading Code</vt:lpstr>
      <vt:lpstr>Self-Assignment Protection</vt:lpstr>
      <vt:lpstr>Stackable Assignment</vt:lpstr>
      <vt:lpstr>The BIG Three</vt:lpstr>
      <vt:lpstr>Objects with Dynamic Members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325</cp:revision>
  <cp:lastPrinted>2000-11-03T01:43:25Z</cp:lastPrinted>
  <dcterms:created xsi:type="dcterms:W3CDTF">1995-06-02T22:19:30Z</dcterms:created>
  <dcterms:modified xsi:type="dcterms:W3CDTF">2024-04-21T04:20:11Z</dcterms:modified>
</cp:coreProperties>
</file>