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68" r:id="rId2"/>
    <p:sldId id="629" r:id="rId3"/>
    <p:sldId id="618" r:id="rId4"/>
    <p:sldId id="626" r:id="rId5"/>
    <p:sldId id="627" r:id="rId6"/>
    <p:sldId id="620" r:id="rId7"/>
    <p:sldId id="628" r:id="rId8"/>
    <p:sldId id="617" r:id="rId9"/>
    <p:sldId id="633" r:id="rId10"/>
    <p:sldId id="621" r:id="rId11"/>
    <p:sldId id="632" r:id="rId12"/>
    <p:sldId id="602" r:id="rId13"/>
    <p:sldId id="631" r:id="rId14"/>
    <p:sldId id="63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DE6A8A-0DDE-5498-FADE-6D67FDDA6E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742D518-3587-E7B9-9A71-44C65ABD85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58EE9F-5364-F724-4A53-1A9500B3D2E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3D63C2B-1EF9-B331-5E55-7E0C4E602C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A02FCB6-1E19-4C29-DC59-E28DBA79C3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4F53EC2-76AB-E916-819B-62C06299C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66DE5D-4D76-495B-9856-A084EC3BD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3AA2B56-50AF-31DE-7C2E-92045E01D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19A9CFFD-26E6-7DF6-7AB3-1BDBFA1C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B75D84A-0934-A5F1-07E3-1A8A473FA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DF0CF3-85B6-4E14-89DE-1A7D5C319703}" type="slidenum">
              <a:rPr lang="en-US" altLang="en-US" sz="1000" smtClean="0"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8723EB13-0B18-0C14-6452-8B7E7344054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F3295BF9-A6D1-00C3-B8C3-D71F238B36BD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5754C0AC-CAE1-52B4-2518-CFECC11298B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3AE37943-1033-65DB-3868-5D174312A2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CD284A5F-5241-BCE1-9980-FAEE1D657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2FA6A3D7-DC74-9B08-F2EA-5846F34F5C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701C9-36D4-4134-8BA6-81A9EE364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23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C30CD9-DCA6-F1D8-BFDC-4B65DE38C5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FCE7B5-9447-C1B7-5E3F-765CB48CDF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4BF56-1F49-4FAD-BA30-1948518EF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5BAE9F6-B7EC-61A3-55E3-E463B752373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49B8F60-A8D0-9F7E-628A-4379106A65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1844C5C-E59F-2EA8-CEC2-4EF9CDEB9B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E8BFE-8365-4C25-86BA-101B31DE9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1A4FEC7-6C2D-80E5-A115-B7BCDECDF8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73DD8DB-0385-A9A3-B8AA-5A4BA752D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8464A43-FFAC-30EF-D19B-F4019ABF0A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CB2CD-9C6E-4E34-A457-8AFE3C89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E1FE8F3-BEC6-97F3-1783-B58434DDF1A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D2D05-874C-62CB-D178-7A0D342F3B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7DEE60A-C612-489F-424A-6B646BB06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2B35C-1E9C-4F3A-8639-BB4D551C7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1C73774-9E6C-C5C1-A3FE-6FC6543C7C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0B442F-5297-DEC1-D66B-0C0CA7E1AB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67B64E2-68AB-33A1-1942-8F2821E505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A70F3-B08A-4B5C-A354-176A9A7D8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FEDA2F8-FFEB-7BB8-8E52-3335F93BF9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6B2A25D-5ADA-D88E-4B46-1F0D4E65FE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12C5DFC-6346-E59E-EEFD-278C79B661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C6C19-0A46-453D-B4D8-B27FC295F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2D3B6B1-07C5-C835-C2B2-5FDDC670F6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DC7E90-2A1F-0268-7327-67564ACF2F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499981B-7C92-4D71-E419-4864D44623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B66D4-B240-4F7E-87FE-C3D7163B4F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336A536-7058-E0DA-9D5C-1831359F283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B178150-D85F-C863-B819-EBB2DF29EE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8846EF8-5107-5847-54CF-CE17AF9D38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A5D31-3013-4FB7-BAA4-5BF4A8572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8743AFF-105C-E6B5-F112-55B5AA55D6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2911EB6-8D09-A1A5-4CA2-FC43A63317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DAA022-618C-D6B4-F214-BD12861C29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78872-6542-4959-88EA-6966E29BD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8DEC101-9E63-E404-79EC-9412F9DF49A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482EE8D-5F1D-6164-91E0-52C13E5653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099E36D-6D41-6743-B33C-CDFAC099E7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F1F6-6C4F-45ED-BFBC-20C2FBF2F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3269284-019F-650B-D1D7-99733032FD1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D97E4A59-D6A4-15E3-A5E7-25535DE88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2A6E2CC-7C15-5D6C-9C46-732CC113E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A85E9600-0D41-C322-054F-12F7B2BD96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194D306D-B803-D8A8-376D-9193B0FE9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542FF-27B8-44FA-ACC0-507C8A930E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D04DD379-6924-AE00-9021-2A90ADC6DB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43669BD-8650-9463-38BB-4700BFE445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Vectors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7C29969-7EC7-5475-517A-4ECDE5CBEF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F10D5D71-774A-DBD7-8E83-E796867A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the better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D79DFAA-6A0C-F886-9E8D-2301699F3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 Usage Example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DD225B-952D-655B-C8D4-14745243B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338" y="1057275"/>
            <a:ext cx="7472362" cy="5521325"/>
          </a:xfrm>
          <a:noFill/>
        </p:spPr>
        <p:txBody>
          <a:bodyPr/>
          <a:lstStyle/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 &lt;int&gt; v; // </a:t>
            </a:r>
            <a:r>
              <a:rPr lang="en-US" altLang="en-US" sz="1700"/>
              <a:t>declare vector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…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// </a:t>
            </a:r>
            <a:r>
              <a:rPr lang="en-US" altLang="en-US" sz="1700"/>
              <a:t>declare and initialize iterator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vector&lt;int&gt;::iterator p = v.begin();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p != v.end(); // </a:t>
            </a:r>
            <a:r>
              <a:rPr lang="en-US" altLang="en-US" sz="1700"/>
              <a:t>check if end is not reached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++p    // </a:t>
            </a:r>
            <a:r>
              <a:rPr lang="en-US" altLang="en-US" sz="1700"/>
              <a:t>move iterator to next element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cout &lt;&lt; *p; // </a:t>
            </a:r>
            <a:r>
              <a:rPr lang="en-US" altLang="en-US" sz="1700"/>
              <a:t>manipulate element in loop body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2D0445-CB04-D806-180E-AA6354260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C325C-3B74-4CFA-AF1F-94F1B1AB2659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480ADCE-79E5-D2FC-CABD-2EA6798BB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 Invalidation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2AB2A1A-FC1B-6078-85F0-DBEEEC190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092200"/>
            <a:ext cx="8023225" cy="5229225"/>
          </a:xfrm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/>
              <a:t>after function modifies vector size: 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insert(), erase(), 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push_back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 </a:t>
            </a:r>
            <a:r>
              <a:rPr lang="en-US" sz="1700" dirty="0"/>
              <a:t>… iterators pointing to vector are </a:t>
            </a:r>
            <a:r>
              <a:rPr lang="en-US" sz="1700" i="1" dirty="0"/>
              <a:t>invalidated</a:t>
            </a:r>
            <a:r>
              <a:rPr lang="en-US" sz="1700" dirty="0"/>
              <a:t>: have to reassign</a:t>
            </a:r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invalidated iterator is loose: accessing is run-time error, result unspecified</a:t>
            </a:r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reason: dynamic storage allocation inside vector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&gt; v(5);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&gt;::iterator p;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 = 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()+3; // p</a:t>
            </a:r>
            <a:r>
              <a:rPr lang="en-US" sz="1700" dirty="0"/>
              <a:t> points to 4th element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v.erase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()); // </a:t>
            </a:r>
            <a:r>
              <a:rPr lang="en-US" sz="1700" dirty="0"/>
              <a:t>erases first element of the vector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// </a:t>
            </a:r>
            <a:r>
              <a:rPr lang="en-US" sz="1700" dirty="0"/>
              <a:t>this </a:t>
            </a:r>
            <a:r>
              <a:rPr lang="en-US" sz="1700" dirty="0" err="1"/>
              <a:t>invaidates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*p; //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sz="1700" dirty="0">
                <a:solidFill>
                  <a:srgbClr val="FF0000"/>
                </a:solidFill>
              </a:rPr>
              <a:t>is invalidated, result is unspecified, run-time error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7B297C4-760E-AA60-B075-41749A07C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67D41-922D-49AE-B0E0-C3256E6DD0BA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6A174FA-33A1-B20A-D527-CA0D114B5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Iterators Algorithms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436C95C-1D34-13A6-9D57-BAFBEFDEF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0325" y="1144588"/>
            <a:ext cx="6826250" cy="48450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70000"/>
              </a:spcBef>
              <a:defRPr/>
            </a:pPr>
            <a:r>
              <a:rPr lang="en-US" sz="1700" dirty="0"/>
              <a:t>need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algorithm </a:t>
            </a:r>
            <a:r>
              <a:rPr lang="en-US" sz="1700" dirty="0"/>
              <a:t>header</a:t>
            </a:r>
          </a:p>
          <a:p>
            <a:pPr>
              <a:lnSpc>
                <a:spcPct val="95000"/>
              </a:lnSpc>
              <a:spcBef>
                <a:spcPct val="70000"/>
              </a:spcBef>
              <a:defRPr/>
            </a:pPr>
            <a:r>
              <a:rPr lang="en-GB" sz="1700" dirty="0"/>
              <a:t>use </a:t>
            </a:r>
            <a:r>
              <a:rPr lang="en-GB" sz="1700" i="1" dirty="0"/>
              <a:t>iterator range</a:t>
            </a:r>
            <a:r>
              <a:rPr lang="en-GB" sz="1700" dirty="0"/>
              <a:t> – sequence of elements between two iterators</a:t>
            </a:r>
          </a:p>
          <a:p>
            <a:pPr lvl="1">
              <a:lnSpc>
                <a:spcPct val="95000"/>
              </a:lnSpc>
              <a:spcBef>
                <a:spcPct val="70000"/>
              </a:spcBef>
              <a:defRPr/>
            </a:pPr>
            <a:r>
              <a:rPr lang="en-GB" sz="1700" dirty="0"/>
              <a:t>second iterator element is not included</a:t>
            </a:r>
          </a:p>
          <a:p>
            <a:pPr marL="457200" lvl="1" indent="0">
              <a:lnSpc>
                <a:spcPct val="95000"/>
              </a:lnSpc>
              <a:spcBef>
                <a:spcPct val="70000"/>
              </a:spcBef>
              <a:buFont typeface="Monotype Sorts" pitchFamily="2" charset="2"/>
              <a:buNone/>
              <a:defRPr/>
            </a:pPr>
            <a:endParaRPr lang="en-GB" sz="1700" dirty="0"/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sorting elements 	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sort(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(),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v.end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());</a:t>
            </a:r>
          </a:p>
          <a:p>
            <a:pPr>
              <a:lnSpc>
                <a:spcPct val="95000"/>
              </a:lnSpc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finding element containing some value, ex: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55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vector&lt;int&gt;::iterator found;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found = find(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v.end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(), 55);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700" dirty="0">
                <a:ea typeface="+mn-ea"/>
                <a:cs typeface="+mn-cs"/>
              </a:rPr>
              <a:t>returns iterator to first element containing this value,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v.end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r>
              <a:rPr lang="en-US" sz="1700" dirty="0">
                <a:ea typeface="+mn-ea"/>
                <a:cs typeface="+mn-cs"/>
              </a:rPr>
              <a:t>if not found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  <a:defRPr/>
            </a:pPr>
            <a:endParaRPr lang="en-GB" sz="1700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6B8F9CC-E0F7-2BCC-77B1-46660D542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A6BEF1-F42F-453D-8868-550CC0DDBFE7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0267A1-0F14-9914-195F-7BCD46F80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430213"/>
            <a:ext cx="7966075" cy="4572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2448152-E4D6-EF50-5595-6E429186C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725" y="881063"/>
            <a:ext cx="8594725" cy="5665787"/>
          </a:xfrm>
          <a:noFill/>
        </p:spPr>
        <p:txBody>
          <a:bodyPr/>
          <a:lstStyle/>
          <a:p>
            <a:r>
              <a:rPr lang="en-US" altLang="en-US" sz="1700"/>
              <a:t>variable declarations can get long and obscure program meaning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</a:t>
            </a:r>
            <a:r>
              <a:rPr lang="en-US" altLang="en-US" sz="1700"/>
              <a:t>– allows to give names to already defined types and classes</a:t>
            </a:r>
          </a:p>
          <a:p>
            <a:pPr lvl="1"/>
            <a:r>
              <a:rPr lang="en-US" altLang="en-US" sz="1700"/>
              <a:t>note: no new types declared</a:t>
            </a:r>
          </a:p>
          <a:p>
            <a:r>
              <a:rPr lang="en-US" altLang="en-US" sz="1700"/>
              <a:t>benefits: shortens the code, gives more intuitive names, adds portability – can change defined type later if needed</a:t>
            </a:r>
          </a:p>
          <a:p>
            <a:r>
              <a:rPr lang="en-US" altLang="en-US" sz="1700"/>
              <a:t>syntax:  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existingType newType; 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example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vector&lt;int&gt; myVector;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myVector::iterator myVectorIterator;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myVector v;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(myVectorIterator p=v.begin(); p != v.end(); ++p){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cout &lt;&lt; *p;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do not overdo –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700"/>
              <a:t>s hide original types: give new types intuitive names, do not use for short/understandable types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4CF8E3F-42B7-C691-4ABC-BAB6F036B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30086-EC8C-4AF5-A8C7-59942A790521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CD05BC-2D84-DF8E-903A-6A447606B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Vectors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8D5695D-AC34-E298-66B2-020A5C970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1108075"/>
            <a:ext cx="7458075" cy="5214938"/>
          </a:xfrm>
          <a:noFill/>
        </p:spPr>
        <p:txBody>
          <a:bodyPr/>
          <a:lstStyle/>
          <a:p>
            <a:r>
              <a:rPr lang="en-US" altLang="en-US" sz="1700"/>
              <a:t>why use vectors instead of arrays? what header file is needed to use vectors?</a:t>
            </a:r>
          </a:p>
          <a:p>
            <a:r>
              <a:rPr lang="en-US" altLang="en-US" sz="1700"/>
              <a:t>how is vector declared? how to declare a vector of five integers?</a:t>
            </a:r>
          </a:p>
          <a:p>
            <a:r>
              <a:rPr lang="en-US" altLang="en-US" sz="1700"/>
              <a:t>how can one determine the size of the vector? What is the size of this vector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vector&lt;int&gt; myvector(4);</a:t>
            </a:r>
            <a:endParaRPr lang="en-US" altLang="en-US" sz="1700"/>
          </a:p>
          <a:p>
            <a:r>
              <a:rPr lang="en-US" altLang="en-US" sz="1700"/>
              <a:t>how does one add/remove elements from a vector? </a:t>
            </a:r>
          </a:p>
          <a:p>
            <a:r>
              <a:rPr lang="en-US" altLang="en-US" sz="1700"/>
              <a:t>how does one get the first/last element from a vector?</a:t>
            </a:r>
          </a:p>
          <a:p>
            <a:r>
              <a:rPr lang="en-US" altLang="en-US" sz="1700"/>
              <a:t>can vectors be assigned to each other? What happens to their size? contents? compared with each other? when are they equal? </a:t>
            </a:r>
          </a:p>
          <a:p>
            <a:r>
              <a:rPr lang="en-US" altLang="en-US" sz="1700"/>
              <a:t>can vectors be passed by value? reference? returned? </a:t>
            </a:r>
          </a:p>
          <a:p>
            <a:r>
              <a:rPr lang="en-US" altLang="en-US" sz="1700"/>
              <a:t>can vectors contain objects? </a:t>
            </a:r>
          </a:p>
          <a:p>
            <a:r>
              <a:rPr lang="en-US" altLang="en-US" sz="1700"/>
              <a:t>what is iterator? how is it used? </a:t>
            </a:r>
          </a:p>
          <a:p>
            <a:r>
              <a:rPr lang="en-US" altLang="en-US" sz="1700"/>
              <a:t>what are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begin() </a:t>
            </a:r>
            <a:r>
              <a:rPr lang="en-US" altLang="en-US" sz="1700"/>
              <a:t>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end()</a:t>
            </a:r>
            <a:r>
              <a:rPr lang="en-US" altLang="en-US" sz="1700"/>
              <a:t>?</a:t>
            </a:r>
          </a:p>
          <a:p>
            <a:r>
              <a:rPr lang="en-US" altLang="en-US" sz="1700"/>
              <a:t>how does one add/remove elements in the middle of a vector?</a:t>
            </a:r>
          </a:p>
          <a:p>
            <a:r>
              <a:rPr lang="en-US" altLang="en-US" sz="1700"/>
              <a:t>what is iterator invalidation? why does it happen?</a:t>
            </a:r>
          </a:p>
          <a:p>
            <a:r>
              <a:rPr lang="en-US" altLang="en-US" sz="1700"/>
              <a:t>what is iterator range? what do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sort() </a:t>
            </a:r>
            <a:r>
              <a:rPr lang="en-US" altLang="en-US" sz="1700"/>
              <a:t>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find() </a:t>
            </a:r>
            <a:r>
              <a:rPr lang="en-US" altLang="en-US" sz="1700"/>
              <a:t>do?</a:t>
            </a:r>
          </a:p>
          <a:p>
            <a:r>
              <a:rPr lang="en-US" altLang="en-US" sz="1700"/>
              <a:t>what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700"/>
              <a:t>? how is it used? 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E114785-AD1A-C604-4E76-CCADC168B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1BA55-6F53-4150-AC4B-456AAE616B1A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81A5CC8-7AB2-99BA-4E43-8749585EDB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Vectors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3FE04D5-C8A8-208E-A4EA-BB8FC285C8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393825"/>
            <a:ext cx="7458075" cy="3794125"/>
          </a:xfrm>
          <a:noFill/>
        </p:spPr>
        <p:txBody>
          <a:bodyPr/>
          <a:lstStyle/>
          <a:p>
            <a:r>
              <a:rPr lang="en-US" altLang="en-US" sz="1700"/>
              <a:t>vectors are implemented as a class (a template to be exact)</a:t>
            </a:r>
          </a:p>
          <a:p>
            <a:r>
              <a:rPr lang="en-US" altLang="en-US" sz="1700"/>
              <a:t>they serve the same purpose as arrays but using object oriented mechanisms (such as operator overloading) made more powerful</a:t>
            </a:r>
          </a:p>
          <a:p>
            <a:r>
              <a:rPr lang="en-US" altLang="en-US" sz="1700"/>
              <a:t>vectors can</a:t>
            </a:r>
          </a:p>
          <a:p>
            <a:pPr lvl="1"/>
            <a:r>
              <a:rPr lang="en-US" altLang="en-US" sz="1700"/>
              <a:t>can grow and shrink as needed</a:t>
            </a:r>
          </a:p>
          <a:p>
            <a:pPr lvl="1"/>
            <a:r>
              <a:rPr lang="en-US" altLang="en-US" sz="1700"/>
              <a:t>can be compared, assigned as a whole</a:t>
            </a:r>
          </a:p>
          <a:p>
            <a:pPr lvl="1"/>
            <a:r>
              <a:rPr lang="en-US" altLang="en-US" sz="1700"/>
              <a:t>can be passed by reference/value/returned </a:t>
            </a:r>
          </a:p>
          <a:p>
            <a:pPr lvl="1"/>
            <a:r>
              <a:rPr lang="en-US" altLang="en-US" sz="1700"/>
              <a:t>vector size is always available</a:t>
            </a:r>
          </a:p>
          <a:p>
            <a:pPr lvl="1"/>
            <a:r>
              <a:rPr lang="en-US" altLang="en-US" sz="1700"/>
              <a:t>still more …</a:t>
            </a:r>
          </a:p>
          <a:p>
            <a:r>
              <a:rPr lang="en-US" altLang="en-US" sz="1700"/>
              <a:t>part of so called Standard Template Library (STL)</a:t>
            </a:r>
          </a:p>
          <a:p>
            <a:r>
              <a:rPr lang="en-US" altLang="en-US" sz="1700"/>
              <a:t>once you learned vectors, do not use (raw) arrays</a:t>
            </a:r>
          </a:p>
          <a:p>
            <a:endParaRPr lang="en-US" altLang="en-US" sz="170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EE0EE80-6598-8AE1-B8C1-E73EF9D08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2D7795-BC57-4B14-A65E-6FCA349CCF00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6946BD9-DF9E-123B-9929-7B3CF71A5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444500"/>
            <a:ext cx="8207375" cy="457200"/>
          </a:xfrm>
          <a:noFill/>
        </p:spPr>
        <p:txBody>
          <a:bodyPr/>
          <a:lstStyle/>
          <a:p>
            <a:r>
              <a:rPr lang="en-US" altLang="en-US"/>
              <a:t>Declaration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5CA513-07C0-60D3-CFCC-82D39A1B2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90663"/>
            <a:ext cx="8539163" cy="4776787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include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&lt;vector&gt; </a:t>
            </a:r>
            <a:r>
              <a:rPr lang="en-US" sz="1700" dirty="0"/>
              <a:t>header file</a:t>
            </a:r>
          </a:p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using std::vector;</a:t>
            </a:r>
            <a:r>
              <a:rPr lang="en-US" sz="1700" dirty="0"/>
              <a:t> </a:t>
            </a:r>
          </a:p>
          <a:p>
            <a:pPr>
              <a:defRPr/>
            </a:pPr>
            <a:r>
              <a:rPr lang="en-US" sz="1700" dirty="0"/>
              <a:t>to declare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vector&lt;</a:t>
            </a:r>
            <a:r>
              <a:rPr lang="en-US" sz="1700" dirty="0" err="1"/>
              <a:t>typeParameter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n-US" sz="1700" dirty="0"/>
              <a:t> </a:t>
            </a:r>
            <a:r>
              <a:rPr lang="en-US" sz="1700" dirty="0" err="1"/>
              <a:t>vectorName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where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 err="1"/>
              <a:t>typeParameter</a:t>
            </a:r>
            <a:r>
              <a:rPr lang="en-US" sz="1700" dirty="0"/>
              <a:t> – type/class of vector elements </a:t>
            </a:r>
          </a:p>
          <a:p>
            <a:pPr lvl="2">
              <a:defRPr/>
            </a:pPr>
            <a:r>
              <a:rPr lang="en-US" sz="1700" dirty="0"/>
              <a:t>corresponds to base type of the array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examples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 items; // </a:t>
            </a:r>
            <a:r>
              <a:rPr lang="en-US" sz="1700" dirty="0"/>
              <a:t>declares vector with no elements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vector&lt;double&gt; items(5); // </a:t>
            </a:r>
            <a:r>
              <a:rPr lang="en-US" sz="1700" dirty="0"/>
              <a:t>declares vector with 5 elements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myclass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 items(5); //</a:t>
            </a:r>
            <a:r>
              <a:rPr lang="en-US" sz="1700" dirty="0"/>
              <a:t> declares a vector of 5 objects of </a:t>
            </a:r>
            <a:r>
              <a:rPr lang="en-US" sz="1700" dirty="0" err="1"/>
              <a:t>myclass</a:t>
            </a:r>
            <a:endParaRPr lang="en-US" sz="17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2E05C92-39C5-35FE-3F44-3D6E458B9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587D3A-317D-40ED-9CF4-692D4AD2579B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4F0387-23F6-BC76-83AF-543ADABE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Typical Array Operations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2EFDE52-2238-9C1F-5483-55790F524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1477963"/>
            <a:ext cx="8682037" cy="499745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indexing: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items[3]</a:t>
            </a:r>
          </a:p>
          <a:p>
            <a:pPr lvl="1">
              <a:defRPr/>
            </a:pPr>
            <a:r>
              <a:rPr lang="en-US" sz="1700" dirty="0"/>
              <a:t>sill cannot refer past vector size: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items[6]++; //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out of range error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checking size: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items.size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sz="1700" dirty="0"/>
              <a:t>note this function returns value of type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endParaRPr lang="en-US" sz="17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– </a:t>
            </a:r>
            <a:r>
              <a:rPr lang="en-US" sz="1700" dirty="0"/>
              <a:t>unlike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int </a:t>
            </a:r>
            <a:r>
              <a:rPr lang="en-US" sz="1700" dirty="0"/>
              <a:t>is guaranteed to be large enough to hold max vector size</a:t>
            </a:r>
          </a:p>
          <a:p>
            <a:pPr lvl="2">
              <a:defRPr/>
            </a:pPr>
            <a:r>
              <a:rPr lang="en-US" sz="1700" dirty="0"/>
              <a:t>prefer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/>
              <a:t>to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example: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items.size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();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items[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];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6021FD6-6768-F94F-E5BD-2B6829FD9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124A8-D5E9-4342-BCE4-9114F19936B0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C1B11E0-0351-025D-1285-A840F8955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Atypical Array Operations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46346FC-653D-8F5E-A52F-263AC39A8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50925"/>
            <a:ext cx="7934325" cy="5554663"/>
          </a:xfrm>
          <a:noFill/>
        </p:spPr>
        <p:txBody>
          <a:bodyPr/>
          <a:lstStyle/>
          <a:p>
            <a:r>
              <a:rPr lang="en-US" altLang="en-US" sz="1700"/>
              <a:t>adding element: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items.push_back(55);</a:t>
            </a:r>
          </a:p>
          <a:p>
            <a:r>
              <a:rPr lang="en-US" altLang="en-US" sz="1700"/>
              <a:t>removing element: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items.pop_back();</a:t>
            </a:r>
          </a:p>
          <a:p>
            <a:r>
              <a:rPr lang="en-US" altLang="en-US" sz="1700"/>
              <a:t>checking if empty: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items.empty();</a:t>
            </a:r>
          </a:p>
          <a:p>
            <a:r>
              <a:rPr lang="en-US" altLang="en-US" sz="1700"/>
              <a:t>accessing first/last element: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items.front(); items.back();</a:t>
            </a:r>
          </a:p>
          <a:p>
            <a:r>
              <a:rPr lang="en-US" altLang="en-US" sz="1700"/>
              <a:t>changing size: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items.resize(newSize);</a:t>
            </a:r>
          </a:p>
          <a:p>
            <a:r>
              <a:rPr lang="en-US" altLang="en-US" sz="1700"/>
              <a:t>emptying: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items.clear();</a:t>
            </a:r>
          </a:p>
          <a:p>
            <a:r>
              <a:rPr lang="en-US" altLang="en-US" sz="17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num=0;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num;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while(num !=0){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items.push_back(num);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cin &gt;&gt; num;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while(!items.empty()){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cout &lt;&lt; items.back();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items.pop_back();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70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268A7C8-65C9-F7FE-C91D-6B1A0F197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0A2DB-7A01-4D92-9854-BBD5837F0864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66A5BE-202E-C73C-6A68-81F7D8296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" y="1066800"/>
            <a:ext cx="8759825" cy="457200"/>
          </a:xfrm>
          <a:noFill/>
        </p:spPr>
        <p:txBody>
          <a:bodyPr/>
          <a:lstStyle/>
          <a:p>
            <a:r>
              <a:rPr lang="en-US" altLang="en-US"/>
              <a:t>With Functions, </a:t>
            </a:r>
            <a:br>
              <a:rPr lang="en-US" altLang="en-US"/>
            </a:br>
            <a:r>
              <a:rPr lang="en-US" altLang="en-US"/>
              <a:t>Other Aggregate Operations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8B180C-F207-2151-F4EC-586308F7A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4013" y="1825625"/>
            <a:ext cx="6842125" cy="418465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can pass by value/reference, return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&gt;&amp;);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vector&lt;int&gt;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can assign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 v;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 = items;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can swap:   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items.swap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(v); </a:t>
            </a:r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implemented efficiently. Why?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can compare: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if(v == items) … 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2FE6A2F-4ECC-9A81-A540-D3BFD2F45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8A4567-1927-4E27-9783-B630B5E2564A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D1B4A68-D26D-8AA0-B0BE-E25799208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44500"/>
            <a:ext cx="7926387" cy="457200"/>
          </a:xfrm>
          <a:noFill/>
        </p:spPr>
        <p:txBody>
          <a:bodyPr/>
          <a:lstStyle/>
          <a:p>
            <a:r>
              <a:rPr lang="en-US" altLang="en-US"/>
              <a:t>With Objects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C211E2B-F185-5B2B-94BB-ED35474F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57313"/>
            <a:ext cx="7996238" cy="47767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intData{   // elementary class definition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void set(int n){data=n;} // simple setter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get() const {return data;} // simple accessor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…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vector&lt;intData&gt; v(5);  // declaring a vector of objects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for(int i=0; i!= v.size(); ++i){  // using vector as array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num;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cin &gt;&gt; num;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v[i].set(num); // invoking a method on vector element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0ED2496-A0F8-22F4-3EED-D8FF87964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CE94BE-DFC6-4E02-B680-7996C3EF2DEE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F1739F-76DC-166A-84B6-5C417DE3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Iterators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FAD70B-7D79-350F-C552-78831EE52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4638" y="1847850"/>
            <a:ext cx="6688137" cy="3924300"/>
          </a:xfrm>
          <a:noFill/>
        </p:spPr>
        <p:txBody>
          <a:bodyPr/>
          <a:lstStyle/>
          <a:p>
            <a:r>
              <a:rPr lang="en-GB" altLang="en-US" sz="1700"/>
              <a:t>iterator</a:t>
            </a:r>
            <a:r>
              <a:rPr lang="en-GB" altLang="en-US" sz="1700" b="1">
                <a:solidFill>
                  <a:srgbClr val="333399"/>
                </a:solidFill>
              </a:rPr>
              <a:t> </a:t>
            </a:r>
            <a:r>
              <a:rPr lang="en-GB" altLang="en-US" sz="1700"/>
              <a:t>is a generalization of pointer</a:t>
            </a:r>
          </a:p>
          <a:p>
            <a:pPr lvl="1"/>
            <a:r>
              <a:rPr lang="en-GB" altLang="en-US" sz="1700"/>
              <a:t>not a pointer but usually implemented using  pointers </a:t>
            </a:r>
          </a:p>
          <a:p>
            <a:pPr lvl="1"/>
            <a:r>
              <a:rPr lang="en-GB" altLang="en-US" sz="1700"/>
              <a:t>further enhances the power of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</a:t>
            </a:r>
            <a:r>
              <a:rPr lang="en-GB" altLang="en-US" sz="1700"/>
              <a:t> </a:t>
            </a:r>
          </a:p>
          <a:p>
            <a:pPr>
              <a:spcBef>
                <a:spcPct val="70000"/>
              </a:spcBef>
            </a:pPr>
            <a:r>
              <a:rPr lang="en-GB" altLang="en-US" sz="1700"/>
              <a:t>declaring iterator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</a:t>
            </a:r>
            <a:r>
              <a:rPr lang="en-US" altLang="en-US" sz="1700"/>
              <a:t>typeParameter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  <a:r>
              <a:rPr lang="en-US" altLang="en-US" sz="1700"/>
              <a:t> iteratorName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where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	typeParameter – type/class of elements</a:t>
            </a:r>
          </a:p>
          <a:p>
            <a:r>
              <a:rPr lang="en-US" altLang="en-US" sz="170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vector&lt;int&gt;::iterator ip;</a:t>
            </a:r>
            <a:endParaRPr lang="en-GB" altLang="en-US" sz="170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BC8F02D-3718-FCDD-CD9E-24F0419EB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ADD4D1-D479-4817-B479-0E407C4F9CAA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A0FC3D9-8D68-6ADB-1D1A-E7D97133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Iterators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DD8DADE-2BCD-ED3E-1039-53EDA654E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525" y="847725"/>
            <a:ext cx="8594725" cy="55213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sz="1700"/>
              <a:t>arithmetic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++</a:t>
            </a:r>
            <a:r>
              <a:rPr lang="en-GB" altLang="en-US" sz="1700"/>
              <a:t> (pre- and postfix) and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-- </a:t>
            </a:r>
            <a:r>
              <a:rPr lang="en-GB" altLang="en-US" sz="1700"/>
              <a:t>to advance to the next (previous) data item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+5  -3  </a:t>
            </a:r>
            <a:r>
              <a:rPr lang="en-GB" altLang="en-US" sz="1700"/>
              <a:t>advance certain number of positions forward/backward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== </a:t>
            </a:r>
            <a:r>
              <a:rPr lang="en-GB" altLang="en-US" sz="1700"/>
              <a:t>and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!=</a:t>
            </a:r>
            <a:r>
              <a:rPr lang="en-GB" altLang="en-US" sz="1700"/>
              <a:t>  operators to test whether two iterators point to the same data item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  &gt; </a:t>
            </a:r>
            <a:r>
              <a:rPr lang="en-GB" altLang="en-US" sz="1700"/>
              <a:t>to compare if two elements are before or after in the vector</a:t>
            </a:r>
          </a:p>
          <a:p>
            <a:pPr lvl="1">
              <a:lnSpc>
                <a:spcPct val="95000"/>
              </a:lnSpc>
            </a:pPr>
            <a:r>
              <a:rPr lang="en-GB" altLang="en-US" sz="1700"/>
              <a:t>subtract one iterator from another: gives distance</a:t>
            </a:r>
          </a:p>
          <a:p>
            <a:pPr lvl="1">
              <a:lnSpc>
                <a:spcPct val="95000"/>
              </a:lnSpc>
            </a:pPr>
            <a:r>
              <a:rPr lang="en-GB" altLang="en-US" sz="1700"/>
              <a:t>dereferencing (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/>
              <a:t>)  provides data item access </a:t>
            </a:r>
          </a:p>
          <a:p>
            <a:pPr>
              <a:lnSpc>
                <a:spcPct val="95000"/>
              </a:lnSpc>
              <a:spcBef>
                <a:spcPct val="70000"/>
              </a:spcBef>
            </a:pPr>
            <a:r>
              <a:rPr lang="en-GB" altLang="en-US" sz="1700"/>
              <a:t>functions 10 55 20 30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v.begin()</a:t>
            </a:r>
            <a:r>
              <a:rPr lang="en-GB" altLang="en-US" sz="1700"/>
              <a:t> returns an iterator pointing to the first element of container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v.end()</a:t>
            </a:r>
            <a:r>
              <a:rPr lang="en-GB" altLang="en-US" sz="1700"/>
              <a:t> returns an iterator pointing </a:t>
            </a:r>
            <a:r>
              <a:rPr lang="en-GB" altLang="en-US" sz="1700" u="sng"/>
              <a:t>past</a:t>
            </a:r>
            <a:r>
              <a:rPr lang="en-GB" altLang="en-US" sz="1700" b="1"/>
              <a:t> </a:t>
            </a:r>
            <a:r>
              <a:rPr lang="en-GB" altLang="en-US" sz="1700"/>
              <a:t>the last element of container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 </a:t>
            </a:r>
            <a:r>
              <a:rPr lang="en-GB" altLang="en-US" sz="1700"/>
              <a:t>useful to compare for end of iteration</a:t>
            </a:r>
          </a:p>
          <a:p>
            <a:pPr>
              <a:lnSpc>
                <a:spcPct val="95000"/>
              </a:lnSpc>
            </a:pPr>
            <a:r>
              <a:rPr lang="en-GB" altLang="en-US" sz="1700"/>
              <a:t>inserting: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v.insert(ip, 22); // inserts one element at</a:t>
            </a:r>
            <a:b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// iterator ip position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GB" altLang="en-US" sz="1700"/>
              <a:t>what does this do?  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v.insert(v.end()-2, 55);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</a:pPr>
            <a:endParaRPr lang="en-GB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sz="1700"/>
              <a:t>erasing: 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v.erase(ip); // erases one element at </a:t>
            </a:r>
            <a:b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// iterator ip position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</a:pPr>
            <a:endParaRPr lang="en-GB" altLang="en-US" sz="170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6DB6C6E-F3ED-EA7E-4D9D-8AC169A8A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D43FFD-7957-4C09-825E-6DDE838A7A18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4838</TotalTime>
  <Words>1384</Words>
  <Application>Microsoft Office PowerPoint</Application>
  <PresentationFormat>On-screen Show (4:3)</PresentationFormat>
  <Paragraphs>190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Monotype Sorts</vt:lpstr>
      <vt:lpstr>Courier New</vt:lpstr>
      <vt:lpstr>green</vt:lpstr>
      <vt:lpstr>Vectors</vt:lpstr>
      <vt:lpstr>Why Vectors</vt:lpstr>
      <vt:lpstr>Declaration</vt:lpstr>
      <vt:lpstr>Typical Array Operations</vt:lpstr>
      <vt:lpstr>Atypical Array Operations</vt:lpstr>
      <vt:lpstr>With Functions,  Other Aggregate Operations </vt:lpstr>
      <vt:lpstr>With Objects</vt:lpstr>
      <vt:lpstr>Iterators</vt:lpstr>
      <vt:lpstr>Iterators Operations</vt:lpstr>
      <vt:lpstr>Iterator Usage Example</vt:lpstr>
      <vt:lpstr>Iterator Invalidation</vt:lpstr>
      <vt:lpstr>Iterators Algorithms</vt:lpstr>
      <vt:lpstr>typedef</vt:lpstr>
      <vt:lpstr>Questions on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347</cp:revision>
  <cp:lastPrinted>2000-11-14T15:19:53Z</cp:lastPrinted>
  <dcterms:created xsi:type="dcterms:W3CDTF">1995-06-02T22:19:30Z</dcterms:created>
  <dcterms:modified xsi:type="dcterms:W3CDTF">2024-04-21T04:20:14Z</dcterms:modified>
</cp:coreProperties>
</file>