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68" r:id="rId2"/>
    <p:sldId id="629" r:id="rId3"/>
    <p:sldId id="632" r:id="rId4"/>
    <p:sldId id="626" r:id="rId5"/>
    <p:sldId id="627" r:id="rId6"/>
    <p:sldId id="631" r:id="rId7"/>
    <p:sldId id="630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 snapToGrid="0"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697EA73-5796-4BEF-1779-5658064970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55A4940-DC71-685B-9B90-E125511B9F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A2400D-E0B9-5E58-D24D-65696C190DB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7EF49DF-4B41-3C7A-986A-A2F14DFC7A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1CCE5BD-018F-E620-58B2-2D66A4930C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87341BB-D5D6-6FC9-9D70-4A3E71DE7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1C1BCC-CCA1-40B3-A3D1-79C5D836D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2391A6A-1D6F-C383-889B-C419C8647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E0904977-DF7B-04BE-AC9E-CAFDA025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ED31FDE-4668-BFB3-9E42-B7875B634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490B25-6B01-49ED-90EE-5484C97AC4A7}" type="slidenum">
              <a:rPr lang="en-US" altLang="en-US" sz="1000" smtClean="0">
                <a:latin typeface="Arial" panose="020B0604020202020204" pitchFamily="34" charset="0"/>
              </a:rPr>
              <a:pPr/>
              <a:t>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67D0C250-91CC-5FDA-279A-9522D968523C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78E400B7-9CB9-CEA0-E92B-1212BF10299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0773017E-A7B1-D852-1DC6-FAD3BAAA898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6ABA6825-6FAA-F30B-57B8-240A59F46F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1C10F41-2CEB-EB21-61E1-BC159520C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81669A7E-B9AD-F6AC-E0FE-730805CE3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84381-4E98-4BE0-8A57-66B3DAE76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0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7C8761A-6076-DB08-BF65-E3F3D37DBE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C3C887F-4F97-B448-1B5B-A22A9BB6BF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2ACB-C2F5-4069-B7CD-954D0632B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F374BDD-F264-9588-448A-12CE2502EB5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50FAF74-67F5-78C3-45C1-6FB924B75B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E6E5334-7DF9-D882-C612-40BDA53005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A8C47-82F2-40F2-B9AA-5411E3B3C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8146C56-5670-EF39-5482-EEE3C5C653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37EC6DA-ECE2-A8B4-BE9C-6C6D88A528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FE0EC3E-DA0E-50B4-9152-426ED24B38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2AE57-D948-4136-A2BC-8489963FF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573307F-369D-988E-AD4B-FD4D17D0DD1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B16B83F-0B1A-2EED-DBAD-7D6548B8E2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42157A8-1F30-9DC7-A583-F8670A1D9A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2E5-A5A5-432B-A581-629BB9794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2FFB5B2-CF63-4E79-5417-DCE82B5907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3D414E0-FF89-B9EC-EC21-A4A179D78E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AAA2928-9FE3-F125-5325-C1F37784D1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6A181-E312-499E-961C-A56C32EC0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98D98A6-78EF-9EC2-0010-6E800B7A45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A91D43B-806C-D739-CB3C-A7A4369658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22EE7D2-9244-35FD-E72F-4F0F14E616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F9303-FF00-4A40-B8E2-EE53D6BCAA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A4B6E3A-6A36-FE43-F206-AC06B6ECC1E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E64B3BD-999D-55C2-502E-372701563B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648C75E-59F1-CA91-B5E6-BD205CBD25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2C8C3-8FE0-432B-AE4E-574446E60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6671574-58EF-B1C0-2B8A-CA4DF75DA1D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D79EB45-5066-4330-CF3F-BBD2DFE76E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1FBD56C-F96C-E513-1147-8A5038DED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AFD3-7E83-4D8C-95BF-AA5D0447D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35A8BDD-29E1-4546-84B3-9D356949495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144F4AE-0E31-0E67-4F50-AE58027E18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D9DFB7F-EE27-96CB-6332-B256B6B750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23DDC-4772-41A5-9478-C039A36C0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627AFB7-FD34-127A-871D-8753F793A4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9BB0E56-76E7-61B9-7003-67595B0FEE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A8049D6-B827-B2D0-FDC1-E84B988D49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5A26-3A56-485C-B6A5-DEB53130A9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9E4C68B-D5B8-671A-94EC-2F405D6A001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2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401F1B74-A584-ADDF-DE03-0EC242B72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54F8E39B-55A7-2BA9-91B0-82260BC26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4793DE8-5C5A-29A6-78AE-B30E92B1A5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C055F5A3-7695-E510-87C6-E10A2743B1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081336-2F9E-480D-9AD0-4CEC2E5BD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169DAF5C-F53A-D927-99CC-3FC751ACAC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9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6906189-47A7-A2C4-BD18-83C00D25CE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Multidimensional Arrays</a:t>
            </a:r>
            <a:br>
              <a:rPr lang="en-US" altLang="en-US"/>
            </a:br>
            <a:r>
              <a:rPr lang="en-US" altLang="en-US"/>
              <a:t>Vectors of Vectors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A8714FF-E1DE-1DF7-9F7F-D68DB79836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4CFA8408-A3BD-324E-DECA-586538C01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There Could Be More than 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F9F0888-B086-44D8-1AC0-4D8E3E49DA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Two-Dimensional Arrays?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5B74118-7771-28B3-7685-EE4DB1AE65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3190875"/>
            <a:ext cx="7818437" cy="3448050"/>
          </a:xfrm>
        </p:spPr>
        <p:txBody>
          <a:bodyPr/>
          <a:lstStyle/>
          <a:p>
            <a:r>
              <a:rPr lang="en-US" altLang="en-US" sz="1700" i="1"/>
              <a:t>subject area </a:t>
            </a:r>
            <a:r>
              <a:rPr lang="en-US" altLang="en-US" sz="1700"/>
              <a:t>(</a:t>
            </a:r>
            <a:r>
              <a:rPr lang="en-US" altLang="en-US" sz="1700" i="1"/>
              <a:t>matter</a:t>
            </a:r>
            <a:r>
              <a:rPr lang="en-US" altLang="en-US" sz="1700"/>
              <a:t>) – portion of the world being programmed</a:t>
            </a:r>
          </a:p>
          <a:p>
            <a:pPr lvl="1"/>
            <a:r>
              <a:rPr lang="en-US" altLang="en-US" sz="1700" i="1"/>
              <a:t>subject matter expert – </a:t>
            </a:r>
            <a:r>
              <a:rPr lang="en-US" altLang="en-US" sz="1700"/>
              <a:t>person with knowledge of subject matter</a:t>
            </a:r>
            <a:endParaRPr lang="en-US" altLang="en-US" sz="1700" i="1"/>
          </a:p>
          <a:p>
            <a:r>
              <a:rPr lang="en-US" altLang="en-US" sz="1700"/>
              <a:t>matrices, tables and similar information of the subject matter are often naturally represented by a </a:t>
            </a:r>
            <a:r>
              <a:rPr lang="en-US" altLang="en-US" sz="1700" i="1"/>
              <a:t>two-dimensional array</a:t>
            </a:r>
            <a:endParaRPr lang="en-US" altLang="en-US" sz="1700"/>
          </a:p>
          <a:p>
            <a:pPr lvl="1"/>
            <a:r>
              <a:rPr lang="en-US" altLang="en-US" sz="1700"/>
              <a:t>first index – row</a:t>
            </a:r>
          </a:p>
          <a:p>
            <a:pPr lvl="1"/>
            <a:r>
              <a:rPr lang="en-US" altLang="en-US" sz="1700"/>
              <a:t>second index - column</a:t>
            </a:r>
          </a:p>
        </p:txBody>
      </p:sp>
      <p:pic>
        <p:nvPicPr>
          <p:cNvPr id="6148" name="Picture 3" descr="two_dimensional_arrays.jpg">
            <a:extLst>
              <a:ext uri="{FF2B5EF4-FFF2-40B4-BE49-F238E27FC236}">
                <a16:creationId xmlns:a16="http://schemas.microsoft.com/office/drawing/2014/main" id="{4C72CCD1-275B-6FA1-E100-E1C3C570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63650"/>
            <a:ext cx="555942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D52026DB-613F-5785-6F19-0B4FEF7ED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D2A4A9-256C-4C1B-98E0-FD4BC8A3A94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B80A67E-73D3-02BF-4A70-B7F63AF98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261938"/>
            <a:ext cx="7848600" cy="1458912"/>
          </a:xfrm>
        </p:spPr>
        <p:txBody>
          <a:bodyPr/>
          <a:lstStyle/>
          <a:p>
            <a:r>
              <a:rPr lang="en-US" altLang="en-US"/>
              <a:t>Two Dimensional Arrays Declaring, Using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BF050CA-E095-21E1-2A42-91B9654C4F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787525"/>
            <a:ext cx="7818438" cy="4640263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declaration: </a:t>
            </a:r>
            <a:r>
              <a:rPr lang="en-US" sz="1700" dirty="0" err="1">
                <a:solidFill>
                  <a:srgbClr val="FFFF00"/>
                </a:solidFill>
              </a:rPr>
              <a:t>baseType</a:t>
            </a:r>
            <a:r>
              <a:rPr lang="en-US" sz="1700" dirty="0">
                <a:solidFill>
                  <a:srgbClr val="FFFF00"/>
                </a:solidFill>
              </a:rPr>
              <a:t> </a:t>
            </a:r>
            <a:r>
              <a:rPr lang="en-US" sz="1700" dirty="0" err="1">
                <a:solidFill>
                  <a:srgbClr val="FFFF00"/>
                </a:solidFill>
              </a:rPr>
              <a:t>arrayName</a:t>
            </a:r>
            <a:r>
              <a:rPr lang="en-US" sz="1700" dirty="0">
                <a:solidFill>
                  <a:srgbClr val="FFFF00"/>
                </a:solidFill>
              </a:rPr>
              <a:t>[rows][columns];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1700">
                <a:solidFill>
                  <a:srgbClr val="FFFF00"/>
                </a:solidFill>
              </a:rPr>
              <a:t>     </a:t>
            </a:r>
            <a:r>
              <a:rPr lang="en-US" sz="1700" dirty="0">
                <a:solidFill>
                  <a:srgbClr val="FFFF00"/>
                </a:solidFill>
              </a:rPr>
              <a:t> </a:t>
            </a:r>
            <a:r>
              <a:rPr lang="en-US" sz="1700"/>
              <a:t>example</a:t>
            </a:r>
            <a:endParaRPr lang="en-US" sz="1700" dirty="0"/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int a[3][4];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accessing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a[0][1] = 23;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a[1][3]; c[1][3] += 55;</a:t>
            </a:r>
          </a:p>
          <a:p>
            <a:pPr>
              <a:defRPr/>
            </a:pPr>
            <a:r>
              <a:rPr lang="en-US" sz="1700" dirty="0"/>
              <a:t>either index out of range is still an error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ea typeface="+mn-ea"/>
                <a:cs typeface="+mn-cs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a[2][4] = 55; // error </a:t>
            </a:r>
          </a:p>
          <a:p>
            <a:pPr>
              <a:defRPr/>
            </a:pPr>
            <a:r>
              <a:rPr lang="en-US" sz="1700" dirty="0"/>
              <a:t>larger dimensions are possible: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int b[10][100][200];</a:t>
            </a:r>
          </a:p>
          <a:p>
            <a:pPr>
              <a:defRPr/>
            </a:pPr>
            <a:r>
              <a:rPr lang="en-US" altLang="en-US" sz="1700" dirty="0"/>
              <a:t>nested loops are useful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=0;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length; ++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   for (int j=0; j &lt; width; ++j)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a[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][j] &lt;&lt; ” ”; </a:t>
            </a:r>
          </a:p>
          <a:p>
            <a:pPr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7172" name="Picture 3" descr="two_dimensional_arrays.jpg">
            <a:extLst>
              <a:ext uri="{FF2B5EF4-FFF2-40B4-BE49-F238E27FC236}">
                <a16:creationId xmlns:a16="http://schemas.microsoft.com/office/drawing/2014/main" id="{1C7AAF09-20CF-05C5-F3B2-958355576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2360613"/>
            <a:ext cx="4776787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6FBAE647-4EAF-F335-1B50-D8B31536C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7C93B-38EC-498E-B57F-DA124D687B2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6434B3-C922-7623-D77E-BB26352D9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Arrays and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126EAAC-5744-4494-6A10-BAAC38EB1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38" y="1225550"/>
            <a:ext cx="8301037" cy="4859338"/>
          </a:xfrm>
        </p:spPr>
        <p:txBody>
          <a:bodyPr/>
          <a:lstStyle/>
          <a:p>
            <a:r>
              <a:rPr lang="en-US" altLang="en-US" sz="1700"/>
              <a:t>if multidimensional array is used as parameters, all but first dimension </a:t>
            </a:r>
            <a:br>
              <a:rPr lang="en-US" altLang="en-US" sz="1700"/>
            </a:br>
            <a:r>
              <a:rPr lang="en-US" altLang="en-US" sz="1700"/>
              <a:t>have to be stated</a:t>
            </a:r>
          </a:p>
          <a:p>
            <a:r>
              <a:rPr lang="en-US" altLang="en-US" sz="1700"/>
              <a:t>the first dimension can be passed as separate parameter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int width=3;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printArray(const int c[][width], int length){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for (int i=0; i &lt; length; ++i)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for (int j=0; j &lt; width; ++j)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	cout &lt;&lt; c[i][j] &lt;&lt; ” ”;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376DAC3-CC23-3308-EC5D-D99255845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E1B190-ED2C-481A-9993-F3239B6D9F6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3875667-D9E7-B5F1-E70D-EA8E6017A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5863" y="376238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Vectors of Vectors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FCDE36B-02C6-DA7A-89D3-8C2A41298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887413"/>
            <a:ext cx="8104187" cy="5681662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alternative to multidimensional arrays</a:t>
            </a:r>
          </a:p>
          <a:p>
            <a:pPr>
              <a:defRPr/>
            </a:pPr>
            <a:r>
              <a:rPr lang="en-US" sz="1700" dirty="0"/>
              <a:t>outer vector’s type is declared to be a vector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vector&lt;vector&lt;int&gt;&gt; a;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1700" dirty="0">
              <a:ea typeface="+mn-ea"/>
              <a:cs typeface="+mn-cs"/>
            </a:endParaRPr>
          </a:p>
          <a:p>
            <a:pPr>
              <a:defRPr/>
            </a:pPr>
            <a:r>
              <a:rPr lang="en-US" sz="1700" dirty="0"/>
              <a:t>inner vectors can then be added to the outer vector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 row(width);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length;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a.push_back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(row);</a:t>
            </a:r>
          </a:p>
          <a:p>
            <a:pPr>
              <a:buFont typeface="Monotype Sorts" pitchFamily="2" charset="2"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vector elements can be accessed as in multidimensional array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a[1][2] = 55;</a:t>
            </a:r>
          </a:p>
          <a:p>
            <a:pPr>
              <a:buFont typeface="Monotype Sorts" pitchFamily="2" charset="2"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vectors retain all advantages over arrays: have extra functions, carry size, </a:t>
            </a:r>
            <a:br>
              <a:rPr lang="en-US" sz="1700" dirty="0"/>
            </a:br>
            <a:r>
              <a:rPr lang="en-US" sz="1700" dirty="0"/>
              <a:t>can pass by value/return, can change size on demand</a:t>
            </a:r>
          </a:p>
          <a:p>
            <a:pPr lvl="1">
              <a:defRPr/>
            </a:pPr>
            <a:r>
              <a:rPr lang="en-US" sz="1700" dirty="0"/>
              <a:t>example: can use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size() </a:t>
            </a:r>
            <a:r>
              <a:rPr lang="en-US" sz="1700" dirty="0"/>
              <a:t>in a loop iterating over vector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for 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a.size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  for 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j=0; j &lt; a[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].size(); ++j)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a[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][j] &lt;&lt; ” ”;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47F9CB6C-3FBC-A29B-2C24-8FFCA89B2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59462B-2034-4ED7-89A3-3637C99FA21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8D11283-E317-909E-C827-5FD486AF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Ragged (Jagged) Array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5CAC56C-DABD-122F-C900-472A026D8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7713" y="914400"/>
            <a:ext cx="8185150" cy="5681663"/>
          </a:xfrm>
        </p:spPr>
        <p:txBody>
          <a:bodyPr/>
          <a:lstStyle/>
          <a:p>
            <a:pPr>
              <a:defRPr/>
            </a:pPr>
            <a:r>
              <a:rPr lang="en-US" sz="1700" i="1" dirty="0"/>
              <a:t>ragged</a:t>
            </a:r>
            <a:r>
              <a:rPr lang="en-US" sz="1700" dirty="0"/>
              <a:t> (</a:t>
            </a:r>
            <a:r>
              <a:rPr lang="en-US" sz="1700" i="1" dirty="0"/>
              <a:t>jagged</a:t>
            </a:r>
            <a:r>
              <a:rPr lang="en-US" sz="1700" dirty="0"/>
              <a:t>) array:  rows can vary in size</a:t>
            </a:r>
          </a:p>
          <a:p>
            <a:pPr lvl="1">
              <a:defRPr/>
            </a:pPr>
            <a:r>
              <a:rPr lang="en-US" sz="1700" dirty="0"/>
              <a:t>example: program seats in a (non-square) auditorium or in airplane</a:t>
            </a:r>
          </a:p>
          <a:p>
            <a:pPr lvl="1"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what does this code do?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vector&lt;int&gt; row;                  0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vector&lt;vector&lt;int&gt;&gt; a;            0 1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for(int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4;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){         0 1 2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row.push_back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              0 1 2 3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a.push_back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(row);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}			</a:t>
            </a:r>
          </a:p>
          <a:p>
            <a:pPr lvl="1"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what does this code do?</a:t>
            </a:r>
          </a:p>
          <a:p>
            <a:pPr marL="857250" lvl="2" indent="0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a.erase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a.begin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()+1);</a:t>
            </a:r>
          </a:p>
          <a:p>
            <a:pPr marL="857250" lvl="2" indent="0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a[2].insert(a[2].begin()+1, 55);</a:t>
            </a:r>
          </a:p>
          <a:p>
            <a:pPr lvl="1">
              <a:defRPr/>
            </a:pPr>
            <a:endParaRPr lang="en-US" sz="1700" dirty="0"/>
          </a:p>
          <a:p>
            <a:pPr>
              <a:defRPr/>
            </a:pPr>
            <a:endParaRPr lang="en-US" sz="17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endParaRPr lang="en-US" sz="1800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8CD27260-4D95-6543-67AF-E05C7AE08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34DB47-1DFB-4A76-BC81-79A3649F309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5" name="Rectangle 1">
            <a:extLst>
              <a:ext uri="{FF2B5EF4-FFF2-40B4-BE49-F238E27FC236}">
                <a16:creationId xmlns:a16="http://schemas.microsoft.com/office/drawing/2014/main" id="{B41F4924-013E-0B56-F4E1-ADBA7C4D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 Unicode MS" panose="020B0604020202020204" pitchFamily="34" charset="-128"/>
              </a:rPr>
              <a:t>a.erase(a.begin()+1);</a:t>
            </a:r>
            <a:r>
              <a:rPr lang="en-US" altLang="en-US" sz="400">
                <a:latin typeface="Times New Roman" panose="02020603050405020304" pitchFamily="18" charset="0"/>
              </a:rPr>
              <a:t> 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A1EE5427-7A71-9A86-0091-D0185D17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 Unicode MS" panose="020B0604020202020204" pitchFamily="34" charset="-128"/>
              </a:rPr>
              <a:t>a.erase(a.begin()+1);</a:t>
            </a:r>
            <a:r>
              <a:rPr lang="en-US" altLang="en-US" sz="400">
                <a:latin typeface="Times New Roman" panose="02020603050405020304" pitchFamily="18" charset="0"/>
              </a:rPr>
              <a:t> 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D9ED9CD8-9A17-73D1-EA33-85171289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 Unicode MS" panose="020B0604020202020204" pitchFamily="34" charset="-128"/>
              </a:rPr>
              <a:t>a.erase(a.begin()+1);</a:t>
            </a:r>
            <a:r>
              <a:rPr lang="en-US" altLang="en-US" sz="400">
                <a:latin typeface="Times New Roman" panose="02020603050405020304" pitchFamily="18" charset="0"/>
              </a:rPr>
              <a:t> 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C6A0A38-7F48-60F1-5A35-61FE8AB80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8875704-45C1-9C2D-4653-A98CBFF89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5288" y="1181100"/>
            <a:ext cx="6532562" cy="5397500"/>
          </a:xfrm>
        </p:spPr>
        <p:txBody>
          <a:bodyPr/>
          <a:lstStyle/>
          <a:p>
            <a:r>
              <a:rPr lang="en-US" altLang="en-US" sz="1700"/>
              <a:t>Why are multidimensional arrays necessary?</a:t>
            </a:r>
          </a:p>
          <a:p>
            <a:r>
              <a:rPr lang="en-US" altLang="en-US" sz="1700"/>
              <a:t>How does one declare a two-dimensional array?</a:t>
            </a:r>
          </a:p>
          <a:p>
            <a:r>
              <a:rPr lang="en-US" altLang="en-US" sz="1700"/>
              <a:t>What is the first index? the second index?</a:t>
            </a:r>
          </a:p>
          <a:p>
            <a:r>
              <a:rPr lang="en-US" altLang="en-US" sz="1700"/>
              <a:t>How does one access an element of multidimensional array?</a:t>
            </a:r>
          </a:p>
          <a:p>
            <a:r>
              <a:rPr lang="en-US" altLang="en-US" sz="1700"/>
              <a:t>Why are nested loops useful with multidimensional arrays?</a:t>
            </a:r>
          </a:p>
          <a:p>
            <a:r>
              <a:rPr lang="en-US" altLang="en-US" sz="1700"/>
              <a:t>How is multidimensional array passed as a parameter to a function?</a:t>
            </a:r>
          </a:p>
          <a:p>
            <a:r>
              <a:rPr lang="en-US" altLang="en-US" sz="1700"/>
              <a:t>What is vector of vectors?</a:t>
            </a:r>
          </a:p>
          <a:p>
            <a:r>
              <a:rPr lang="en-US" altLang="en-US" sz="1700"/>
              <a:t>How does one declare a vector of vectors? Initialize it?</a:t>
            </a:r>
          </a:p>
          <a:p>
            <a:r>
              <a:rPr lang="en-US" altLang="en-US" sz="1700"/>
              <a:t>How are individual elements of a vector of vectors accessed?</a:t>
            </a:r>
          </a:p>
          <a:p>
            <a:r>
              <a:rPr lang="en-US" altLang="en-US" sz="1700"/>
              <a:t>What are the advantages of a vector of vectors over multidimensional array?</a:t>
            </a:r>
          </a:p>
          <a:p>
            <a:r>
              <a:rPr lang="en-US" altLang="en-US" sz="1700"/>
              <a:t>What is ragged/jagged array? How does one determine the size of a row in a ragged array? How does one change the number of rows in a ragged array? How does one change the number of elements in a row in a ragged array?</a:t>
            </a:r>
          </a:p>
          <a:p>
            <a:endParaRPr lang="en-US" altLang="en-US" sz="1700"/>
          </a:p>
          <a:p>
            <a:r>
              <a:rPr lang="en-US" altLang="en-US" sz="1700"/>
              <a:t>typedef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AB041CB3-328B-FEE8-7543-803C98C2B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D4605D-E83A-41F5-826E-9273082D7A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4946</TotalTime>
  <Words>794</Words>
  <Application>Microsoft Office PowerPoint</Application>
  <PresentationFormat>On-screen Show (4:3)</PresentationFormat>
  <Paragraphs>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Arial</vt:lpstr>
      <vt:lpstr>Monotype Sorts</vt:lpstr>
      <vt:lpstr>Courier New</vt:lpstr>
      <vt:lpstr>Arial Unicode MS</vt:lpstr>
      <vt:lpstr>green</vt:lpstr>
      <vt:lpstr>Multidimensional Arrays Vectors of Vectors</vt:lpstr>
      <vt:lpstr>Why Two-Dimensional Arrays?</vt:lpstr>
      <vt:lpstr>Two Dimensional Arrays Declaring, Using </vt:lpstr>
      <vt:lpstr>Arrays and Functions</vt:lpstr>
      <vt:lpstr>Vectors of Vectors</vt:lpstr>
      <vt:lpstr>Ragged (Jagged) Array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368</cp:revision>
  <cp:lastPrinted>2000-11-14T15:19:53Z</cp:lastPrinted>
  <dcterms:created xsi:type="dcterms:W3CDTF">1995-06-02T22:19:30Z</dcterms:created>
  <dcterms:modified xsi:type="dcterms:W3CDTF">2024-04-21T04:20:17Z</dcterms:modified>
</cp:coreProperties>
</file>