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68" r:id="rId2"/>
    <p:sldId id="602" r:id="rId3"/>
    <p:sldId id="616" r:id="rId4"/>
    <p:sldId id="613" r:id="rId5"/>
    <p:sldId id="614" r:id="rId6"/>
    <p:sldId id="615" r:id="rId7"/>
    <p:sldId id="612" r:id="rId8"/>
    <p:sldId id="61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napToGrid="0">
      <p:cViewPr varScale="1">
        <p:scale>
          <a:sx n="52" d="100"/>
          <a:sy n="52" d="100"/>
        </p:scale>
        <p:origin x="165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0BCD33A-9FEE-4206-B0E1-F88CEA5E62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5A9ACC-D7CF-4D6F-A197-F643FB2573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700B43-A25E-772D-C138-62A2008A868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704AFBD-AAFD-4263-8EC9-4C85CA890D6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D660AE7-8A1A-4C7D-B035-D6E2E0092E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123D9B5-7B3F-4D39-8B40-518D5CE968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fld id="{4771B651-58D1-4AC3-9BBD-0C6CD6510C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932D5EF9-6123-6B9B-0733-06A2EDC124B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C421B792-2EBB-938B-C42A-6C978DBA671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1CBD2DAA-AB23-B536-92B8-9931A785982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1497CA95-DC61-439D-EF0D-F63AC0A2257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966324C2-AC42-2A67-CF74-F366485E33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CA9831D1-51E6-E89B-64A1-DF4489AB4C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4361EE-8E8F-4942-A39A-FC97372A0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83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3C02C26-6B6A-6BFF-D05A-AE5EAB5CD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4F2D496-59C1-E18E-545C-B106E27E4D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099DA-165B-4797-8F33-B6F35DA90C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96CB14C-71F2-5D90-C90C-C10275CF653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73FB6A-5C04-F5F6-4200-D323EFF23F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62AF44-2B03-A896-5BDF-35F8139CB0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CD913-32CD-4AF6-B7FA-A87FD84B1C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526B0E0-A0AF-CC03-3293-A7FFB9542C3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DA72D0A-D23F-9FE3-10F1-92EC73B0EF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1FC6646-CE9B-C6E3-14EB-D2A671E537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B9369-EFB8-4FBA-8A67-897BB3CE0C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4A3434D-F9DC-9FAF-1C40-76B5057B0F2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DBC8BC0-E404-FD9F-F876-3A1C4C829F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EDE4A75-BA58-6082-FA04-6EAC4D1418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4887C-B695-43E2-95C2-FEC98B3575C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6EF77DD-7B9B-2DB8-A404-0A5A148B597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687AAE7-F681-4E98-1550-BAE78DD80C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9AEEA0C-2E79-8C90-B908-FEA10C8CAC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CFA8E-1A91-4230-B106-6CB2E336D5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2CF0357-0427-BAEA-500E-CCE0C5D0AB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4D01213-D300-B48F-3936-17F7793BD6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635EE76-B20A-E49F-7C3B-B61B27BEEB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45810-EB8E-4C60-BB4A-061E9C490D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95BEC03-8462-3AA6-26CB-D5119E83B68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F6023D0-7403-D12C-6CB6-550C57C6AF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8B2D108-F4B7-0B82-153C-4217AB0C92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D13DD-52F5-4739-9200-3B72D1144A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0B1BBCB-6971-72AE-5372-FBAD5AAAEF0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BE8593D-8B17-9B5E-8D83-39D781393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174DACA-7EE0-0172-9A45-B63F1CF369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16E53-76D5-450D-9E91-DA7D8E8891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A805092-130D-E7DC-EE8A-4EE924956CA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D57F47-3134-4801-2782-80F77B608D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4AD316-73E5-8E78-5CF7-5C2994CF09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B2B74-5D98-4533-9146-A84854360C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82474DD-0CD8-0FC7-21A8-8B5AEDFA937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FB21698-2614-53EC-9557-96F1AD608F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E11E1B5-6625-374E-E250-C079F3A894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0D34A-0280-4D4D-AFCD-86EEE6CC91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D3CD675-2680-542A-9E08-D6DDCF3A003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4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72ABBA6A-2FE3-2BA6-B1B3-079749C41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6C318330-4DAF-A435-0E8D-DD20D7E54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1245911D-A1CA-4AD7-A7E5-14C4C41225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4A0A0BA8-429B-4961-AFA4-8E246AB224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291520B9-50CC-443C-898C-0D1EB19C27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92F3D2B8-A612-4C81-80BA-DF1B52E824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9737B3-5632-66C9-9178-A5B1D775AC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Function Recursion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74E38A3-D6AB-B333-0796-D32072D47C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38EBEC76-F1E0-183C-5BCD-9B82A641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en-US" sz="3200">
                <a:solidFill>
                  <a:schemeClr val="folHlink"/>
                </a:solidFill>
              </a:rPr>
              <a:t>to understand recursion</a:t>
            </a:r>
            <a:br>
              <a:rPr lang="en-US" altLang="en-US" sz="3200">
                <a:solidFill>
                  <a:schemeClr val="folHlink"/>
                </a:solidFill>
              </a:rPr>
            </a:br>
            <a:r>
              <a:rPr lang="en-US" altLang="en-US" sz="3200">
                <a:solidFill>
                  <a:schemeClr val="folHlink"/>
                </a:solidFill>
              </a:rPr>
              <a:t> you must understand recursion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C64FC33-2888-3D43-0EC3-27E562E85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6588" y="739775"/>
            <a:ext cx="4779962" cy="457200"/>
          </a:xfrm>
          <a:noFill/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758F482-3953-E622-B788-C7996D7F2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9525" y="2719388"/>
            <a:ext cx="4051300" cy="2052637"/>
          </a:xfrm>
          <a:noFill/>
        </p:spPr>
        <p:txBody>
          <a:bodyPr/>
          <a:lstStyle/>
          <a:p>
            <a:r>
              <a:rPr lang="en-US" altLang="en-US" sz="1800"/>
              <a:t>why using recursion</a:t>
            </a:r>
          </a:p>
          <a:p>
            <a:r>
              <a:rPr lang="en-US" altLang="en-US" sz="1800"/>
              <a:t>recursion example: printing digits</a:t>
            </a:r>
          </a:p>
          <a:p>
            <a:r>
              <a:rPr lang="en-US" altLang="en-US" sz="1800"/>
              <a:t>how recursion works</a:t>
            </a:r>
          </a:p>
          <a:p>
            <a:r>
              <a:rPr lang="en-US" altLang="en-US" sz="1800"/>
              <a:t>how to code recursion</a:t>
            </a:r>
          </a:p>
          <a:p>
            <a:r>
              <a:rPr lang="en-US" altLang="en-US" sz="1800"/>
              <a:t>recursion vs. iteration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5124" name="Picture 5" descr="File:Droste.jpg">
            <a:extLst>
              <a:ext uri="{FF2B5EF4-FFF2-40B4-BE49-F238E27FC236}">
                <a16:creationId xmlns:a16="http://schemas.microsoft.com/office/drawing/2014/main" id="{8E5ECBBD-9323-73A9-AF68-271FE522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1443038"/>
            <a:ext cx="28003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BB539EC3-CA7B-4CA4-1B78-07BA71FB5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EF11B7-2874-4015-B7EA-5DA3400260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46A8933-804D-8F27-0481-F86E7A44A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Why Recursion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B4B84F5-0B86-5E16-F987-41F5880C3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258888"/>
            <a:ext cx="6757987" cy="3794125"/>
          </a:xfrm>
          <a:noFill/>
        </p:spPr>
        <p:txBody>
          <a:bodyPr/>
          <a:lstStyle/>
          <a:p>
            <a:r>
              <a:rPr lang="en-US" altLang="en-US" sz="1800"/>
              <a:t>in top-down design one of the major techniques is to break the task into subtasks and code the tasks separately</a:t>
            </a:r>
          </a:p>
          <a:p>
            <a:r>
              <a:rPr lang="en-US" altLang="en-US" sz="1800"/>
              <a:t>it may turn out that one of the subtasks is a smaller version of the larger task</a:t>
            </a:r>
          </a:p>
          <a:p>
            <a:r>
              <a:rPr lang="en-US" altLang="en-US" sz="1800"/>
              <a:t>example: to search an array you split it into halves, searching each half is similar to searching the whole array</a:t>
            </a:r>
          </a:p>
          <a:p>
            <a:r>
              <a:rPr lang="en-US" altLang="en-US" sz="1800"/>
              <a:t>can be solved with recursion</a:t>
            </a:r>
          </a:p>
          <a:p>
            <a:r>
              <a:rPr lang="en-US" altLang="en-US" sz="1800" i="1"/>
              <a:t>recursive function definition</a:t>
            </a:r>
            <a:r>
              <a:rPr lang="en-US" altLang="en-US" sz="1800"/>
              <a:t> – the definition contains calls to itself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E1EAF68-8B1D-79D5-67B0-9398ABBBFA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C1C3C7-AAE7-4C36-B810-20815F56D5C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1D116F5-9D52-9DD8-DB38-DEF437EA0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125" y="376238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Example: Printing Numbers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0D6F660-002E-2D53-2978-AD382661A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974725"/>
            <a:ext cx="8123237" cy="1866900"/>
          </a:xfrm>
          <a:noFill/>
        </p:spPr>
        <p:txBody>
          <a:bodyPr/>
          <a:lstStyle/>
          <a:p>
            <a:pPr marL="381000" indent="-381000">
              <a:spcBef>
                <a:spcPct val="10000"/>
              </a:spcBef>
            </a:pPr>
            <a:r>
              <a:rPr lang="en-US" altLang="en-US" sz="1800"/>
              <a:t>need to write a function that vertically prints digits of the number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sz="1800"/>
              <a:t> on the screen</a:t>
            </a:r>
          </a:p>
          <a:p>
            <a:pPr marL="381000" indent="-381000">
              <a:spcBef>
                <a:spcPct val="10000"/>
              </a:spcBef>
            </a:pPr>
            <a:r>
              <a:rPr lang="en-US" altLang="en-US" sz="1800"/>
              <a:t>subtasks:</a:t>
            </a:r>
          </a:p>
          <a:p>
            <a:pPr marL="838200" lvl="1" indent="-381000">
              <a:spcBef>
                <a:spcPct val="10000"/>
              </a:spcBef>
              <a:buFont typeface="Monotype Sorts" pitchFamily="2" charset="2"/>
              <a:buAutoNum type="arabicPeriod"/>
            </a:pPr>
            <a:r>
              <a:rPr lang="en-US" altLang="en-US" sz="1800"/>
              <a:t>output all digits but last </a:t>
            </a:r>
            <a:r>
              <a:rPr lang="en-US" altLang="en-US" sz="1800">
                <a:sym typeface="Wingdings" panose="05000000000000000000" pitchFamily="2" charset="2"/>
              </a:rPr>
              <a:t> resembles original task</a:t>
            </a:r>
            <a:endParaRPr lang="en-US" altLang="en-US" sz="1800"/>
          </a:p>
          <a:p>
            <a:pPr marL="838200" lvl="1" indent="-381000">
              <a:spcBef>
                <a:spcPct val="10000"/>
              </a:spcBef>
              <a:buFont typeface="Monotype Sorts" pitchFamily="2" charset="2"/>
              <a:buAutoNum type="arabicPeriod"/>
            </a:pPr>
            <a:r>
              <a:rPr lang="en-US" altLang="en-US" sz="1800"/>
              <a:t>output the last digit </a:t>
            </a:r>
          </a:p>
          <a:p>
            <a:pPr marL="381000" indent="-381000">
              <a:spcBef>
                <a:spcPct val="10000"/>
              </a:spcBef>
              <a:buFont typeface="Monotype Sorts" pitchFamily="2" charset="2"/>
              <a:buChar char="n"/>
            </a:pPr>
            <a:r>
              <a:rPr lang="en-US" altLang="en-US" sz="1800"/>
              <a:t>cases</a:t>
            </a:r>
          </a:p>
          <a:p>
            <a:pPr marL="838200" lvl="1" indent="-381000">
              <a:spcBef>
                <a:spcPct val="10000"/>
              </a:spcBef>
            </a:pPr>
            <a:r>
              <a:rPr lang="en-US" altLang="en-US" sz="1800"/>
              <a:t>n &lt; 10 is trivial</a:t>
            </a:r>
          </a:p>
          <a:p>
            <a:pPr marL="838200" lvl="1" indent="-381000">
              <a:spcBef>
                <a:spcPct val="10000"/>
              </a:spcBef>
            </a:pPr>
            <a:r>
              <a:rPr lang="en-US" altLang="en-US" sz="1800"/>
              <a:t>n &gt; 10 – we invoke the same function and then print the last digit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965A162F-B020-C0CC-A47F-342127D6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3741738"/>
            <a:ext cx="7208837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void write_vertical(int n)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if (n &lt; 10)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  cout &lt;&lt; n &lt;&lt; endl; // n is one digit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} else{ // n is two or more digits long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  write_vertical(n/10);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  cout &lt;&lt; (n%10)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6262E5C6-B7A1-B67F-58EF-7D5C1F29B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05C5F-15B6-45E3-B169-17CF1A1BCE1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F3685BF6-6090-2AA3-B6E0-EE2309E20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3213" y="204788"/>
            <a:ext cx="6408737" cy="573087"/>
          </a:xfrm>
          <a:noFill/>
        </p:spPr>
        <p:txBody>
          <a:bodyPr/>
          <a:lstStyle/>
          <a:p>
            <a:pPr>
              <a:lnSpc>
                <a:spcPct val="65000"/>
              </a:lnSpc>
            </a:pPr>
            <a:r>
              <a:rPr lang="en-US" altLang="en-US"/>
              <a:t>How Recursion Works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D7B2BB99-2AE5-732A-44C5-0894CD6B6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1042988"/>
            <a:ext cx="8751887" cy="3221037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1800"/>
              <a:t>recursive function call is the same as ordinary function call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caller function is suspended until callee is done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even though the two functions have the same name their </a:t>
            </a:r>
            <a:r>
              <a:rPr lang="en-US" altLang="en-US" sz="1800" u="sng"/>
              <a:t>invocations</a:t>
            </a:r>
            <a:r>
              <a:rPr lang="en-US" altLang="en-US" sz="1800"/>
              <a:t> are different (they operate on different parameters and use different memory space</a:t>
            </a:r>
          </a:p>
          <a:p>
            <a:pPr lvl="1">
              <a:spcBef>
                <a:spcPct val="10000"/>
              </a:spcBef>
            </a:pPr>
            <a:r>
              <a:rPr lang="en-US" altLang="en-US" sz="1800"/>
              <a:t>in particular each invocation has separate local variables and arguments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multiple recursive calls produce multiple invocations</a:t>
            </a:r>
          </a:p>
          <a:p>
            <a:pPr>
              <a:spcBef>
                <a:spcPct val="10000"/>
              </a:spcBef>
            </a:pPr>
            <a:r>
              <a:rPr lang="en-US" altLang="en-US" sz="1800" i="1"/>
              <a:t>stack</a:t>
            </a:r>
            <a:r>
              <a:rPr lang="en-US" altLang="en-US" sz="1800"/>
              <a:t> – structure where computer stores info on function invocations</a:t>
            </a:r>
          </a:p>
          <a:p>
            <a:pPr lvl="1">
              <a:spcBef>
                <a:spcPct val="10000"/>
              </a:spcBef>
            </a:pPr>
            <a:r>
              <a:rPr lang="en-US" altLang="en-US" sz="1800"/>
              <a:t>allows insertions and deletions from one end only</a:t>
            </a:r>
          </a:p>
          <a:p>
            <a:pPr lvl="1">
              <a:spcBef>
                <a:spcPct val="10000"/>
              </a:spcBef>
            </a:pPr>
            <a:r>
              <a:rPr lang="en-US" altLang="en-US" sz="1800"/>
              <a:t>LIFO – last in first out</a:t>
            </a:r>
          </a:p>
        </p:txBody>
      </p:sp>
      <p:pic>
        <p:nvPicPr>
          <p:cNvPr id="8196" name="Picture 1028" descr="C:\WINDOWS\TEMP\~AUT0015.bmp">
            <a:extLst>
              <a:ext uri="{FF2B5EF4-FFF2-40B4-BE49-F238E27FC236}">
                <a16:creationId xmlns:a16="http://schemas.microsoft.com/office/drawing/2014/main" id="{8357296D-02D3-7675-7A31-752A125B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/>
          <a:stretch>
            <a:fillRect/>
          </a:stretch>
        </p:blipFill>
        <p:spPr bwMode="auto">
          <a:xfrm>
            <a:off x="4552950" y="4719638"/>
            <a:ext cx="459105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197" name="Picture 1030" descr="C:\WINDOWS\TEMP\~AUT0000.bmp">
            <a:extLst>
              <a:ext uri="{FF2B5EF4-FFF2-40B4-BE49-F238E27FC236}">
                <a16:creationId xmlns:a16="http://schemas.microsoft.com/office/drawing/2014/main" id="{648D922D-6593-1FB8-5B07-C10A0C98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3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9925"/>
            <a:ext cx="45577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198" name="Slide Number Placeholder 5">
            <a:extLst>
              <a:ext uri="{FF2B5EF4-FFF2-40B4-BE49-F238E27FC236}">
                <a16:creationId xmlns:a16="http://schemas.microsoft.com/office/drawing/2014/main" id="{227EAEB5-045B-08BB-5C70-3BB4D547B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761BA8-9F71-475C-8A23-2450975B67D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E02AC9-D890-1304-0AE6-BF081AADB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4025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How to Code Recursion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F6E44B4-7E43-4E1D-9B52-7C72BBDEC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925513"/>
            <a:ext cx="8320087" cy="3794125"/>
          </a:xfrm>
          <a:noFill/>
        </p:spPr>
        <p:txBody>
          <a:bodyPr/>
          <a:lstStyle/>
          <a:p>
            <a:r>
              <a:rPr lang="en-US" altLang="en-US" sz="1800" i="1"/>
              <a:t>base or stopping case</a:t>
            </a:r>
            <a:r>
              <a:rPr lang="en-US" altLang="en-US" sz="1800"/>
              <a:t> – situation where a function does not make recursive call</a:t>
            </a:r>
          </a:p>
          <a:p>
            <a:r>
              <a:rPr lang="en-US" altLang="en-US" sz="1800"/>
              <a:t>each recursive program run needs to execute a stopping case</a:t>
            </a:r>
          </a:p>
          <a:p>
            <a:r>
              <a:rPr lang="en-US" altLang="en-US" sz="1800"/>
              <a:t>easiest way – some (positive) quantity is decreased with each recursive invocation</a:t>
            </a:r>
          </a:p>
          <a:p>
            <a:pPr lvl="1"/>
            <a:r>
              <a:rPr lang="en-US" altLang="en-US" sz="1800"/>
              <a:t>stopping case – the quantity is zero</a:t>
            </a:r>
          </a:p>
          <a:p>
            <a:r>
              <a:rPr lang="en-US" altLang="en-US" sz="1800"/>
              <a:t>what quantity decreases in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write_vertical</a:t>
            </a:r>
            <a:r>
              <a:rPr lang="en-US" altLang="en-US" sz="1800"/>
              <a:t>?</a:t>
            </a:r>
          </a:p>
          <a:p>
            <a:r>
              <a:rPr lang="en-US" altLang="en-US" sz="1800"/>
              <a:t>what happens when there is a run with no stopping case?</a:t>
            </a:r>
          </a:p>
          <a:p>
            <a:r>
              <a:rPr lang="en-US" altLang="en-US" sz="1800" i="1"/>
              <a:t>infinite recursion</a:t>
            </a:r>
            <a:r>
              <a:rPr lang="en-US" altLang="en-US" sz="1800"/>
              <a:t> – run time error where recursion lacks stopping case. What happens when a program with infinite recursion is run</a:t>
            </a:r>
          </a:p>
          <a:p>
            <a:r>
              <a:rPr lang="en-US" altLang="en-US" sz="1800" i="1"/>
              <a:t>stack overflow</a:t>
            </a:r>
            <a:r>
              <a:rPr lang="en-US" altLang="en-US" sz="1800"/>
              <a:t> – program uses up all stack space and terminates abnormally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C6114B4-5989-2648-4AE3-CE5B49E9F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851400"/>
            <a:ext cx="7208838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// infinite recursion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void wrong_write_vertical(int n)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wrong_write_vertical(n/10);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 cout &lt;&lt; (n%10) &lt;&lt; endl;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2E7DE30B-B773-163D-7417-63F37F5A9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125B98-D56F-4771-AEBA-701AA22080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39A44EC-7F6D-CA6E-C1A3-BB142A89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Recursion vs. Iteration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7293EB6-EEBE-8C86-BF35-7C2FABE93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258888"/>
            <a:ext cx="6757987" cy="3794125"/>
          </a:xfrm>
          <a:noFill/>
        </p:spPr>
        <p:txBody>
          <a:bodyPr/>
          <a:lstStyle/>
          <a:p>
            <a:r>
              <a:rPr lang="en-US" altLang="en-US" sz="1800"/>
              <a:t>every task that can be coded recursively can be coded using </a:t>
            </a:r>
            <a:r>
              <a:rPr lang="en-US" altLang="en-US" sz="1800" i="1"/>
              <a:t> iteration – </a:t>
            </a:r>
            <a:r>
              <a:rPr lang="en-US" altLang="en-US" sz="1800"/>
              <a:t>using explicit looping constructs</a:t>
            </a:r>
          </a:p>
          <a:p>
            <a:r>
              <a:rPr lang="en-US" altLang="en-US" sz="1800"/>
              <a:t>recursion – usually simpler </a:t>
            </a:r>
          </a:p>
          <a:p>
            <a:r>
              <a:rPr lang="en-US" altLang="en-US" sz="1800"/>
              <a:t>iteration</a:t>
            </a:r>
          </a:p>
          <a:p>
            <a:pPr lvl="1"/>
            <a:r>
              <a:rPr lang="en-US" altLang="en-US" sz="1800"/>
              <a:t>usually (but not always) more complex – have to explicitly track the number of subtasks and their instances </a:t>
            </a:r>
          </a:p>
          <a:p>
            <a:pPr lvl="1"/>
            <a:r>
              <a:rPr lang="en-US" altLang="en-US" sz="1800"/>
              <a:t>usually faster – no procedure call</a:t>
            </a:r>
          </a:p>
          <a:p>
            <a:pPr lvl="1"/>
            <a:r>
              <a:rPr lang="en-US" altLang="en-US" sz="1800"/>
              <a:t>no danger of stack overflow</a:t>
            </a:r>
          </a:p>
          <a:p>
            <a:pPr lvl="2"/>
            <a:r>
              <a:rPr lang="en-US" altLang="en-US" sz="1800"/>
              <a:t>may have infinite iteratation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BD4B276-C009-3DAF-7B20-21309DA0A1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7A7115-78FB-473F-9ED1-B4A9B86079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5518476-A82C-8AE0-5195-7F2710132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Questions on Recursion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D54C115-D16D-701F-4AC6-9B13920C9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258888"/>
            <a:ext cx="6757987" cy="3794125"/>
          </a:xfrm>
          <a:noFill/>
        </p:spPr>
        <p:txBody>
          <a:bodyPr/>
          <a:lstStyle/>
          <a:p>
            <a:r>
              <a:rPr lang="en-US" altLang="en-US" sz="1800"/>
              <a:t>what is  recursion? recursive function definition?</a:t>
            </a:r>
          </a:p>
          <a:p>
            <a:r>
              <a:rPr lang="en-US" altLang="en-US" sz="1800"/>
              <a:t>what is function invocation? how is function invocation related to function definition? What is special about invocation of a recursive function?</a:t>
            </a:r>
          </a:p>
          <a:p>
            <a:r>
              <a:rPr lang="en-US" altLang="en-US" sz="1800"/>
              <a:t>what is program stack? stack (function) frame? what happens with stack if recursive function is invoked multiple times? What is the scope of automatic variables in a recursive function invocation?</a:t>
            </a:r>
          </a:p>
          <a:p>
            <a:r>
              <a:rPr lang="en-US" altLang="en-US" sz="1800"/>
              <a:t>what is stopping case? stack overflow? infinite recursion?</a:t>
            </a:r>
          </a:p>
          <a:p>
            <a:r>
              <a:rPr lang="en-US" altLang="en-US" sz="1800"/>
              <a:t>how is recursion related to iteration?</a:t>
            </a:r>
          </a:p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13D12961-BFA6-E883-0AD1-6DA19E78B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10C0DD-A379-40B1-88C4-579E2E10D2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2816</TotalTime>
  <Words>611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Monotype Sorts</vt:lpstr>
      <vt:lpstr>Courier New</vt:lpstr>
      <vt:lpstr>Wingdings</vt:lpstr>
      <vt:lpstr>green</vt:lpstr>
      <vt:lpstr>Function Recursion</vt:lpstr>
      <vt:lpstr>Outline</vt:lpstr>
      <vt:lpstr>Why Recursion</vt:lpstr>
      <vt:lpstr>Example: Printing Numbers</vt:lpstr>
      <vt:lpstr>How Recursion Works</vt:lpstr>
      <vt:lpstr>How to Code Recursion</vt:lpstr>
      <vt:lpstr>Recursion vs. Iteration</vt:lpstr>
      <vt:lpstr>Questions on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146</cp:revision>
  <cp:lastPrinted>2000-11-14T15:19:53Z</cp:lastPrinted>
  <dcterms:created xsi:type="dcterms:W3CDTF">1995-06-02T22:19:30Z</dcterms:created>
  <dcterms:modified xsi:type="dcterms:W3CDTF">2024-04-21T04:20:20Z</dcterms:modified>
</cp:coreProperties>
</file>