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68" r:id="rId2"/>
    <p:sldId id="602" r:id="rId3"/>
    <p:sldId id="612" r:id="rId4"/>
    <p:sldId id="615" r:id="rId5"/>
    <p:sldId id="603" r:id="rId6"/>
    <p:sldId id="604" r:id="rId7"/>
    <p:sldId id="605" r:id="rId8"/>
    <p:sldId id="620" r:id="rId9"/>
    <p:sldId id="607" r:id="rId10"/>
    <p:sldId id="610" r:id="rId11"/>
    <p:sldId id="611" r:id="rId12"/>
    <p:sldId id="618" r:id="rId13"/>
    <p:sldId id="613" r:id="rId14"/>
    <p:sldId id="621" r:id="rId15"/>
    <p:sldId id="608" r:id="rId16"/>
    <p:sldId id="609" r:id="rId17"/>
    <p:sldId id="614" r:id="rId18"/>
    <p:sldId id="619" r:id="rId19"/>
    <p:sldId id="616" r:id="rId20"/>
    <p:sldId id="617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8E7032-F84D-592B-82FC-0A827D290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t" anchorCtr="0" compatLnSpc="1">
            <a:prstTxWarp prst="textNoShape">
              <a:avLst/>
            </a:prstTxWarp>
          </a:bodyPr>
          <a:lstStyle>
            <a:lvl1pPr defTabSz="95112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F8A69-98B1-A094-B888-F46BEF480A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t" anchorCtr="0" compatLnSpc="1">
            <a:prstTxWarp prst="textNoShape">
              <a:avLst/>
            </a:prstTxWarp>
          </a:bodyPr>
          <a:lstStyle>
            <a:lvl1pPr algn="r" defTabSz="95112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60BF90-3B64-0669-DEF4-0793A2B20DC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33913" cy="3475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CFF4274-8F1B-1621-9DAC-F60FDC9455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9" tIns="47737" rIns="93879" bIns="477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2A61D9B-D643-EDA4-3E4C-9CCFE29C60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b" anchorCtr="0" compatLnSpc="1">
            <a:prstTxWarp prst="textNoShape">
              <a:avLst/>
            </a:prstTxWarp>
          </a:bodyPr>
          <a:lstStyle>
            <a:lvl1pPr defTabSz="95112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9E1C627-B563-4D2B-E343-73429A5F8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b" anchorCtr="0" compatLnSpc="1">
            <a:prstTxWarp prst="textNoShape">
              <a:avLst/>
            </a:prstTxWarp>
          </a:bodyPr>
          <a:lstStyle>
            <a:lvl1pPr algn="r" defTabSz="94991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E2675E-1B1F-463C-B250-5ED21796D4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DD24E24-5126-72C4-F60E-3E483A270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4588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3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05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77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49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21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93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14F3D2-B016-45A4-A3E9-09E513B5AB12}" type="slidenum">
              <a:rPr lang="en-US" altLang="en-US" sz="1000" smtClean="0"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5CEB8B-2677-0128-A3E5-86A60B425F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5863" y="704850"/>
            <a:ext cx="4640262" cy="3473450"/>
          </a:xfrm>
          <a:ln cap="flat"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D5725E7-D644-0CF4-E714-FCC458CDDD8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183" tIns="49092" rIns="98183" bIns="49092"/>
          <a:lstStyle/>
          <a:p>
            <a:pPr defTabSz="1036638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2E01038-D048-8B4A-4E15-E71B36B10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48D756E0-6797-4D98-666C-05079AB3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need to add forks/joins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8DD78268-802E-671C-A460-5F1AD0BF3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4588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3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05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77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49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21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93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610AA2-E904-4BF7-8801-FBC4DCB58CDF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D75F53D1-83EE-0F22-0BFB-D02CDA5D5938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D0D48497-CD62-E679-365E-77C082571186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E8E00E94-D91A-6870-5E57-439AE003F0E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32650C3-09BF-AB3F-2ACF-052E81CDA2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8EB6BFE7-BC92-5A8A-E8B1-3F204D7D00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49D13C1F-95D2-F1AA-62CB-77030C361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2FFBE-5996-4211-AFD7-02FFD8975C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70D7889-A585-2E2C-D20F-5D15C6D3FC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4588BA9-D34D-238E-DD48-4F48B90971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2B15-2F3A-43C1-B3D0-8C6D12F939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1D9BE27-0E53-EEC3-CA73-709CEA9297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A3B964-0F77-141A-BCE6-75CC0717E7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DAA942-D2DE-FFE8-E212-D84AEBA283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5C4D4-B933-4FAD-B8A5-3218387027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2B573B-9F25-BCA6-787F-C2E4A491E7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F57E406-143A-5357-30C9-FF0B1D437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14D902-66F5-6CEA-15F4-CAB3175945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2C89-B483-4BE1-BC27-2B74A500F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32658F3-1B2F-E9E1-8FD5-6A22758805F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B02CAA8-CFFD-6552-9B79-409705A1AC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93001B-9B33-9EBD-BDA2-573352D631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B746-2719-47CD-9B62-878BC367E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B2C828-EEF0-A042-323A-1B2443482E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C48746-AE34-9EFA-C58F-C9F7596CC4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E20D22C-AE26-A4DD-9FDA-369C5E0F32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85B46-B157-4F24-8345-BBAC73FDA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625AA-E061-7C83-76F3-76E640E775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DB586E-8C97-D74A-51B1-89DFF31DCE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B9EF0F4-1C15-0A52-C6A4-D583BA026F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F5E96-6B4E-4203-9C4F-1E0E0E730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C78B3A5-5405-9221-5103-7352D87FB1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540A680-EAED-5AA4-D056-6D09A66ADB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411B12B-999C-9457-3C41-40FCF7147D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32049-3F75-42D3-BBE4-0C001D84FD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680A5B0-E3F8-4207-9549-C32C94CA4F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9A7AD8-F8F4-4954-E799-EA05E01E5E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1581717-6827-A700-AADF-E2A114C707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7C81C-EC85-4B4E-9683-4DD8C6D5C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C3CA331-C8A4-6411-4717-F9BCC31510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A19B713-A950-EC78-3EDF-C6F9BB3549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38E00CB-CA09-37E2-C9C4-F23BD717E3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15CAD-A4CD-4BB3-8DA0-6B7536755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AAAA778-A999-CD60-DAF8-38C9F254B7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CFA9F6E-F6D1-3338-7861-BFB2F25FDD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033CA50-AA4A-87E7-73AA-B1BEAA1FC3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D182C-486F-4B39-BC4F-516647EC3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7AE4D26-4A66-B6FC-5690-7A2FC7515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F6C07ACC-9335-5FC4-ACB7-AD27F75C0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B963382F-1912-19C3-1651-45F3B913B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474125FD-2F71-C101-9065-E64CA5AEC2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BE35DF28-9898-6FFA-9160-680DF4BFED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90BF7D-DC61-4B6B-9A21-8F8BCD7BD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CB6CDDAF-731D-6F82-E45E-4655EA9402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E90DB4-C39D-73E5-4F1F-C17F853F4C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Using Diagrams to Represent Program Structure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98FD2A-0939-E78C-50AF-91B0BC5399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OMT and UML</a:t>
            </a:r>
          </a:p>
          <a:p>
            <a:r>
              <a:rPr lang="en-US" altLang="en-US" sz="1800">
                <a:solidFill>
                  <a:schemeClr val="folHlink"/>
                </a:solidFill>
              </a:rPr>
              <a:t>Some pictures and material are from </a:t>
            </a:r>
            <a:br>
              <a:rPr lang="en-US" altLang="en-US" sz="1800">
                <a:solidFill>
                  <a:schemeClr val="folHlink"/>
                </a:solidFill>
              </a:rPr>
            </a:br>
            <a:r>
              <a:rPr lang="en-US" altLang="en-US" sz="1800">
                <a:solidFill>
                  <a:schemeClr val="folHlink"/>
                </a:solidFill>
              </a:rPr>
              <a:t>“Design Patterns” by Gamma et 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B258DE35-CDBB-CF9E-3B0E-2C941A3D0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 Class Diagram 2</a:t>
            </a:r>
          </a:p>
        </p:txBody>
      </p:sp>
      <p:pic>
        <p:nvPicPr>
          <p:cNvPr id="14339" name="Picture 1029" descr="~AUT0001">
            <a:extLst>
              <a:ext uri="{FF2B5EF4-FFF2-40B4-BE49-F238E27FC236}">
                <a16:creationId xmlns:a16="http://schemas.microsoft.com/office/drawing/2014/main" id="{6A7451CA-DEDA-2FE5-72E0-D9371818A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4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57350"/>
            <a:ext cx="8888413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47AB2F40-E361-8928-BD0B-FF2DD0019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F6F853-6D8C-4601-A455-B471B35DF09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A61F3F1D-7CB7-0386-7124-CA00587E2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307975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 Class Diagram 3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81843ABB-0623-F3A8-266D-AD83D37A3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28988" y="1219200"/>
            <a:ext cx="4900612" cy="4038600"/>
          </a:xfrm>
          <a:noFill/>
        </p:spPr>
        <p:txBody>
          <a:bodyPr/>
          <a:lstStyle/>
          <a:p>
            <a:r>
              <a:rPr lang="en-US" altLang="en-US"/>
              <a:t>blah</a:t>
            </a:r>
          </a:p>
        </p:txBody>
      </p:sp>
      <p:pic>
        <p:nvPicPr>
          <p:cNvPr id="15364" name="Picture 1029" descr="~AUT0000">
            <a:extLst>
              <a:ext uri="{FF2B5EF4-FFF2-40B4-BE49-F238E27FC236}">
                <a16:creationId xmlns:a16="http://schemas.microsoft.com/office/drawing/2014/main" id="{716B8276-3BFC-573D-F460-29D70274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8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925" r="-7205" b="-7104"/>
          <a:stretch>
            <a:fillRect/>
          </a:stretch>
        </p:blipFill>
        <p:spPr bwMode="auto">
          <a:xfrm>
            <a:off x="127000" y="1033463"/>
            <a:ext cx="94869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8564AD95-F96E-25FA-A158-75261199F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0C55A4-93B8-46B1-BD25-C00CF63B5DF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4E3CEAB-B76C-F18A-79B3-2C9432097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Object Diagram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9E1CFA0-A89C-0194-83C4-BBF786154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200" y="1377950"/>
            <a:ext cx="8253413" cy="862013"/>
          </a:xfrm>
          <a:noFill/>
        </p:spPr>
        <p:txBody>
          <a:bodyPr/>
          <a:lstStyle/>
          <a:p>
            <a:r>
              <a:rPr lang="en-US" altLang="en-US" sz="1700"/>
              <a:t>shows objects and references as the program is executed</a:t>
            </a:r>
          </a:p>
          <a:p>
            <a:r>
              <a:rPr lang="en-US" altLang="en-US" sz="1700"/>
              <a:t>what would be a class and an object diagram for an object with dynamically allocated members?</a:t>
            </a:r>
          </a:p>
        </p:txBody>
      </p:sp>
      <p:pic>
        <p:nvPicPr>
          <p:cNvPr id="16388" name="Picture 5" descr="objectdiag">
            <a:extLst>
              <a:ext uri="{FF2B5EF4-FFF2-40B4-BE49-F238E27FC236}">
                <a16:creationId xmlns:a16="http://schemas.microsoft.com/office/drawing/2014/main" id="{2AD403F8-1331-7990-33CE-B611EA878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4000" contras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11463"/>
            <a:ext cx="515302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0D1E9B47-FB63-E012-A346-8FFB9F6AD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2F846B-785D-4F7A-A067-1205F8038A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E65D2AA-7FC8-34B7-9BA0-369CD15D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Use Case Diagrams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C4E0A90-76ED-F562-F120-CFD94A626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533525"/>
            <a:ext cx="3430587" cy="3951288"/>
          </a:xfrm>
          <a:noFill/>
        </p:spPr>
        <p:txBody>
          <a:bodyPr/>
          <a:lstStyle/>
          <a:p>
            <a:r>
              <a:rPr lang="en-US" altLang="en-US" sz="1700"/>
              <a:t>written description of the system’s behavior regarding tasks or requirements</a:t>
            </a:r>
          </a:p>
          <a:p>
            <a:endParaRPr lang="en-US" altLang="en-US" sz="1700"/>
          </a:p>
          <a:p>
            <a:r>
              <a:rPr lang="en-US" altLang="en-US" sz="1700"/>
              <a:t>captures interactions between </a:t>
            </a:r>
            <a:r>
              <a:rPr lang="en-US" altLang="en-US" sz="1700" i="1"/>
              <a:t>actors</a:t>
            </a:r>
            <a:r>
              <a:rPr lang="en-US" altLang="en-US" sz="1700"/>
              <a:t> (outside entities) and the system through </a:t>
            </a:r>
            <a:r>
              <a:rPr lang="en-US" altLang="en-US" sz="1700" i="1"/>
              <a:t>use cases</a:t>
            </a:r>
            <a:endParaRPr lang="en-US" altLang="en-US" sz="1700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grpSp>
        <p:nvGrpSpPr>
          <p:cNvPr id="17412" name="Group 6">
            <a:extLst>
              <a:ext uri="{FF2B5EF4-FFF2-40B4-BE49-F238E27FC236}">
                <a16:creationId xmlns:a16="http://schemas.microsoft.com/office/drawing/2014/main" id="{961E8E80-BB4F-9FA0-9C28-BFC0635BF2BF}"/>
              </a:ext>
            </a:extLst>
          </p:cNvPr>
          <p:cNvGrpSpPr>
            <a:grpSpLocks/>
          </p:cNvGrpSpPr>
          <p:nvPr/>
        </p:nvGrpSpPr>
        <p:grpSpPr bwMode="auto">
          <a:xfrm>
            <a:off x="4402138" y="1220788"/>
            <a:ext cx="4298950" cy="3979862"/>
            <a:chOff x="2895" y="717"/>
            <a:chExt cx="2708" cy="2507"/>
          </a:xfrm>
        </p:grpSpPr>
        <p:sp>
          <p:nvSpPr>
            <p:cNvPr id="17418" name="Rectangle 5">
              <a:extLst>
                <a:ext uri="{FF2B5EF4-FFF2-40B4-BE49-F238E27FC236}">
                  <a16:creationId xmlns:a16="http://schemas.microsoft.com/office/drawing/2014/main" id="{A084F524-E069-6499-11D9-A5B22A03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717"/>
              <a:ext cx="2708" cy="25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pic>
          <p:nvPicPr>
            <p:cNvPr id="17419" name="Picture 4" descr="Restaurant-UML-UC">
              <a:extLst>
                <a:ext uri="{FF2B5EF4-FFF2-40B4-BE49-F238E27FC236}">
                  <a16:creationId xmlns:a16="http://schemas.microsoft.com/office/drawing/2014/main" id="{27ED99B3-5424-38AA-551E-9455881BB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" y="815"/>
              <a:ext cx="2460" cy="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Line 7">
            <a:extLst>
              <a:ext uri="{FF2B5EF4-FFF2-40B4-BE49-F238E27FC236}">
                <a16:creationId xmlns:a16="http://schemas.microsoft.com/office/drawing/2014/main" id="{EAEA7B21-C1D4-A58D-F950-66AF3DC7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614863"/>
            <a:ext cx="488950" cy="9461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DF31010D-E786-F92A-0D30-A075E3CC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54768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use case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1E25318F-F7A2-E263-EE66-839361D6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56530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actor</a:t>
            </a:r>
          </a:p>
        </p:txBody>
      </p:sp>
      <p:sp>
        <p:nvSpPr>
          <p:cNvPr id="17416" name="Line 10">
            <a:extLst>
              <a:ext uri="{FF2B5EF4-FFF2-40B4-BE49-F238E27FC236}">
                <a16:creationId xmlns:a16="http://schemas.microsoft.com/office/drawing/2014/main" id="{E90EB7AC-CDA6-5897-8B32-984B48654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5064125"/>
            <a:ext cx="31750" cy="61753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Slide Number Placeholder 10">
            <a:extLst>
              <a:ext uri="{FF2B5EF4-FFF2-40B4-BE49-F238E27FC236}">
                <a16:creationId xmlns:a16="http://schemas.microsoft.com/office/drawing/2014/main" id="{918EF2A1-0F46-2D7C-9B6F-9D5F9A6B2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A8F61-1D30-41B2-83FA-919435E996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9E82885D-4B7D-68D9-ABBA-339EB4B3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219200"/>
            <a:ext cx="2987675" cy="4233863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4647C449-DE6C-6354-AE47-B43895BC1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15963"/>
          </a:xfrm>
        </p:spPr>
        <p:txBody>
          <a:bodyPr/>
          <a:lstStyle/>
          <a:p>
            <a:pPr eaLnBrk="1" hangingPunct="1"/>
            <a:r>
              <a:rPr lang="en-US" altLang="en-US"/>
              <a:t>State Diagram</a:t>
            </a: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E1024B33-3C46-A1C1-2847-4A478838F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4716463" cy="5410200"/>
          </a:xfrm>
        </p:spPr>
        <p:txBody>
          <a:bodyPr/>
          <a:lstStyle/>
          <a:p>
            <a:pPr eaLnBrk="1" hangingPunct="1"/>
            <a:r>
              <a:rPr lang="en-US" altLang="en-US" sz="1700"/>
              <a:t>depicts an object transitions through states</a:t>
            </a:r>
          </a:p>
          <a:p>
            <a:pPr lvl="1" eaLnBrk="1" hangingPunct="1"/>
            <a:r>
              <a:rPr lang="en-US" altLang="en-US" sz="1700"/>
              <a:t>what is object state again?</a:t>
            </a:r>
          </a:p>
          <a:p>
            <a:pPr eaLnBrk="1" hangingPunct="1"/>
            <a:r>
              <a:rPr lang="en-US" altLang="en-US" sz="1700"/>
              <a:t>notation</a:t>
            </a:r>
          </a:p>
          <a:p>
            <a:pPr lvl="1" eaLnBrk="1" hangingPunct="1"/>
            <a:r>
              <a:rPr lang="en-US" altLang="en-US" sz="1700"/>
              <a:t>filled circle – initial state</a:t>
            </a:r>
          </a:p>
          <a:p>
            <a:pPr lvl="1" eaLnBrk="1" hangingPunct="1"/>
            <a:r>
              <a:rPr lang="en-US" altLang="en-US" sz="1700"/>
              <a:t>hollow/filled circle – final state</a:t>
            </a:r>
          </a:p>
          <a:p>
            <a:pPr lvl="1" eaLnBrk="1" hangingPunct="1"/>
            <a:r>
              <a:rPr lang="en-US" altLang="en-US" sz="1700"/>
              <a:t>rounded rectangle – state</a:t>
            </a:r>
          </a:p>
          <a:p>
            <a:pPr lvl="2" eaLnBrk="1" hangingPunct="1"/>
            <a:r>
              <a:rPr lang="en-US" altLang="en-US" sz="1700"/>
              <a:t>top: name of state</a:t>
            </a:r>
          </a:p>
          <a:p>
            <a:pPr lvl="2" eaLnBrk="1" hangingPunct="1"/>
            <a:r>
              <a:rPr lang="en-US" altLang="en-US" sz="1700"/>
              <a:t>bottom: activities done in this state</a:t>
            </a:r>
          </a:p>
          <a:p>
            <a:pPr lvl="1" eaLnBrk="1" hangingPunct="1"/>
            <a:r>
              <a:rPr lang="en-US" altLang="en-US" sz="1700"/>
              <a:t>arrow – transition</a:t>
            </a:r>
          </a:p>
          <a:p>
            <a:pPr lvl="2" eaLnBrk="1" hangingPunct="1"/>
            <a:r>
              <a:rPr lang="en-US" altLang="en-US" sz="1700"/>
              <a:t>label in square brackets – name of the event causing transition</a:t>
            </a:r>
          </a:p>
        </p:txBody>
      </p:sp>
      <p:sp>
        <p:nvSpPr>
          <p:cNvPr id="18437" name="Slide Number Placeholder 3">
            <a:extLst>
              <a:ext uri="{FF2B5EF4-FFF2-40B4-BE49-F238E27FC236}">
                <a16:creationId xmlns:a16="http://schemas.microsoft.com/office/drawing/2014/main" id="{6FFCE912-5160-9371-1BCC-32BAEAC32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B2924DFB-957F-439F-BA5A-5C7F8D38B4C0}" type="slidenum">
              <a:rPr lang="en-US" altLang="en-US" sz="14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18438" name="Picture 2" descr="C:\Users\Administrator\Desktop\UML_State_diagram.svg.png">
            <a:extLst>
              <a:ext uri="{FF2B5EF4-FFF2-40B4-BE49-F238E27FC236}">
                <a16:creationId xmlns:a16="http://schemas.microsoft.com/office/drawing/2014/main" id="{E4DFA453-29C4-679E-7255-AEEA8A08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1113"/>
            <a:ext cx="28575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B625C8E-0835-65DE-5C4E-2DB480242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Diagrams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C1395FE-16B4-D316-2D0F-22F9CBF62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377950"/>
            <a:ext cx="8075613" cy="3282950"/>
          </a:xfrm>
          <a:noFill/>
        </p:spPr>
        <p:txBody>
          <a:bodyPr/>
          <a:lstStyle/>
          <a:p>
            <a:r>
              <a:rPr lang="en-US" altLang="en-US" sz="1800"/>
              <a:t>What is the purpose for the use of diagrams</a:t>
            </a:r>
          </a:p>
          <a:p>
            <a:r>
              <a:rPr lang="en-US" altLang="en-US" sz="1800"/>
              <a:t>What is the difference between structure and behavior diagrams?</a:t>
            </a:r>
          </a:p>
          <a:p>
            <a:r>
              <a:rPr lang="en-US" altLang="en-US" sz="1800"/>
              <a:t>What types of structure diagrams we have studied? Behavior diagrams?</a:t>
            </a:r>
          </a:p>
          <a:p>
            <a:r>
              <a:rPr lang="en-US" altLang="en-US" sz="1800"/>
              <a:t>How is class denoted on a structure diagram? </a:t>
            </a:r>
          </a:p>
          <a:p>
            <a:r>
              <a:rPr lang="en-US" altLang="en-US" sz="1800"/>
              <a:t>What is aggregator/agregatee? How is their relationship denoted?</a:t>
            </a:r>
          </a:p>
          <a:p>
            <a:r>
              <a:rPr lang="en-US" altLang="en-US" sz="1800"/>
              <a:t>What is multiplicity and how is it denoted?</a:t>
            </a:r>
          </a:p>
          <a:p>
            <a:r>
              <a:rPr lang="en-US" altLang="en-US" sz="1800"/>
              <a:t>What is visibility and how is it denoted?</a:t>
            </a:r>
          </a:p>
          <a:p>
            <a:r>
              <a:rPr lang="en-US" altLang="en-US" sz="1800"/>
              <a:t>How are objects denoted on a structure diagram?</a:t>
            </a:r>
          </a:p>
          <a:p>
            <a:r>
              <a:rPr lang="en-US" altLang="en-US" sz="1800"/>
              <a:t>What diagram uses </a:t>
            </a:r>
            <a:r>
              <a:rPr lang="en-US" altLang="en-US" sz="1800" i="1"/>
              <a:t>use cases</a:t>
            </a:r>
            <a:r>
              <a:rPr lang="en-US" altLang="en-US" sz="1800"/>
              <a:t>, </a:t>
            </a:r>
            <a:r>
              <a:rPr lang="en-US" altLang="en-US" sz="1800" i="1"/>
              <a:t>actors</a:t>
            </a:r>
            <a:r>
              <a:rPr lang="en-US" altLang="en-US" sz="1800"/>
              <a:t>? What is </a:t>
            </a:r>
            <a:r>
              <a:rPr lang="en-US" altLang="en-US" sz="1800" i="1"/>
              <a:t>system boundary</a:t>
            </a:r>
            <a:r>
              <a:rPr lang="en-US" altLang="en-US" sz="1800"/>
              <a:t>?</a:t>
            </a:r>
          </a:p>
          <a:p>
            <a:r>
              <a:rPr lang="en-US" altLang="en-US" sz="1800"/>
              <a:t>What does filled, hollow/filled circle, rectangle, arrows represent in a state diagram?  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84BAD20-2041-8705-08D2-0D875C9C9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1999A2-98CC-4F64-B2DD-A8FB7A9AB90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DC87D293-36D3-3242-8EE2-4FC520F2F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Interaction (Sequence) Diagram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1D547566-D79D-C2EE-FEE8-52B27EAA9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885825"/>
            <a:ext cx="8135937" cy="814388"/>
          </a:xfrm>
          <a:noFill/>
        </p:spPr>
        <p:txBody>
          <a:bodyPr/>
          <a:lstStyle/>
          <a:p>
            <a:r>
              <a:rPr lang="en-US" altLang="en-US" sz="1800"/>
              <a:t>shows order in which requests (methods) between objects are executed  - </a:t>
            </a:r>
            <a:r>
              <a:rPr lang="en-US" altLang="en-US" sz="1800" i="1"/>
              <a:t>scenario</a:t>
            </a:r>
            <a:r>
              <a:rPr lang="en-US" altLang="en-US" sz="1800"/>
              <a:t>, typically within a single use case</a:t>
            </a:r>
            <a:endParaRPr lang="en-US" altLang="en-US" sz="1800" i="1"/>
          </a:p>
          <a:p>
            <a:pPr lvl="1"/>
            <a:r>
              <a:rPr lang="en-US" altLang="en-US" sz="1800" i="1"/>
              <a:t>boxes</a:t>
            </a:r>
            <a:r>
              <a:rPr lang="en-US" altLang="en-US" sz="1800"/>
              <a:t> – processes (function invocation) in each object</a:t>
            </a:r>
          </a:p>
          <a:p>
            <a:pPr lvl="1"/>
            <a:r>
              <a:rPr lang="en-US" altLang="en-US" sz="1800" i="1"/>
              <a:t>lines</a:t>
            </a:r>
            <a:r>
              <a:rPr lang="en-US" altLang="en-US" sz="1800"/>
              <a:t> – messages (interaction) between objects</a:t>
            </a:r>
          </a:p>
          <a:p>
            <a:pPr lvl="1"/>
            <a:r>
              <a:rPr lang="en-US" altLang="en-US" sz="1800"/>
              <a:t>lifeline – vertical dashed line represents objects’ existence </a:t>
            </a:r>
          </a:p>
        </p:txBody>
      </p:sp>
      <p:pic>
        <p:nvPicPr>
          <p:cNvPr id="21508" name="Picture 5" descr="Y:\Tmp\inter044.gif">
            <a:extLst>
              <a:ext uri="{FF2B5EF4-FFF2-40B4-BE49-F238E27FC236}">
                <a16:creationId xmlns:a16="http://schemas.microsoft.com/office/drawing/2014/main" id="{E0208DDC-AA79-BB61-A451-01518AFC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840038"/>
            <a:ext cx="5805488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41BE5E5B-6B74-DC01-826C-D472A8F73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4DD6D5-3444-4191-BA43-996CFAD4ED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A5681829-07A5-D762-E292-10A134A2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1219200"/>
            <a:ext cx="4346575" cy="4235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0BE2107-2F8F-69DD-3B40-CF843C8B0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Interaction Diagram Examples</a:t>
            </a:r>
          </a:p>
        </p:txBody>
      </p:sp>
      <p:pic>
        <p:nvPicPr>
          <p:cNvPr id="22532" name="Picture 5" descr="Restaurant-UML-SEQ">
            <a:extLst>
              <a:ext uri="{FF2B5EF4-FFF2-40B4-BE49-F238E27FC236}">
                <a16:creationId xmlns:a16="http://schemas.microsoft.com/office/drawing/2014/main" id="{DD174647-7D20-2B87-5D79-CE2769CD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1263"/>
            <a:ext cx="4167188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6">
            <a:extLst>
              <a:ext uri="{FF2B5EF4-FFF2-40B4-BE49-F238E27FC236}">
                <a16:creationId xmlns:a16="http://schemas.microsoft.com/office/drawing/2014/main" id="{DF5CA484-E61F-DCC6-980A-AEE3B595D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6113463"/>
            <a:ext cx="7848600" cy="512762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2534" name="Picture 7" descr="CheckEmail">
            <a:extLst>
              <a:ext uri="{FF2B5EF4-FFF2-40B4-BE49-F238E27FC236}">
                <a16:creationId xmlns:a16="http://schemas.microsoft.com/office/drawing/2014/main" id="{F01E63C7-D9AE-FBAF-EB36-94F34D5B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328738"/>
            <a:ext cx="406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Slide Number Placeholder 6">
            <a:extLst>
              <a:ext uri="{FF2B5EF4-FFF2-40B4-BE49-F238E27FC236}">
                <a16:creationId xmlns:a16="http://schemas.microsoft.com/office/drawing/2014/main" id="{069CFAA0-0AF9-AECE-0BCB-400270A6D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273FE6-8B40-4278-8C5A-8312A1AE6DA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EB622C6E-30F2-9B45-5453-2A8C8383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813300"/>
            <a:ext cx="103188" cy="604838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090C656-081C-4466-BE16-FBC85E4CC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Interaction Diagram Examples 2</a:t>
            </a: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4D6AE8CA-F0F2-044A-4CD9-435331F10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6113463"/>
            <a:ext cx="7848600" cy="51276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6">
            <a:extLst>
              <a:ext uri="{FF2B5EF4-FFF2-40B4-BE49-F238E27FC236}">
                <a16:creationId xmlns:a16="http://schemas.microsoft.com/office/drawing/2014/main" id="{2D99DC63-2443-57C9-587E-7289DCF7F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BB980-C0FC-485E-BA07-C01BD428098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23557" name="Picture 2" descr="C:\Users\Administrator\Desktop\example english.png">
            <a:extLst>
              <a:ext uri="{FF2B5EF4-FFF2-40B4-BE49-F238E27FC236}">
                <a16:creationId xmlns:a16="http://schemas.microsoft.com/office/drawing/2014/main" id="{24729D4C-833F-8C3E-D9BC-E0FBF0BC8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790575"/>
            <a:ext cx="810895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E5DC5F3-8F43-3FC7-3229-3FD3A0850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649288"/>
            <a:ext cx="2890837" cy="3582987"/>
          </a:xfrm>
        </p:spPr>
        <p:txBody>
          <a:bodyPr/>
          <a:lstStyle/>
          <a:p>
            <a:r>
              <a:rPr lang="en-US" altLang="en-US"/>
              <a:t>Battleship</a:t>
            </a:r>
            <a:br>
              <a:rPr lang="en-US" altLang="en-US"/>
            </a:br>
            <a:r>
              <a:rPr lang="en-US" altLang="en-US"/>
              <a:t>Class and Object Diagrams</a:t>
            </a:r>
          </a:p>
        </p:txBody>
      </p:sp>
      <p:pic>
        <p:nvPicPr>
          <p:cNvPr id="24579" name="Content Placeholder 5" descr="uml1 001.png">
            <a:extLst>
              <a:ext uri="{FF2B5EF4-FFF2-40B4-BE49-F238E27FC236}">
                <a16:creationId xmlns:a16="http://schemas.microsoft.com/office/drawing/2014/main" id="{5138406D-271F-B48C-9DF4-9A6348115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2913" y="211138"/>
            <a:ext cx="5076825" cy="6457950"/>
          </a:xfrm>
        </p:spPr>
      </p:pic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F0BD2B5-67BA-9C0C-94E2-B4520C525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21D3F-F07D-48D7-B110-2A5455917C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345DED-A0E7-C859-E72D-3DF5E5C87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76AC86-B973-CD8D-3A9B-2048BBC21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3" y="1258888"/>
            <a:ext cx="3944937" cy="4038600"/>
          </a:xfrm>
          <a:noFill/>
        </p:spPr>
        <p:txBody>
          <a:bodyPr/>
          <a:lstStyle/>
          <a:p>
            <a:r>
              <a:rPr lang="en-US" altLang="en-US" sz="1700"/>
              <a:t>why diagrams</a:t>
            </a:r>
          </a:p>
          <a:p>
            <a:r>
              <a:rPr lang="en-US" altLang="en-US" sz="1700"/>
              <a:t>diagram types</a:t>
            </a:r>
          </a:p>
          <a:p>
            <a:r>
              <a:rPr lang="en-US" altLang="en-US" sz="1700"/>
              <a:t>class diagram elements</a:t>
            </a:r>
          </a:p>
          <a:p>
            <a:pPr lvl="1"/>
            <a:r>
              <a:rPr lang="en-US" altLang="en-US" sz="1700"/>
              <a:t>class</a:t>
            </a:r>
          </a:p>
          <a:p>
            <a:pPr lvl="1"/>
            <a:r>
              <a:rPr lang="en-US" altLang="en-US" sz="1700"/>
              <a:t>aggregation</a:t>
            </a:r>
          </a:p>
          <a:p>
            <a:pPr lvl="1"/>
            <a:r>
              <a:rPr lang="en-US" altLang="en-US" sz="1700"/>
              <a:t>inheritance</a:t>
            </a:r>
          </a:p>
          <a:p>
            <a:pPr lvl="1"/>
            <a:r>
              <a:rPr lang="en-US" altLang="en-US" sz="1700"/>
              <a:t>instantiation</a:t>
            </a:r>
          </a:p>
          <a:p>
            <a:r>
              <a:rPr lang="en-US" altLang="en-US" sz="1700"/>
              <a:t>class diagram examples</a:t>
            </a:r>
          </a:p>
          <a:p>
            <a:r>
              <a:rPr lang="en-US" altLang="en-US" sz="1700"/>
              <a:t>object diagram</a:t>
            </a:r>
          </a:p>
          <a:p>
            <a:r>
              <a:rPr lang="en-US" altLang="en-US" sz="1700"/>
              <a:t>use case diagram</a:t>
            </a:r>
          </a:p>
          <a:p>
            <a:r>
              <a:rPr lang="en-US" altLang="en-US" sz="1700"/>
              <a:t>state diagram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340A706-FC95-3578-6051-6F1DA2465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E736B-CE84-4017-9318-773EA1872D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38B3945-501D-9916-6BDD-AB01D44CC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649288"/>
            <a:ext cx="2890837" cy="3582987"/>
          </a:xfrm>
        </p:spPr>
        <p:txBody>
          <a:bodyPr/>
          <a:lstStyle/>
          <a:p>
            <a:r>
              <a:rPr lang="en-US" altLang="en-US"/>
              <a:t>Battleship</a:t>
            </a:r>
            <a:br>
              <a:rPr lang="en-US" altLang="en-US"/>
            </a:br>
            <a:r>
              <a:rPr lang="en-US" altLang="en-US"/>
              <a:t>Use Case</a:t>
            </a:r>
            <a:br>
              <a:rPr lang="en-US" altLang="en-US"/>
            </a:br>
            <a:r>
              <a:rPr lang="en-US" altLang="en-US"/>
              <a:t>and</a:t>
            </a:r>
            <a:br>
              <a:rPr lang="en-US" altLang="en-US"/>
            </a:br>
            <a:r>
              <a:rPr lang="en-US" altLang="en-US"/>
              <a:t>Interaction</a:t>
            </a:r>
            <a:br>
              <a:rPr lang="en-US" altLang="en-US"/>
            </a:br>
            <a:r>
              <a:rPr lang="en-US" altLang="en-US"/>
              <a:t>Diagrams</a:t>
            </a:r>
          </a:p>
        </p:txBody>
      </p:sp>
      <p:pic>
        <p:nvPicPr>
          <p:cNvPr id="25603" name="Content Placeholder 7" descr="uml2 001.png">
            <a:extLst>
              <a:ext uri="{FF2B5EF4-FFF2-40B4-BE49-F238E27FC236}">
                <a16:creationId xmlns:a16="http://schemas.microsoft.com/office/drawing/2014/main" id="{730A5C3B-6C2F-A3B9-4650-F699E96B9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2438" y="241300"/>
            <a:ext cx="3981450" cy="6580188"/>
          </a:xfrm>
        </p:spPr>
      </p:pic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64F13D23-9330-0496-DFB0-CE6A39DBC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74DF9-2368-4D62-87DE-23A332A187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382A57-3115-7557-29F7-5FF78846F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Diagrams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DAB5BA-5A9F-7069-4295-81982A403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7392987" cy="4392612"/>
          </a:xfrm>
          <a:noFill/>
        </p:spPr>
        <p:txBody>
          <a:bodyPr/>
          <a:lstStyle/>
          <a:p>
            <a:r>
              <a:rPr lang="en-US" altLang="en-US" sz="1700"/>
              <a:t>diagrams is a way to capture the essential aspects of the program</a:t>
            </a:r>
          </a:p>
          <a:p>
            <a:pPr lvl="1"/>
            <a:r>
              <a:rPr lang="en-US" altLang="en-US" sz="1700"/>
              <a:t>have an overview of the whole program</a:t>
            </a:r>
          </a:p>
          <a:p>
            <a:pPr lvl="1"/>
            <a:r>
              <a:rPr lang="en-US" altLang="en-US" sz="1700"/>
              <a:t>see the important relationships between elements of program</a:t>
            </a:r>
          </a:p>
          <a:p>
            <a:pPr lvl="1"/>
            <a:r>
              <a:rPr lang="en-US" altLang="en-US" sz="1700"/>
              <a:t>get the picture of the program before it is coded</a:t>
            </a:r>
          </a:p>
          <a:p>
            <a:r>
              <a:rPr lang="en-US" altLang="en-US" sz="1700"/>
              <a:t>standardized as part of </a:t>
            </a:r>
          </a:p>
          <a:p>
            <a:pPr lvl="1"/>
            <a:r>
              <a:rPr lang="en-US" altLang="en-US" sz="1700"/>
              <a:t>object modeling technique (OMT) – Rumbaugh, Blaha, et al 1991</a:t>
            </a:r>
          </a:p>
          <a:p>
            <a:pPr lvl="1"/>
            <a:r>
              <a:rPr lang="en-US" altLang="en-US" sz="1700"/>
              <a:t>universal modeling language (UML) – Rational Rose Inc. and other companies</a:t>
            </a:r>
          </a:p>
          <a:p>
            <a:r>
              <a:rPr lang="en-US" altLang="en-US" sz="1700"/>
              <a:t>used in program planning, development and documentation</a:t>
            </a:r>
          </a:p>
          <a:p>
            <a:r>
              <a:rPr lang="en-US" altLang="en-US" sz="1700"/>
              <a:t>language independent (not necessarily C++)</a:t>
            </a:r>
          </a:p>
          <a:p>
            <a:pPr>
              <a:buFont typeface="Monotype Sorts" pitchFamily="2" charset="2"/>
              <a:buNone/>
            </a:pPr>
            <a:endParaRPr lang="en-US" altLang="en-US" sz="1700"/>
          </a:p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58EEE5D-9070-7A4D-54E8-541605BCF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BF9DD-07AC-4284-A131-2312C6CD50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7DEA1F-A8CF-3CAB-AA72-F97301A4F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Diagram Types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8FACFC-947D-DC39-6BDA-2FA8F6754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838" y="1258888"/>
            <a:ext cx="6564312" cy="4392612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structure diagram </a:t>
            </a:r>
            <a:r>
              <a:rPr lang="en-US" altLang="en-US" sz="1700" dirty="0"/>
              <a:t>– emphasizes what constructs must be present in the modeled system</a:t>
            </a:r>
          </a:p>
          <a:p>
            <a:pPr lvl="1">
              <a:defRPr/>
            </a:pPr>
            <a:r>
              <a:rPr lang="en-US" altLang="en-US" sz="1700" i="1" dirty="0"/>
              <a:t>class diagram </a:t>
            </a:r>
            <a:r>
              <a:rPr lang="en-US" altLang="en-US" sz="1700" dirty="0"/>
              <a:t>– the system classes, attributes, their relationships</a:t>
            </a:r>
          </a:p>
          <a:p>
            <a:pPr lvl="1">
              <a:defRPr/>
            </a:pPr>
            <a:r>
              <a:rPr lang="en-US" altLang="en-US" sz="1700" i="1" dirty="0"/>
              <a:t>object diagram </a:t>
            </a:r>
            <a:r>
              <a:rPr lang="en-US" altLang="en-US" sz="1700" dirty="0"/>
              <a:t>–  a view of the modeled system at a specific moment of execution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i="1" dirty="0"/>
              <a:t>behavior diagram </a:t>
            </a:r>
            <a:r>
              <a:rPr lang="en-US" altLang="en-US" sz="1700" dirty="0"/>
              <a:t>– emphasizes what actions must happen in the system</a:t>
            </a:r>
          </a:p>
          <a:p>
            <a:pPr lvl="1">
              <a:defRPr/>
            </a:pPr>
            <a:r>
              <a:rPr lang="en-US" altLang="en-US" sz="1700" i="1" dirty="0"/>
              <a:t>use-case diagram </a:t>
            </a:r>
            <a:r>
              <a:rPr lang="en-US" altLang="en-US" sz="1700" dirty="0"/>
              <a:t>– system functionality in terms of interaction with outside actors</a:t>
            </a:r>
          </a:p>
          <a:p>
            <a:pPr lvl="1">
              <a:defRPr/>
            </a:pPr>
            <a:r>
              <a:rPr lang="en-US" altLang="en-US" sz="1700" i="1" dirty="0"/>
              <a:t>state diagram </a:t>
            </a:r>
            <a:r>
              <a:rPr lang="en-US" altLang="en-US" sz="1700" dirty="0"/>
              <a:t>– program state transitions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AF64CC9-119E-D0A4-31B0-598861EF9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68B4E-2F0D-4B5F-A2C2-7A8A4C0E5D9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4B296B51-6AF8-8A14-23F7-E73FF23E6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7213" y="228600"/>
            <a:ext cx="4090987" cy="669925"/>
          </a:xfr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43874AB9-7481-9FA3-16B6-B0757CF2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4163" y="863600"/>
            <a:ext cx="4537075" cy="1120775"/>
          </a:xfrm>
        </p:spPr>
        <p:txBody>
          <a:bodyPr/>
          <a:lstStyle/>
          <a:p>
            <a:r>
              <a:rPr lang="en-US" altLang="en-US" sz="1700" i="1"/>
              <a:t>operations</a:t>
            </a:r>
            <a:r>
              <a:rPr lang="en-US" altLang="en-US" sz="1700"/>
              <a:t> – member functions/methods</a:t>
            </a:r>
          </a:p>
          <a:p>
            <a:r>
              <a:rPr lang="en-US" altLang="en-US" sz="1700" i="1"/>
              <a:t>instance variables</a:t>
            </a:r>
            <a:r>
              <a:rPr lang="en-US" altLang="en-US" sz="1700"/>
              <a:t> – member variables/attributes</a:t>
            </a:r>
          </a:p>
          <a:p>
            <a:pPr>
              <a:buFont typeface="Monotype Sorts" pitchFamily="2" charset="2"/>
              <a:buNone/>
            </a:pPr>
            <a:endParaRPr lang="en-US" altLang="en-US" sz="1700"/>
          </a:p>
        </p:txBody>
      </p:sp>
      <p:sp>
        <p:nvSpPr>
          <p:cNvPr id="8196" name="Rectangle 11">
            <a:extLst>
              <a:ext uri="{FF2B5EF4-FFF2-40B4-BE49-F238E27FC236}">
                <a16:creationId xmlns:a16="http://schemas.microsoft.com/office/drawing/2014/main" id="{9BC81924-B51C-E12B-F121-96856FB5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1933575"/>
            <a:ext cx="3467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Example{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void showchar();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string getstring();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char c;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string str;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8197" name="Picture 10" descr="Y:\Tmp\BankAccount1.svg.png">
            <a:extLst>
              <a:ext uri="{FF2B5EF4-FFF2-40B4-BE49-F238E27FC236}">
                <a16:creationId xmlns:a16="http://schemas.microsoft.com/office/drawing/2014/main" id="{3AFBB15D-B127-4DA9-5EAD-30298BBE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4795838"/>
            <a:ext cx="3206750" cy="1714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11">
            <a:extLst>
              <a:ext uri="{FF2B5EF4-FFF2-40B4-BE49-F238E27FC236}">
                <a16:creationId xmlns:a16="http://schemas.microsoft.com/office/drawing/2014/main" id="{C7A0F319-79E4-FE83-FEE3-D749CC04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321175"/>
            <a:ext cx="5459412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BankAccount{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void deposit(dollars amount);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void withdrawal(dollars amount);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string owner; 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dollars balance;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8199" name="Group 12">
            <a:extLst>
              <a:ext uri="{FF2B5EF4-FFF2-40B4-BE49-F238E27FC236}">
                <a16:creationId xmlns:a16="http://schemas.microsoft.com/office/drawing/2014/main" id="{61904CF2-3F15-F8A8-08C4-F7FEADC7E4EE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424113"/>
            <a:ext cx="3124200" cy="1793875"/>
            <a:chOff x="2555925" y="2373122"/>
            <a:chExt cx="3059158" cy="1812612"/>
          </a:xfrm>
        </p:grpSpPr>
        <p:sp>
          <p:nvSpPr>
            <p:cNvPr id="8205" name="Rectangle 12">
              <a:extLst>
                <a:ext uri="{FF2B5EF4-FFF2-40B4-BE49-F238E27FC236}">
                  <a16:creationId xmlns:a16="http://schemas.microsoft.com/office/drawing/2014/main" id="{64B8B9F4-07D3-4B9E-9A0B-5F48AC3E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925" y="2373122"/>
              <a:ext cx="3059158" cy="39211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2"/>
                  </a:solidFill>
                  <a:latin typeface="Courier New" panose="02070309020205020404" pitchFamily="49" charset="0"/>
                </a:rPr>
                <a:t>Example</a:t>
              </a:r>
            </a:p>
          </p:txBody>
        </p:sp>
        <p:sp>
          <p:nvSpPr>
            <p:cNvPr id="8206" name="Rectangle 13">
              <a:extLst>
                <a:ext uri="{FF2B5EF4-FFF2-40B4-BE49-F238E27FC236}">
                  <a16:creationId xmlns:a16="http://schemas.microsoft.com/office/drawing/2014/main" id="{225611E7-749F-52A1-CFA7-A8970C63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925" y="3480884"/>
              <a:ext cx="3050612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showchar(): void</a:t>
              </a:r>
              <a:b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getstring(): string</a:t>
              </a:r>
            </a:p>
          </p:txBody>
        </p:sp>
        <p:sp>
          <p:nvSpPr>
            <p:cNvPr id="8207" name="Rectangle 13">
              <a:extLst>
                <a:ext uri="{FF2B5EF4-FFF2-40B4-BE49-F238E27FC236}">
                  <a16:creationId xmlns:a16="http://schemas.microsoft.com/office/drawing/2014/main" id="{FE905A8B-32B5-21BA-AAF8-6231D02A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925" y="2753068"/>
              <a:ext cx="3059158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c: char</a:t>
              </a:r>
              <a:b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str: string</a:t>
              </a:r>
            </a:p>
          </p:txBody>
        </p:sp>
      </p:grpSp>
      <p:grpSp>
        <p:nvGrpSpPr>
          <p:cNvPr id="8200" name="Group 12">
            <a:extLst>
              <a:ext uri="{FF2B5EF4-FFF2-40B4-BE49-F238E27FC236}">
                <a16:creationId xmlns:a16="http://schemas.microsoft.com/office/drawing/2014/main" id="{CB564FA1-819D-9131-AEF5-B19252802291}"/>
              </a:ext>
            </a:extLst>
          </p:cNvPr>
          <p:cNvGrpSpPr>
            <a:grpSpLocks/>
          </p:cNvGrpSpPr>
          <p:nvPr/>
        </p:nvGrpSpPr>
        <p:grpSpPr bwMode="auto">
          <a:xfrm>
            <a:off x="119063" y="373063"/>
            <a:ext cx="3914775" cy="1770062"/>
            <a:chOff x="2709253" y="2074996"/>
            <a:chExt cx="3032680" cy="1769892"/>
          </a:xfrm>
        </p:grpSpPr>
        <p:sp>
          <p:nvSpPr>
            <p:cNvPr id="8202" name="Rectangle 12">
              <a:extLst>
                <a:ext uri="{FF2B5EF4-FFF2-40B4-BE49-F238E27FC236}">
                  <a16:creationId xmlns:a16="http://schemas.microsoft.com/office/drawing/2014/main" id="{84C2F8BA-0FEF-2459-7000-04D9E60E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253" y="2074996"/>
              <a:ext cx="3032558" cy="39211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chemeClr val="bg2"/>
                  </a:solidFill>
                  <a:latin typeface="Courier New" panose="02070309020205020404" pitchFamily="49" charset="0"/>
                </a:rPr>
                <a:t>ClassName</a:t>
              </a:r>
            </a:p>
          </p:txBody>
        </p:sp>
        <p:sp>
          <p:nvSpPr>
            <p:cNvPr id="8203" name="Rectangle 13">
              <a:extLst>
                <a:ext uri="{FF2B5EF4-FFF2-40B4-BE49-F238E27FC236}">
                  <a16:creationId xmlns:a16="http://schemas.microsoft.com/office/drawing/2014/main" id="{28BB99AE-FDF3-68F0-BCB9-ECFF7DF71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253" y="3140038"/>
              <a:ext cx="3032558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bg2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oper2(): returnType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oper1(parName: parType): rType</a:t>
              </a:r>
              <a:b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endParaRPr lang="en-US" altLang="en-US" sz="16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7BE5ADA2-DD72-FF59-EDC7-2F66A902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872" y="2429310"/>
              <a:ext cx="3026061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instVar1: Type</a:t>
              </a:r>
              <a:b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instVar2: Type</a:t>
              </a:r>
            </a:p>
          </p:txBody>
        </p:sp>
      </p:grpSp>
      <p:sp>
        <p:nvSpPr>
          <p:cNvPr id="8201" name="Slide Number Placeholder 14">
            <a:extLst>
              <a:ext uri="{FF2B5EF4-FFF2-40B4-BE49-F238E27FC236}">
                <a16:creationId xmlns:a16="http://schemas.microsoft.com/office/drawing/2014/main" id="{333A59E0-3EDF-38C3-9644-79EDA4D1A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290BAC-F6BC-44B9-81EF-63E00DF7F26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75BFF452-FAE2-98D4-72D7-C0C386D3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92150"/>
          </a:xfrm>
        </p:spPr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C6A56DBE-3972-C4F6-5107-3F2D83DB3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4925" y="1014413"/>
            <a:ext cx="6413500" cy="692150"/>
          </a:xfrm>
        </p:spPr>
        <p:txBody>
          <a:bodyPr/>
          <a:lstStyle/>
          <a:p>
            <a:r>
              <a:rPr lang="en-US" altLang="en-US" sz="1700"/>
              <a:t>if class contains instances (objects) of other classes the class </a:t>
            </a:r>
            <a:r>
              <a:rPr lang="en-US" altLang="en-US" sz="1700" i="1"/>
              <a:t>aggregates</a:t>
            </a:r>
            <a:r>
              <a:rPr lang="en-US" altLang="en-US" sz="1700"/>
              <a:t> them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70B551-A271-1157-A99C-7472B4A0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6553200"/>
            <a:ext cx="2149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pic>
        <p:nvPicPr>
          <p:cNvPr id="9221" name="Picture 7" descr="aggregation">
            <a:extLst>
              <a:ext uri="{FF2B5EF4-FFF2-40B4-BE49-F238E27FC236}">
                <a16:creationId xmlns:a16="http://schemas.microsoft.com/office/drawing/2014/main" id="{94A54474-74EF-EDA1-B5E9-64815067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40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830388"/>
            <a:ext cx="616108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8" descr="aggregationOne2many">
            <a:extLst>
              <a:ext uri="{FF2B5EF4-FFF2-40B4-BE49-F238E27FC236}">
                <a16:creationId xmlns:a16="http://schemas.microsoft.com/office/drawing/2014/main" id="{3DDCD338-5911-73E2-652C-AA9F8FAD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56000" contras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3756025"/>
            <a:ext cx="5988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9">
            <a:extLst>
              <a:ext uri="{FF2B5EF4-FFF2-40B4-BE49-F238E27FC236}">
                <a16:creationId xmlns:a16="http://schemas.microsoft.com/office/drawing/2014/main" id="{B8863959-7689-DFB8-97A7-499CEFC6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995613"/>
            <a:ext cx="6413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if class aggregates more than one instance of the same class it is shown diagramatically </a:t>
            </a:r>
          </a:p>
        </p:txBody>
      </p:sp>
      <p:pic>
        <p:nvPicPr>
          <p:cNvPr id="9224" name="Picture 11">
            <a:extLst>
              <a:ext uri="{FF2B5EF4-FFF2-40B4-BE49-F238E27FC236}">
                <a16:creationId xmlns:a16="http://schemas.microsoft.com/office/drawing/2014/main" id="{3270B7E7-E159-9EFF-EEB5-A9638232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5665788"/>
            <a:ext cx="5580063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5" name="Rectangle 9">
            <a:extLst>
              <a:ext uri="{FF2B5EF4-FFF2-40B4-BE49-F238E27FC236}">
                <a16:creationId xmlns:a16="http://schemas.microsoft.com/office/drawing/2014/main" id="{8E7D8BE8-7861-B9AF-7BC5-7E561A66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114925"/>
            <a:ext cx="7550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i="1"/>
              <a:t>multiplicity - </a:t>
            </a:r>
            <a:r>
              <a:rPr lang="en-US" altLang="en-US" sz="1700"/>
              <a:t> shows how many instances of objects on each side</a:t>
            </a:r>
            <a:endParaRPr lang="en-US" altLang="en-US" sz="1700" i="1"/>
          </a:p>
        </p:txBody>
      </p:sp>
      <p:sp>
        <p:nvSpPr>
          <p:cNvPr id="9226" name="Slide Number Placeholder 9">
            <a:extLst>
              <a:ext uri="{FF2B5EF4-FFF2-40B4-BE49-F238E27FC236}">
                <a16:creationId xmlns:a16="http://schemas.microsoft.com/office/drawing/2014/main" id="{2CB76D10-136F-6AB2-444A-D41DE77F6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97C38-C57F-4A31-9824-E824A985F26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815AA6B8-70DF-CCD1-08F4-CDA475707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820738"/>
            <a:ext cx="4292600" cy="11430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/>
              <a:t>Inheritance, Reference  and Instantiation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302288A8-94BE-022C-5B21-A22F5E10A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4238" y="306388"/>
            <a:ext cx="2274887" cy="573087"/>
          </a:xfrm>
        </p:spPr>
        <p:txBody>
          <a:bodyPr/>
          <a:lstStyle/>
          <a:p>
            <a:pPr>
              <a:defRPr/>
            </a:pPr>
            <a:r>
              <a:rPr lang="en-US" altLang="en-US" sz="1700" kern="1200" dirty="0"/>
              <a:t>Class inheritance</a:t>
            </a:r>
          </a:p>
        </p:txBody>
      </p:sp>
      <p:pic>
        <p:nvPicPr>
          <p:cNvPr id="11268" name="Picture 7" descr="inhertiance">
            <a:extLst>
              <a:ext uri="{FF2B5EF4-FFF2-40B4-BE49-F238E27FC236}">
                <a16:creationId xmlns:a16="http://schemas.microsoft.com/office/drawing/2014/main" id="{A365EDC4-8230-FA7E-A85B-BB2835F9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2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 r="13454" b="8109"/>
          <a:stretch>
            <a:fillRect/>
          </a:stretch>
        </p:blipFill>
        <p:spPr bwMode="auto">
          <a:xfrm>
            <a:off x="6283325" y="785813"/>
            <a:ext cx="1760538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 descr="classdiagexample">
            <a:extLst>
              <a:ext uri="{FF2B5EF4-FFF2-40B4-BE49-F238E27FC236}">
                <a16:creationId xmlns:a16="http://schemas.microsoft.com/office/drawing/2014/main" id="{A3CD7E19-4661-F3B1-F3B8-AA6E7791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38000" contras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1" t="64383" b="5647"/>
          <a:stretch>
            <a:fillRect/>
          </a:stretch>
        </p:blipFill>
        <p:spPr bwMode="auto">
          <a:xfrm>
            <a:off x="804863" y="2976563"/>
            <a:ext cx="45481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9">
            <a:extLst>
              <a:ext uri="{FF2B5EF4-FFF2-40B4-BE49-F238E27FC236}">
                <a16:creationId xmlns:a16="http://schemas.microsoft.com/office/drawing/2014/main" id="{DA13F093-715F-DDEC-212D-B024ABB0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2525"/>
            <a:ext cx="552926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class contains a reference to another</a:t>
            </a:r>
          </a:p>
        </p:txBody>
      </p:sp>
      <p:pic>
        <p:nvPicPr>
          <p:cNvPr id="11271" name="Picture 10" descr="instantiation">
            <a:extLst>
              <a:ext uri="{FF2B5EF4-FFF2-40B4-BE49-F238E27FC236}">
                <a16:creationId xmlns:a16="http://schemas.microsoft.com/office/drawing/2014/main" id="{AE660DEA-B461-B5DB-F4E7-697B82A2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4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5041900"/>
            <a:ext cx="5348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11">
            <a:extLst>
              <a:ext uri="{FF2B5EF4-FFF2-40B4-BE49-F238E27FC236}">
                <a16:creationId xmlns:a16="http://schemas.microsoft.com/office/drawing/2014/main" id="{431A1610-9BBA-82E8-D2C1-CEF0FCEB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4357688"/>
            <a:ext cx="46958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object creation (class instantiation) is done by a method of another class</a:t>
            </a:r>
          </a:p>
        </p:txBody>
      </p:sp>
      <p:pic>
        <p:nvPicPr>
          <p:cNvPr id="11273" name="Picture 12" descr="~AUT0000">
            <a:extLst>
              <a:ext uri="{FF2B5EF4-FFF2-40B4-BE49-F238E27FC236}">
                <a16:creationId xmlns:a16="http://schemas.microsoft.com/office/drawing/2014/main" id="{979CCF7E-F01C-C8A5-0F37-33C46EE5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48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5490" r="66307" b="26216"/>
          <a:stretch>
            <a:fillRect/>
          </a:stretch>
        </p:blipFill>
        <p:spPr bwMode="auto">
          <a:xfrm>
            <a:off x="6089650" y="4235450"/>
            <a:ext cx="28209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74" name="Rectangle 13">
            <a:extLst>
              <a:ext uri="{FF2B5EF4-FFF2-40B4-BE49-F238E27FC236}">
                <a16:creationId xmlns:a16="http://schemas.microsoft.com/office/drawing/2014/main" id="{F8CCD56A-1675-5902-A7DB-FC38B9A7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676650"/>
            <a:ext cx="2633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Additional comments </a:t>
            </a:r>
          </a:p>
        </p:txBody>
      </p:sp>
      <p:sp>
        <p:nvSpPr>
          <p:cNvPr id="11275" name="Slide Number Placeholder 10">
            <a:extLst>
              <a:ext uri="{FF2B5EF4-FFF2-40B4-BE49-F238E27FC236}">
                <a16:creationId xmlns:a16="http://schemas.microsoft.com/office/drawing/2014/main" id="{82390027-5146-97AD-CEC3-19A312B98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88BEB7-6F22-423F-8A8B-17329F6B5C7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9F258A57-7043-8946-BC6A-4AA45992E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501650"/>
            <a:ext cx="4292600" cy="10080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Visibility</a:t>
            </a:r>
          </a:p>
        </p:txBody>
      </p:sp>
      <p:sp>
        <p:nvSpPr>
          <p:cNvPr id="12291" name="Rectangle 9">
            <a:extLst>
              <a:ext uri="{FF2B5EF4-FFF2-40B4-BE49-F238E27FC236}">
                <a16:creationId xmlns:a16="http://schemas.microsoft.com/office/drawing/2014/main" id="{919FF370-71D5-013E-3D3D-C2620879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2525"/>
            <a:ext cx="20764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700"/>
              <a:t>-  private member</a:t>
            </a:r>
          </a:p>
          <a:p>
            <a:pPr>
              <a:buFontTx/>
              <a:buNone/>
            </a:pPr>
            <a:r>
              <a:rPr lang="en-US" altLang="en-US" sz="1700"/>
              <a:t>+ public member</a:t>
            </a:r>
          </a:p>
        </p:txBody>
      </p:sp>
      <p:sp>
        <p:nvSpPr>
          <p:cNvPr id="12292" name="Slide Number Placeholder 10">
            <a:extLst>
              <a:ext uri="{FF2B5EF4-FFF2-40B4-BE49-F238E27FC236}">
                <a16:creationId xmlns:a16="http://schemas.microsoft.com/office/drawing/2014/main" id="{28A94714-44B6-60E5-23F6-DF85F350B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A6EF82-ADC9-4166-A146-6F1D3C7A6F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2293" name="Picture 2" descr="C:\Users\Administrator\Desktop\ExerciseOOP_Book.png">
            <a:extLst>
              <a:ext uri="{FF2B5EF4-FFF2-40B4-BE49-F238E27FC236}">
                <a16:creationId xmlns:a16="http://schemas.microsoft.com/office/drawing/2014/main" id="{7CA3F98E-17CA-DAC3-AA0E-10380A1B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06588"/>
            <a:ext cx="5670550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F438F70-668B-8A82-8294-481D7F1DB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 Class Diagram 1</a:t>
            </a:r>
          </a:p>
        </p:txBody>
      </p:sp>
      <p:pic>
        <p:nvPicPr>
          <p:cNvPr id="13315" name="Picture 5" descr="classdiagexample">
            <a:extLst>
              <a:ext uri="{FF2B5EF4-FFF2-40B4-BE49-F238E27FC236}">
                <a16:creationId xmlns:a16="http://schemas.microsoft.com/office/drawing/2014/main" id="{874B8C6A-8AF5-4D8A-0BA0-73A2E2F0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8000" contras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19275"/>
            <a:ext cx="7645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29EB3438-EB0B-547B-5F5E-0013ED7A5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3D95F-CB7A-40FC-BA64-A12A88193B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3788</TotalTime>
  <Words>730</Words>
  <Application>Microsoft Office PowerPoint</Application>
  <PresentationFormat>On-screen Show (4:3)</PresentationFormat>
  <Paragraphs>137</Paragraphs>
  <Slides>20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Arial</vt:lpstr>
      <vt:lpstr>Monotype Sorts</vt:lpstr>
      <vt:lpstr>Courier New</vt:lpstr>
      <vt:lpstr>green</vt:lpstr>
      <vt:lpstr>Using Diagrams to Represent Program Structure</vt:lpstr>
      <vt:lpstr>Outline</vt:lpstr>
      <vt:lpstr>Why Diagrams</vt:lpstr>
      <vt:lpstr>Diagram Types</vt:lpstr>
      <vt:lpstr>Classes</vt:lpstr>
      <vt:lpstr>Aggregation</vt:lpstr>
      <vt:lpstr>Inheritance, Reference  and Instantiation</vt:lpstr>
      <vt:lpstr>Visibility</vt:lpstr>
      <vt:lpstr>Example Class Diagram 1</vt:lpstr>
      <vt:lpstr>Example Class Diagram 2</vt:lpstr>
      <vt:lpstr>Example Class Diagram 3</vt:lpstr>
      <vt:lpstr>Object Diagram</vt:lpstr>
      <vt:lpstr>Use Case Diagrams</vt:lpstr>
      <vt:lpstr>State Diagram</vt:lpstr>
      <vt:lpstr>Questions on Diagrams</vt:lpstr>
      <vt:lpstr>Interaction (Sequence) Diagram</vt:lpstr>
      <vt:lpstr>Interaction Diagram Examples</vt:lpstr>
      <vt:lpstr>Interaction Diagram Examples 2</vt:lpstr>
      <vt:lpstr>Battleship Class and Object Diagrams</vt:lpstr>
      <vt:lpstr>Battleship Use Case and Interaction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210</cp:revision>
  <cp:lastPrinted>2021-12-07T17:24:06Z</cp:lastPrinted>
  <dcterms:created xsi:type="dcterms:W3CDTF">1995-06-02T22:19:30Z</dcterms:created>
  <dcterms:modified xsi:type="dcterms:W3CDTF">2024-04-21T04:20:22Z</dcterms:modified>
</cp:coreProperties>
</file>