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68" r:id="rId2"/>
    <p:sldId id="624" r:id="rId3"/>
    <p:sldId id="621" r:id="rId4"/>
    <p:sldId id="620" r:id="rId5"/>
    <p:sldId id="618" r:id="rId6"/>
    <p:sldId id="622" r:id="rId7"/>
    <p:sldId id="623" r:id="rId8"/>
    <p:sldId id="625" r:id="rId9"/>
    <p:sldId id="619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65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7D526CE-3206-B357-8762-05AE76EA51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CD3838E-ED27-D867-44F2-62C60AC191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5B575C-F0CC-A589-0CA1-D6FE2A2B40A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6A407FF-5EA7-B9FB-EE73-59E00A3F03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1E14336-352C-107B-25C8-0597BC39D1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1C0009F-30F6-E352-1584-4CED85D7E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E16CDB-B5B8-46D9-84EB-DAD4FEAE3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31CF4F72-64A6-8F0B-04D8-7F9217922541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12DDC6E3-8BC3-2546-B9C7-1B97B2AF1996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5A51EED4-D6F6-0FD4-6879-C375C2A268E1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4E94D98F-4441-7230-2824-33E34454928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27794DCE-92BB-BADD-66DD-DA379E1E8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3675D41A-6C61-41F5-1301-70DBA1FF99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23D4F8-C20F-467D-B480-9033BC1CD1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65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994C2E9-D026-E080-8A66-E446766F73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BF9A2B9-B38A-5A0B-4012-527A6060D4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A1036-8645-46B7-87AB-59C3615FED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5CB5665-BBD5-7F1A-6088-DAC2EA7C2D3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1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D8C31AC-E71B-EB9E-73D8-F3B43FC500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8A67AC7-54A9-28C5-6F00-B89A36770E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CD22A-2D24-458B-86B7-86408B1DBC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001566C-A96D-E0A7-F78C-0FB9A5DB03D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0CF5D6E-56E5-1289-9222-90826FA083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D2F02E4-388F-0BC8-D3A2-3D577FBE00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6A469-52E5-4CDF-A5BF-085C0A080B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A3D42EB-07F9-80D0-646E-7B8C2C4DCBC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22739FD-F247-5DCF-A3F6-E32731A76B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26B4F49-680E-2362-1888-E9D11BFFCD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B56A5-7256-4029-9A1E-E3BC615033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4F070AE-A5A2-760D-01E2-0B7ADBEA11D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9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4F1D708-3A76-8D91-FA58-76B6F681BC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9C6A7DF-F8A7-311F-71E8-C97BDD94F3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C2002-06CE-4BF7-81E8-692EF58732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BD457F5-B83B-6F36-4397-7F6CFB32D20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701CBEE-3CD5-5778-DA9C-97640964E2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E3E4DD3-21E1-A87D-FC1E-0E393E8C15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AA579-C6AC-40EB-837A-2342B9DABA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6CBA387-1140-DF77-57B6-CD7A8C1FEB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1BFE2A9-CC66-3037-D2D7-5AE3FBD9DE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C01ED5E-A5A1-3EFE-F5B1-8A0252C36F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7D6D1-09CE-4094-B7CD-9F7FB338E5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450B9C2-111D-5EBB-03C7-54C1375A3A9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CA25CB7-2C70-37AB-CBCC-7A251A6291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C611C64-917A-C024-898F-E88BBBFA2C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2B61D-8586-4200-9430-E6BF88AB8A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91E792A-82AC-7FE4-8BFD-5A6FC47F608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9D20DE0-1348-05DE-10B6-C0201BE27C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A9C6AF6-4F97-F35D-075B-CF16D6BFF2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0D0A2-7A81-4DEF-9832-1DF80013C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A889A80-D074-B95B-838C-415C3357CE9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04DCFB3-C227-401C-0F5D-BB5DC860A6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843D148-6AB9-030F-352D-3E2F8F630D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A28A3-8893-49EE-85AE-48C7FDC47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0DB06E5-DAA9-E737-0472-0F71D73D517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1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59DC227C-6DDC-2F34-36D3-7792F3057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E83E7388-4954-DE19-9E5D-6D7F861FF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0C8E28FC-6F0B-9140-82CD-4ECB3B8496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54FC9EFD-64C0-64D4-09B3-B931A8EDF0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8C8CD6E-6169-4B06-97F8-55BB0627AA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2BBCF743-105A-C22F-AE3A-84FCE11472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15B13EB-632F-15F1-EB96-7821A914C0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62C0A4B-B10C-9308-C58C-CA65773736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 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F34993F5-BD78-8A75-42D1-7F2822BA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en-US" sz="3200">
                <a:solidFill>
                  <a:schemeClr val="folHlink"/>
                </a:solidFill>
              </a:rPr>
              <a:t>for safe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A95BE09-3299-13FA-6E30-686F6DD09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Why Exceptions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63472FC-E7D4-A272-619A-50D6AD889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775" y="1393825"/>
            <a:ext cx="7458075" cy="3794125"/>
          </a:xfrm>
          <a:noFill/>
        </p:spPr>
        <p:txBody>
          <a:bodyPr/>
          <a:lstStyle/>
          <a:p>
            <a:r>
              <a:rPr lang="en-US" altLang="en-US"/>
              <a:t>exceptions are used to signal that something unusual has happened during program execution</a:t>
            </a:r>
          </a:p>
          <a:p>
            <a:r>
              <a:rPr lang="en-US" altLang="en-US"/>
              <a:t>when signal is sent, the control is transferred to specific place in a program designated to handle this exception </a:t>
            </a:r>
          </a:p>
          <a:p>
            <a:r>
              <a:rPr lang="en-US" altLang="en-US" i="1"/>
              <a:t>throwing the exception – </a:t>
            </a:r>
            <a:r>
              <a:rPr lang="en-US" altLang="en-US"/>
              <a:t>the event of sending a signal</a:t>
            </a:r>
          </a:p>
          <a:p>
            <a:r>
              <a:rPr lang="en-US" altLang="en-US" i="1"/>
              <a:t>catching the exception</a:t>
            </a:r>
            <a:r>
              <a:rPr lang="en-US" altLang="en-US"/>
              <a:t> – handling it</a:t>
            </a:r>
          </a:p>
          <a:p>
            <a:endParaRPr lang="en-US" altLang="en-US"/>
          </a:p>
          <a:p>
            <a:r>
              <a:rPr lang="en-US" altLang="en-US"/>
              <a:t>exception mechanism is for handling extraordinary situations: division by zero, array out of range</a:t>
            </a:r>
          </a:p>
          <a:p>
            <a:pPr lvl="1"/>
            <a:r>
              <a:rPr lang="en-US" altLang="en-US"/>
              <a:t>do not use it for ordinary transfer of control – bad style, cryptic program 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450BD179-0807-89B3-99BB-18C1C47ED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9735A7-BC76-4B40-A00F-207EC2CDE0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54BF079-192F-921E-0DD1-98886FEB2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9175" y="295275"/>
            <a:ext cx="7358063" cy="457200"/>
          </a:xfrm>
          <a:noFill/>
        </p:spPr>
        <p:txBody>
          <a:bodyPr/>
          <a:lstStyle/>
          <a:p>
            <a:r>
              <a:rPr lang="en-US" altLang="en-US"/>
              <a:t>Syntax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1E637AE-202B-878B-D0EF-10429FD35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841375"/>
            <a:ext cx="8505825" cy="5507038"/>
          </a:xfrm>
        </p:spPr>
        <p:txBody>
          <a:bodyPr/>
          <a:lstStyle/>
          <a:p>
            <a:r>
              <a:rPr lang="en-US" altLang="en-US" sz="1800"/>
              <a:t>two constructs</a:t>
            </a:r>
          </a:p>
          <a:p>
            <a:pPr lvl="1"/>
            <a:r>
              <a:rPr lang="en-US" altLang="en-US" sz="1800" i="1"/>
              <a:t>try block</a:t>
            </a:r>
            <a:r>
              <a:rPr lang="en-US" altLang="en-US" sz="1800"/>
              <a:t> – defines the program area where an exception may be thrown</a:t>
            </a:r>
          </a:p>
          <a:p>
            <a:pPr lvl="2">
              <a:buFontTx/>
              <a:buNone/>
            </a:pPr>
            <a:r>
              <a:rPr lang="en-US" altLang="en-US" sz="1800"/>
              <a:t>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try {</a:t>
            </a:r>
          </a:p>
          <a:p>
            <a:pPr lvl="2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// some code</a:t>
            </a:r>
          </a:p>
          <a:p>
            <a:pPr lvl="2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throw ARGUMENT; // throwing exception</a:t>
            </a:r>
          </a:p>
          <a:p>
            <a:pPr lvl="2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// more code</a:t>
            </a:r>
          </a:p>
          <a:p>
            <a:pPr lvl="2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 lvl="1"/>
            <a:r>
              <a:rPr lang="en-US" altLang="en-US" sz="1800"/>
              <a:t>catch block (exception handler) – processes the exception</a:t>
            </a:r>
          </a:p>
          <a:p>
            <a:pPr lvl="2">
              <a:buFontTx/>
              <a:buNone/>
            </a:pPr>
            <a:r>
              <a:rPr lang="en-US" altLang="en-US" sz="1800"/>
              <a:t>   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catch (TYPE PARAMETER){</a:t>
            </a:r>
          </a:p>
          <a:p>
            <a:pPr lvl="2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     // exception handling code</a:t>
            </a:r>
          </a:p>
          <a:p>
            <a:pPr lvl="2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}</a:t>
            </a:r>
          </a:p>
          <a:p>
            <a:r>
              <a:rPr lang="en-US" altLang="en-US" sz="1800"/>
              <a:t>can be multiple catch blocks, distinguished by exception type</a:t>
            </a:r>
          </a:p>
          <a:p>
            <a:r>
              <a:rPr lang="en-US" altLang="en-US" sz="1800"/>
              <a:t>default  exception catches all un-caught exceptions</a:t>
            </a:r>
          </a:p>
          <a:p>
            <a:pPr lvl="2"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catch (...){</a:t>
            </a:r>
          </a:p>
          <a:p>
            <a:pPr lvl="2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     // exception handling code</a:t>
            </a:r>
          </a:p>
          <a:p>
            <a:pPr lvl="2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  <a:p>
            <a:pPr lvl="2">
              <a:buFontTx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6CF383E-C205-FE6C-8EC6-CA633DFFE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188595-42FB-4401-9F30-94A41B54279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0140A13-8C9F-943E-E01B-3652C9929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9175" y="417513"/>
            <a:ext cx="7358063" cy="457200"/>
          </a:xfrm>
          <a:noFill/>
        </p:spPr>
        <p:txBody>
          <a:bodyPr/>
          <a:lstStyle/>
          <a:p>
            <a:r>
              <a:rPr lang="en-US" altLang="en-US"/>
              <a:t>Operation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11326DA-449D-8C47-C324-CF9302874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0838" y="1878013"/>
            <a:ext cx="6621462" cy="4629150"/>
          </a:xfrm>
        </p:spPr>
        <p:txBody>
          <a:bodyPr/>
          <a:lstStyle/>
          <a:p>
            <a:r>
              <a:rPr lang="en-US" altLang="en-US"/>
              <a:t>when the exception is thrown, control is transferred to the first catch block outside the try-block that matches the type of the thrown exception</a:t>
            </a: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/>
              <a:t>after catch-block finishes, control is passed to the first statement past the last catch-block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E6A9F149-4C87-17FE-A1D8-6FCA8BB65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50A6E7-CD66-4157-BEE4-493C126EACD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257F0F9-E97A-7DEC-26E4-5FB5389FC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676275"/>
            <a:ext cx="7358062" cy="457200"/>
          </a:xfrm>
          <a:noFill/>
        </p:spPr>
        <p:txBody>
          <a:bodyPr/>
          <a:lstStyle/>
          <a:p>
            <a:r>
              <a:rPr lang="en-US" altLang="en-US"/>
              <a:t>Objects as Exceptions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F0760B4-E89F-F635-ED4B-FA12692C1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3825" y="1333500"/>
            <a:ext cx="6932613" cy="4856163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classes can be used as exception types</a:t>
            </a:r>
          </a:p>
          <a:p>
            <a:pPr lvl="1">
              <a:defRPr/>
            </a:pPr>
            <a:r>
              <a:rPr lang="en-US" sz="1800" dirty="0"/>
              <a:t>can give exception a descriptive name</a:t>
            </a:r>
          </a:p>
          <a:p>
            <a:pPr lvl="1">
              <a:defRPr/>
            </a:pPr>
            <a:r>
              <a:rPr lang="en-US" sz="1800" dirty="0"/>
              <a:t>can be used to pass details about exception</a:t>
            </a:r>
          </a:p>
          <a:p>
            <a:pPr>
              <a:defRPr/>
            </a:pPr>
            <a:r>
              <a:rPr lang="en-US" sz="1800" dirty="0"/>
              <a:t>example</a:t>
            </a:r>
          </a:p>
          <a:p>
            <a:pPr lvl="1">
              <a:defRPr/>
            </a:pPr>
            <a:r>
              <a:rPr lang="en-US" sz="1800" dirty="0"/>
              <a:t>empty class to give descriptive name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class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divide_by_zero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{}; </a:t>
            </a:r>
          </a:p>
          <a:p>
            <a:pPr lvl="1">
              <a:defRPr/>
            </a:pPr>
            <a:r>
              <a:rPr lang="en-US" sz="1800" dirty="0"/>
              <a:t>more details to be passed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class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wrongNumber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  ...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private: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offendingNumber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1EE95B50-6544-4A77-2F8D-D93E7E7EF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208F01-4FDD-4602-8F47-B1EA32842A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9184334-FE16-E01C-C880-A7D2CE49A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750" y="596900"/>
            <a:ext cx="7588250" cy="457200"/>
          </a:xfrm>
          <a:noFill/>
        </p:spPr>
        <p:txBody>
          <a:bodyPr/>
          <a:lstStyle/>
          <a:p>
            <a:r>
              <a:rPr lang="en-US" altLang="en-US"/>
              <a:t>Functions Throwing Exceptions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7C577F2-3CC7-7D1E-B2C0-42907BAD9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73200"/>
            <a:ext cx="8375650" cy="5192713"/>
          </a:xfrm>
        </p:spPr>
        <p:txBody>
          <a:bodyPr/>
          <a:lstStyle/>
          <a:p>
            <a:r>
              <a:rPr lang="en-US" altLang="en-US" sz="1800"/>
              <a:t>may be useful to handle the exception outside the function where it is thrown</a:t>
            </a:r>
          </a:p>
          <a:p>
            <a:pPr lvl="1"/>
            <a:r>
              <a:rPr lang="en-US" altLang="en-US" sz="1800"/>
              <a:t>function is said to </a:t>
            </a:r>
            <a:r>
              <a:rPr lang="en-US" altLang="en-US" sz="1800" i="1"/>
              <a:t>throw</a:t>
            </a:r>
            <a:r>
              <a:rPr lang="en-US" altLang="en-US" sz="1800"/>
              <a:t> the exception</a:t>
            </a:r>
          </a:p>
          <a:p>
            <a:r>
              <a:rPr lang="en-US" altLang="en-US" sz="1800"/>
              <a:t>by default, function may throw any exception</a:t>
            </a:r>
          </a:p>
          <a:p>
            <a:r>
              <a:rPr lang="en-US" altLang="en-US" sz="1800"/>
              <a:t>if prohibited from throwing exception, specify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noexcept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returnType functionName(parameterList) noexcept;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800"/>
              <a:t>example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double safe_divide(int n, int d) noexcept 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 if (d == 0)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		   throw divide_by_zero(); 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// this is not allowed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return n/double(d);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F790BFC-B605-4FE7-4C37-C2B6AA5D0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0D46C4-F1F7-4F15-B4C0-D6A9971B8F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63086F-1D25-CD8A-6496-E5847BF7A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477838"/>
            <a:ext cx="7358063" cy="457200"/>
          </a:xfrm>
          <a:noFill/>
        </p:spPr>
        <p:txBody>
          <a:bodyPr/>
          <a:lstStyle/>
          <a:p>
            <a:r>
              <a:rPr lang="en-US" altLang="en-US"/>
              <a:t>Rethrowing an Exception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84A1A9B-143D-EDD0-B14F-5CF94D93B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09675"/>
            <a:ext cx="8375650" cy="5297488"/>
          </a:xfrm>
        </p:spPr>
        <p:txBody>
          <a:bodyPr/>
          <a:lstStyle/>
          <a:p>
            <a:pPr>
              <a:defRPr/>
            </a:pPr>
            <a:r>
              <a:rPr lang="en-US" altLang="en-US" sz="1800" dirty="0"/>
              <a:t>Handler may not completely handle an exception</a:t>
            </a:r>
          </a:p>
          <a:p>
            <a:pPr lvl="1">
              <a:defRPr/>
            </a:pPr>
            <a:r>
              <a:rPr lang="en-US" altLang="en-US" sz="1800" dirty="0"/>
              <a:t>Example: log a problem then send it to handle further</a:t>
            </a:r>
          </a:p>
          <a:p>
            <a:pPr>
              <a:defRPr/>
            </a:pPr>
            <a:r>
              <a:rPr lang="en-US" altLang="en-US" sz="1800" dirty="0"/>
              <a:t>Solution: rethrow the same exception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8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try{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try{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int num;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&gt;&gt; num;</a:t>
            </a:r>
          </a:p>
          <a:p>
            <a:pPr marL="914400" lvl="2" indent="0"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throw num;</a:t>
            </a:r>
          </a:p>
          <a:p>
            <a:pPr marL="514350" lvl="1" indent="0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marL="514350" lvl="1" indent="0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catch(int n){ // inner handler executes</a:t>
            </a:r>
          </a:p>
          <a:p>
            <a:pPr marL="514350" lvl="1" indent="0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”inner handler” &lt;&lt;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514350" lvl="1" indent="0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  throw;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// rethrows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the exception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catch(int n){</a:t>
            </a:r>
          </a:p>
          <a:p>
            <a:pPr marL="800100" lvl="2" indent="0">
              <a:buFontTx/>
              <a:buNone/>
              <a:defRPr/>
            </a:pP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&lt;&lt; ”outer handler” &lt;&lt;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F20CADD5-586E-CB0B-986D-1F1CCCC65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07DB79-53FE-44D1-9833-51AED06A992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CFC87C6-3FD4-C897-98B9-1BCE0AC3D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477838"/>
            <a:ext cx="7358063" cy="457200"/>
          </a:xfrm>
          <a:noFill/>
        </p:spPr>
        <p:txBody>
          <a:bodyPr/>
          <a:lstStyle/>
          <a:p>
            <a:r>
              <a:rPr lang="en-US" altLang="en-US"/>
              <a:t>Catching Standard Exceptions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FCF5845-A457-06B1-2156-60CEF7CA4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09675"/>
            <a:ext cx="8375650" cy="5297488"/>
          </a:xfrm>
        </p:spPr>
        <p:txBody>
          <a:bodyPr/>
          <a:lstStyle/>
          <a:p>
            <a:r>
              <a:rPr lang="en-US" altLang="en-US" sz="1800"/>
              <a:t>some pre-defined functions throw </a:t>
            </a:r>
            <a:r>
              <a:rPr lang="en-US" altLang="en-US" sz="1800" i="1"/>
              <a:t>standard</a:t>
            </a:r>
            <a:r>
              <a:rPr lang="en-US" altLang="en-US" sz="1800"/>
              <a:t> exceptions</a:t>
            </a:r>
          </a:p>
          <a:p>
            <a:r>
              <a:rPr lang="en-US" altLang="en-US" sz="1800"/>
              <a:t>need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stdexcept </a:t>
            </a:r>
            <a:r>
              <a:rPr lang="en-US" altLang="en-US" sz="1800"/>
              <a:t>header</a:t>
            </a:r>
          </a:p>
          <a:p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at() </a:t>
            </a:r>
            <a:r>
              <a:rPr lang="en-US" altLang="en-US" sz="1800"/>
              <a:t>– throws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out_of_range</a:t>
            </a:r>
          </a:p>
          <a:p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sz="1800"/>
              <a:t>– throws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bad_alloc</a:t>
            </a:r>
            <a:r>
              <a:rPr lang="en-US" altLang="en-US" sz="1800"/>
              <a:t> – unsuccessful allocation, possibly out of memory</a:t>
            </a:r>
          </a:p>
          <a:p>
            <a:r>
              <a:rPr lang="en-US" altLang="en-US" sz="1800"/>
              <a:t>example handling</a:t>
            </a:r>
          </a:p>
          <a:p>
            <a:pPr lvl="2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try{</a:t>
            </a:r>
          </a:p>
          <a:p>
            <a:pPr lvl="3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string s=”hello”;</a:t>
            </a:r>
          </a:p>
          <a:p>
            <a:pPr lvl="3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s.at(5)=’!’; // throws out_of_range</a:t>
            </a:r>
          </a:p>
          <a:p>
            <a:pPr lvl="2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2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catch(out_of_range){</a:t>
            </a:r>
          </a:p>
          <a:p>
            <a:pPr lvl="3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cout &lt;&lt; ”string too short!”;</a:t>
            </a:r>
          </a:p>
          <a:p>
            <a:pPr lvl="2"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F30A6BEE-C4B6-3022-A2EB-BDF1675BC2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37191A-F404-40D9-97B6-93993518461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FAEE1CF-2C6E-C144-55CF-1403B2072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Questions on Exceptions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7EE27B0-D143-B85F-816A-52B8B51F6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58938"/>
            <a:ext cx="7458075" cy="3794125"/>
          </a:xfrm>
          <a:noFill/>
        </p:spPr>
        <p:txBody>
          <a:bodyPr/>
          <a:lstStyle/>
          <a:p>
            <a:r>
              <a:rPr lang="en-US" altLang="en-US" sz="1800"/>
              <a:t>what are exceptions why are they needed?</a:t>
            </a:r>
          </a:p>
          <a:p>
            <a:r>
              <a:rPr lang="en-US" altLang="en-US" sz="1800"/>
              <a:t>what are try-block? catch-block? What does it mean to throw or catch an exception?</a:t>
            </a:r>
          </a:p>
          <a:p>
            <a:r>
              <a:rPr lang="en-US" altLang="en-US" sz="1800"/>
              <a:t>what is the type of an exception? </a:t>
            </a:r>
          </a:p>
          <a:p>
            <a:r>
              <a:rPr lang="en-US" altLang="en-US" sz="1800"/>
              <a:t>what is the default exception? how is it caught?</a:t>
            </a:r>
          </a:p>
          <a:p>
            <a:r>
              <a:rPr lang="en-US" altLang="en-US" sz="1800"/>
              <a:t>can an object be used to throw an exception? why is that useful?</a:t>
            </a:r>
          </a:p>
          <a:p>
            <a:r>
              <a:rPr lang="en-US" altLang="en-US" sz="1800"/>
              <a:t>why and how an exception may be re-thrown</a:t>
            </a:r>
          </a:p>
          <a:p>
            <a:r>
              <a:rPr lang="en-US" altLang="en-US" sz="1800"/>
              <a:t>how can an exception be thrown inside a function and caught outside it?</a:t>
            </a:r>
          </a:p>
          <a:p>
            <a:r>
              <a:rPr lang="en-US" altLang="en-US" sz="1800"/>
              <a:t>what are standard exceptions? What standard exceptions have we studied?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56D9680-4E9E-063E-74B5-9ECA9D3F8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305048-4247-48AB-BC8A-F9799E303A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4657</TotalTime>
  <Words>630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Arial</vt:lpstr>
      <vt:lpstr>Monotype Sorts</vt:lpstr>
      <vt:lpstr>Courier New</vt:lpstr>
      <vt:lpstr>green</vt:lpstr>
      <vt:lpstr>Exceptions</vt:lpstr>
      <vt:lpstr>Why Exceptions</vt:lpstr>
      <vt:lpstr>Syntax</vt:lpstr>
      <vt:lpstr>Operation</vt:lpstr>
      <vt:lpstr>Objects as Exceptions</vt:lpstr>
      <vt:lpstr>Functions Throwing Exceptions</vt:lpstr>
      <vt:lpstr>Rethrowing an Exception</vt:lpstr>
      <vt:lpstr>Catching Standard Exceptions</vt:lpstr>
      <vt:lpstr>Questions on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315</cp:revision>
  <cp:lastPrinted>2000-11-14T15:19:53Z</cp:lastPrinted>
  <dcterms:created xsi:type="dcterms:W3CDTF">1995-06-02T22:19:30Z</dcterms:created>
  <dcterms:modified xsi:type="dcterms:W3CDTF">2024-04-21T04:20:24Z</dcterms:modified>
</cp:coreProperties>
</file>