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76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74" r:id="rId5"/>
    <p:sldId id="277" r:id="rId6"/>
    <p:sldId id="276" r:id="rId7"/>
    <p:sldId id="278" r:id="rId8"/>
    <p:sldId id="275" r:id="rId9"/>
    <p:sldId id="258" r:id="rId10"/>
    <p:sldId id="279" r:id="rId11"/>
    <p:sldId id="259" r:id="rId12"/>
    <p:sldId id="270" r:id="rId13"/>
    <p:sldId id="272" r:id="rId14"/>
    <p:sldId id="273" r:id="rId15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8">
          <p15:clr>
            <a:srgbClr val="A4A3A4"/>
          </p15:clr>
        </p15:guide>
        <p15:guide id="2" pos="2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D00"/>
    <a:srgbClr val="00DFCA"/>
    <a:srgbClr val="D49FFF"/>
    <a:srgbClr val="A2C1FE"/>
    <a:srgbClr val="063DE8"/>
    <a:srgbClr val="00279F"/>
    <a:srgbClr val="500093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1227" y="-72"/>
      </p:cViewPr>
      <p:guideLst>
        <p:guide orient="horz" pos="2128"/>
        <p:guide pos="2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CB14FB-4709-FD65-3218-483CEF7645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59846D-C3A3-8CEE-0250-A79061828C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A8C33D9-6E10-7786-F51E-8C987EED36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52600" y="8153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ct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6C7E27-3B06-CA11-79D3-BFF937EC3C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EDD1B9-BC5F-2246-F28F-C4FFD927F3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AE791A7-8239-42D5-A7C5-E0922580A9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D23BF95-7AA1-734C-B1DE-C48BCED31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3662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615332-8DD7-42DA-970F-8772C6512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5B57FB7-A7CE-585F-9C46-49D1264744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7" tIns="45368" rIns="92297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70C9A95-9800-60D6-A276-35B92B90E6E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92150"/>
            <a:ext cx="4584700" cy="3438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AA2E8A59-11E0-860A-0B23-CC07C3844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6273F-0962-4C68-AD9C-C3511E4F0AD3}" type="slidenum">
              <a:rPr lang="en-US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77003C6-CDF1-28F9-D25B-FED58C69FD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5FD9950-B6AD-0E9B-48AE-515757409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0" rIns="938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8B7450D7-97D9-2C96-5817-B6A2814A5C9A}"/>
              </a:ext>
            </a:extLst>
          </p:cNvPr>
          <p:cNvGrpSpPr>
            <a:grpSpLocks/>
          </p:cNvGrpSpPr>
          <p:nvPr/>
        </p:nvGrpSpPr>
        <p:grpSpPr bwMode="auto">
          <a:xfrm>
            <a:off x="6350" y="3657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4586938A-B992-30F4-B33B-C7A537D937C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25EED275-046C-CAC3-7F5F-41EDC22F7BD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56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53DCFE6-F22E-7BDA-1A7C-7E254258BF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46D5CDC8-CEBC-74E9-DF73-D04175617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8E19833E-EE14-FD65-837B-D5C3BEC42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35030647-ED8B-42FA-8C38-C72E90330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19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529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58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34DFC5F4-7F7B-0CE4-2EAF-CDD16080F79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3FF81655-DB4F-704D-A472-FB92E9F4FC2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7E95D6FA-4319-9A0B-DC6E-020A9132737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3A3ED05-F417-85E9-1F71-DE64BD5E6F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9796C08-C1FE-75E6-3414-CCAE3565F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119120D-65C8-A022-E161-9CA295C6A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04DA5D3D-FA81-4B07-ACCB-40FEB02414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2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D31DE82-2550-22AE-3D9B-D16392358E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4009034-FB47-C410-FFE0-A55F184E49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DC94847A-914A-469A-AD3B-8006E07A2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658F3B9-E163-9C42-C7F9-F626B46E11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F29A1D8-F46F-FAE6-1537-45AD4DAC5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3E1012-4ABE-7BA9-8376-D925ECC1DC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331F3344-AC24-4760-8D6B-E716A8C4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30E68B5-13F1-A897-6CA8-FC710DE3A9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A1FA4C9-7BF6-575D-0195-56E32A47E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AA62893-4066-0BBB-9D00-2A8746752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9A7304AF-5598-4556-AC78-FBE7CCB11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895D49C-4139-A8CD-338D-7A07E10520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6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C9FE77-40D8-F9C7-7144-6B0DB0845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BE12BE7-B500-740E-F9C8-5FD9677799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EFA63177-79FB-4A6F-9BAD-E54EA7F55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8794F8A-E8C1-5CAF-E6D7-24F0093AB8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34A1376-CFAE-C0CA-B200-2788A8E3D6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1A4C2BF-C275-3A09-8170-C6C9E10D78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042AEED8-71BA-42D4-AB25-4D447122D5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566AE72-29DA-B3D6-1092-2FECB2387F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7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26AA49E-4049-1A1C-B015-ABF87FE36A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E3D2CE9-F3B7-DA01-E4AC-F917092F70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E4F31CBA-6E46-4B07-97F6-0590BA71B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3719880-7D7C-B6DA-FDA6-9EDF225902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D4D9BC3-A64D-7A78-3371-D28B9A800C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17088A2-FE85-4160-A574-18FEFFA62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90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1FB8BD7-C663-14EA-13A0-9AAA4073F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1DF4257-72DA-0E3D-3C31-65CD15E7C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5DC196AD-39BD-434C-97A6-A1AAE4603F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B7B5A62-6ED0-569B-07AD-A2EDC66CD4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09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5890D0D-2B2C-3301-522D-CB4B8FC908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85D09EF-5439-6A92-3350-410A0E54C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2C779649-771B-4254-83D3-6980B4291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1F2415-52AE-D0EE-C8C7-D28C8F3B5E4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3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1666AFB-64A6-2B24-37AF-45F21C97F2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4DF99C0-02AB-7B83-71EE-B11C8CC00A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2EBDC7F2-B02F-4B1B-95DA-B6F950DC5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92C1AD3-FF48-56AD-D636-A4A0F033D7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4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06972E-C067-E4B8-4A5D-4ECFD9FBCD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C2BEE9B-3C8F-3673-DF10-DF8DDC8D3D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1F28A4EB-855F-4C0B-98BD-30E32790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08177BB-30D1-D00F-4DD2-BEB46975452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6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62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3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62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8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0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F2FA4A3C-66C2-D37D-29A8-56F76B6FD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9CE1FB5E-8433-F5B2-FE1C-5CDDCF4BA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B39F55D8-2E05-BDE0-4C9F-2BBCCE8B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C3714A51-12A0-58B6-C620-5E9D4DEE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6490B94-A6EC-479C-3F01-04DBB6C3B4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4E80E93A-8900-22C0-ADFF-78AF0B5B46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02B7F7-EDC7-4BDD-8B73-56ED3DBC3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2AC32D6B-585B-9EFB-E860-028FCA5886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2BD7C7-CDEE-A98E-28B0-5723F1CF0A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CS 13011</a:t>
            </a:r>
            <a:br>
              <a:rPr lang="en-US" altLang="en-US"/>
            </a:br>
            <a:r>
              <a:rPr lang="en-US" altLang="en-US"/>
              <a:t>CS 13012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C9EC467-C823-C267-29CE-AF707CF885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114800"/>
            <a:ext cx="7315200" cy="1752600"/>
          </a:xfrm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CS IA: Procedural Programming</a:t>
            </a:r>
          </a:p>
          <a:p>
            <a:r>
              <a:rPr lang="en-US" altLang="en-US" sz="3200">
                <a:solidFill>
                  <a:schemeClr val="folHlink"/>
                </a:solidFill>
              </a:rPr>
              <a:t>CS IB: Object-Oriented 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3C174FA1-1988-996D-6D8C-1017E16DB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543800" cy="4784725"/>
          </a:xfrm>
          <a:noFill/>
        </p:spPr>
        <p:txBody>
          <a:bodyPr/>
          <a:lstStyle/>
          <a:p>
            <a:r>
              <a:rPr lang="en-US" altLang="en-US" sz="1800"/>
              <a:t>C/C++ are possibly the most popular programming languages in use today</a:t>
            </a:r>
          </a:p>
          <a:p>
            <a:r>
              <a:rPr lang="en-US" altLang="en-US" sz="1800"/>
              <a:t>most of operating systems (one of the largest and most complicated pieces of software) is written in C or C++</a:t>
            </a:r>
          </a:p>
          <a:p>
            <a:pPr lvl="1"/>
            <a:r>
              <a:rPr lang="en-US" altLang="en-US" sz="1800"/>
              <a:t>source code for Microsoft Windows 10 contains 50-60 million lines of mostly C/C++ </a:t>
            </a:r>
          </a:p>
          <a:p>
            <a:pPr lvl="1"/>
            <a:r>
              <a:rPr lang="en-US" altLang="en-US" sz="1800"/>
              <a:t>source code for Linux kernel  (v.4.19)  27.8 million lines of primarily C</a:t>
            </a:r>
          </a:p>
          <a:p>
            <a:endParaRPr lang="en-US" altLang="en-US" sz="18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78E8637B-F711-251A-758F-1B992B9E2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Popularity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594D885-AED3-2402-327A-F9F813FDA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499C1-2D12-42B3-B502-C8A0F036CE1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04FF21-605C-D8EF-7F55-C4B56B24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include directive </a:t>
            </a:r>
            <a:r>
              <a:rPr lang="en-US" altLang="en-US" sz="1800" dirty="0"/>
              <a:t>- tells compiler </a:t>
            </a:r>
            <a:br>
              <a:rPr lang="en-US" altLang="en-US" sz="1800" dirty="0"/>
            </a:br>
            <a:r>
              <a:rPr lang="en-US" altLang="en-US" sz="1800" dirty="0"/>
              <a:t>where to find certain items about </a:t>
            </a:r>
            <a:br>
              <a:rPr lang="en-US" altLang="en-US" sz="1800" dirty="0"/>
            </a:br>
            <a:r>
              <a:rPr lang="en-US" altLang="en-US" sz="1800" dirty="0"/>
              <a:t>the program</a:t>
            </a:r>
          </a:p>
          <a:p>
            <a:pPr>
              <a:defRPr/>
            </a:pPr>
            <a:r>
              <a:rPr lang="en-US" altLang="en-US" sz="1800" dirty="0"/>
              <a:t>main part (main function) - contain </a:t>
            </a:r>
            <a:br>
              <a:rPr lang="en-US" altLang="en-US" sz="1800" dirty="0"/>
            </a:br>
            <a:r>
              <a:rPr lang="en-US" altLang="en-US" sz="1800" dirty="0"/>
              <a:t>instructions for computer, starts and</a:t>
            </a:r>
            <a:br>
              <a:rPr lang="en-US" altLang="en-US" sz="1800" dirty="0"/>
            </a:br>
            <a:r>
              <a:rPr lang="en-US" altLang="en-US" sz="1800" dirty="0"/>
              <a:t> ends with curly brackets: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{}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indicates program start</a:t>
            </a:r>
          </a:p>
          <a:p>
            <a:pPr>
              <a:defRPr/>
            </a:pPr>
            <a:r>
              <a:rPr lang="en-US" altLang="en-US" sz="1800" i="1" dirty="0"/>
              <a:t>statement</a:t>
            </a:r>
            <a:r>
              <a:rPr lang="en-US" altLang="en-US" sz="1800" dirty="0"/>
              <a:t> – single unit of execution</a:t>
            </a:r>
          </a:p>
          <a:p>
            <a:pPr lvl="1">
              <a:defRPr/>
            </a:pPr>
            <a:r>
              <a:rPr lang="en-US" altLang="en-US" sz="1800" dirty="0"/>
              <a:t>each statement ends with semicolon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program consists of a sequence of statements</a:t>
            </a:r>
          </a:p>
          <a:p>
            <a:pPr>
              <a:defRPr/>
            </a:pPr>
            <a:r>
              <a:rPr lang="en-US" altLang="en-US" sz="1800" i="1" dirty="0"/>
              <a:t>comment </a:t>
            </a:r>
            <a:r>
              <a:rPr lang="en-US" altLang="en-US" sz="1800" dirty="0"/>
              <a:t>is a portion of line ignored by compiler - serves to make the code easier to understand by humans </a:t>
            </a:r>
          </a:p>
          <a:p>
            <a:pPr>
              <a:defRPr/>
            </a:pPr>
            <a:r>
              <a:rPr lang="en-US" altLang="en-US" sz="1800" dirty="0"/>
              <a:t>line breaks and indentation is for humans - compiler ignores them. Make program easier to understand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2C73C89-F6D9-318E-7F97-7680FBDC3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C++ Program Layout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2F8D9C7-9DF7-319F-0C50-46F0F708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1270000"/>
            <a:ext cx="3108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1;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// comment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2;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842397D0-4607-EEAC-82FE-BC7000946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3AF29B-F53E-4D1D-8381-993ECF20F47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317F7B85-C16C-02AA-C7EE-DAF14D0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74813"/>
            <a:ext cx="60356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displays a greeting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Mikhail Nesterenko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8/25/2013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using std::cout; using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"Hello, World!" &lt;&lt; endl;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511DE6EF-BC0F-75D7-3F96-46BD32DAA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Program: </a:t>
            </a:r>
            <a:r>
              <a:rPr 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helloWorld.cpp</a:t>
            </a: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31E12179-C475-FDDD-B970-7508F045F9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447F7F9B-BF00-CCDF-9D0A-EE0FA54C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82763"/>
            <a:ext cx="114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include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directive</a:t>
            </a:r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0673E842-11CE-2066-9C3E-BD83340AC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96FDC7A7-08FF-B76F-4F45-14B6838F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640388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statement</a:t>
            </a:r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D84BC513-5AB4-5AC4-83C1-A0867F5E5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2A6EC0BA-4FCE-FD72-27B4-54DCE0A0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3637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comments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860635F6-C612-2C9C-9BF6-0EF9F3E3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30588"/>
            <a:ext cx="1389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function named main() indicates start of program</a:t>
            </a:r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6F78CAFD-8ECF-AC81-BA17-C7E933F51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15465D00-CA47-D10A-A313-46339D454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Rules of Programming</a:t>
            </a:r>
            <a:endParaRPr lang="en-US" kern="12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8675" name="Content Placeholder 11">
            <a:extLst>
              <a:ext uri="{FF2B5EF4-FFF2-40B4-BE49-F238E27FC236}">
                <a16:creationId xmlns:a16="http://schemas.microsoft.com/office/drawing/2014/main" id="{F9596CBA-1128-0B8D-1040-6C2247FAB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31242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syntax</a:t>
            </a:r>
            <a:r>
              <a:rPr lang="en-US" altLang="en-US" sz="1800" dirty="0"/>
              <a:t> - the principles of constructing (structuring) the program</a:t>
            </a:r>
          </a:p>
          <a:p>
            <a:pPr lvl="1">
              <a:defRPr/>
            </a:pPr>
            <a:r>
              <a:rPr lang="en-US" altLang="en-US" sz="1800" i="1" dirty="0"/>
              <a:t>legal </a:t>
            </a:r>
            <a:r>
              <a:rPr lang="en-US" altLang="en-US" sz="1800" dirty="0"/>
              <a:t>program construct complies with syntactic rules </a:t>
            </a:r>
          </a:p>
          <a:p>
            <a:pPr lvl="1">
              <a:defRPr/>
            </a:pPr>
            <a:r>
              <a:rPr lang="en-US" altLang="en-US" sz="1800" i="1" dirty="0"/>
              <a:t>illegal </a:t>
            </a:r>
            <a:r>
              <a:rPr lang="en-US" altLang="en-US" sz="1800" dirty="0"/>
              <a:t>violates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every statement ends with a semicolon</a:t>
            </a:r>
          </a:p>
          <a:p>
            <a:pPr>
              <a:defRPr/>
            </a:pPr>
            <a:r>
              <a:rPr lang="en-US" altLang="en-US" sz="1800" i="1" dirty="0"/>
              <a:t>semantics</a:t>
            </a:r>
            <a:r>
              <a:rPr lang="en-US" altLang="en-US" sz="1800" dirty="0"/>
              <a:t> – the meaning of programming constructs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</a:t>
            </a:r>
            <a:r>
              <a:rPr lang="ru-RU" altLang="en-US" sz="1800" dirty="0"/>
              <a:t>: </a:t>
            </a:r>
            <a:r>
              <a:rPr lang="en-US" altLang="en-US" sz="1800" dirty="0"/>
              <a:t>assignment statement gives a new value to a variable</a:t>
            </a:r>
          </a:p>
          <a:p>
            <a:pPr>
              <a:defRPr/>
            </a:pPr>
            <a:r>
              <a:rPr lang="en-US" altLang="en-US" sz="1800" i="1" dirty="0"/>
              <a:t>style</a:t>
            </a:r>
            <a:r>
              <a:rPr lang="en-US" altLang="en-US" sz="1800" dirty="0"/>
              <a:t> – non-syntactic rules of program writing aimed at making program easier to read and understand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start the program with comments explaining its purpose </a:t>
            </a:r>
            <a:r>
              <a:rPr lang="en-US" altLang="en-US" sz="1800" i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2E893EE-4E70-616E-9B75-30E54F406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24845-61C1-4621-B213-C2E45B13CF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7D95D1C-86CC-46E8-B9B3-98101A654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hardware</a:t>
            </a:r>
            <a:r>
              <a:rPr lang="en-US" altLang="en-US" sz="1700"/>
              <a:t> - physical devices that make up computer equipment</a:t>
            </a:r>
          </a:p>
          <a:p>
            <a:r>
              <a:rPr lang="en-US" altLang="en-US" sz="1700" i="1"/>
              <a:t>computer</a:t>
            </a:r>
            <a:r>
              <a:rPr lang="en-US" altLang="en-US" sz="1700"/>
              <a:t> - PC/mainframes/workstations</a:t>
            </a:r>
          </a:p>
          <a:p>
            <a:pPr>
              <a:spcBef>
                <a:spcPct val="0"/>
              </a:spcBef>
            </a:pPr>
            <a:r>
              <a:rPr lang="en-US" altLang="en-US" sz="1700"/>
              <a:t>computer contains 5 main components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CPU/processor</a:t>
            </a:r>
            <a:r>
              <a:rPr lang="en-US" altLang="en-US" sz="1700"/>
              <a:t> - follows the instructions and performs calculations specified by the program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input device </a:t>
            </a:r>
            <a:r>
              <a:rPr lang="en-US" altLang="en-US" sz="1700"/>
              <a:t>- any device that allows outside world to communicate information to the CPU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output device </a:t>
            </a:r>
            <a:r>
              <a:rPr lang="en-US" altLang="en-US" sz="1700"/>
              <a:t>- any device that allows CPU to communicate information to the outside world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main memory/primary memory/RAM </a:t>
            </a:r>
            <a:r>
              <a:rPr lang="en-US" altLang="en-US" sz="1700"/>
              <a:t>- a list of addressable memory locations that CPU can operate upon, not permanent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bit</a:t>
            </a:r>
            <a:r>
              <a:rPr lang="en-US" altLang="en-US" sz="1700"/>
              <a:t> - the least possible amount of information: 0 or 1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byte</a:t>
            </a:r>
            <a:r>
              <a:rPr lang="en-US" altLang="en-US" sz="1700"/>
              <a:t> - 8 bits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memory location </a:t>
            </a:r>
            <a:r>
              <a:rPr lang="en-US" altLang="en-US" sz="1700"/>
              <a:t>- single (indivisible) portion of memory that holds data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address</a:t>
            </a:r>
            <a:r>
              <a:rPr lang="en-US" altLang="en-US" sz="1700"/>
              <a:t> - number that identifies a memory location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secondary memory </a:t>
            </a:r>
            <a:r>
              <a:rPr lang="en-US" altLang="en-US" sz="1700"/>
              <a:t>– memory that is used for keeping a permanent record of information – disk/data  CD/flash drive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BFCF8C-D478-C52B-1CD7-675DE1112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33EA65A-603B-9F6B-37F3-5B3D97E5A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71F6B-35D4-4A02-96EB-D549C26F5D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4F690BA-0C49-FC57-1D3D-2E09E0A5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 Diagram</a:t>
            </a:r>
            <a:endParaRPr lang="en-US" altLang="en-US"/>
          </a:p>
        </p:txBody>
      </p:sp>
      <p:pic>
        <p:nvPicPr>
          <p:cNvPr id="21507" name="Picture 4" descr="C:\Users\Administrator\Desktop\Computer1.png">
            <a:extLst>
              <a:ext uri="{FF2B5EF4-FFF2-40B4-BE49-F238E27FC236}">
                <a16:creationId xmlns:a16="http://schemas.microsoft.com/office/drawing/2014/main" id="{9F3F577A-81B3-70D2-014A-36D04EC5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4488"/>
            <a:ext cx="7858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FC52C4CD-1E79-300A-B30A-19734E221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F21892-37ED-4F17-9CAA-BDCA481511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4650027B-4EBD-2B26-7256-E68460BA2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CPU Accessing RAM</a:t>
            </a:r>
            <a:endParaRPr lang="en-US" altLang="en-US"/>
          </a:p>
        </p:txBody>
      </p:sp>
      <p:pic>
        <p:nvPicPr>
          <p:cNvPr id="22531" name="Picture 2" descr="C:\Users\Administrator\Desktop\overview_fig1.gif">
            <a:extLst>
              <a:ext uri="{FF2B5EF4-FFF2-40B4-BE49-F238E27FC236}">
                <a16:creationId xmlns:a16="http://schemas.microsoft.com/office/drawing/2014/main" id="{A80746BE-54EA-603A-990F-E358A4D0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243638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EF39E95-A883-51CE-364A-4FD6F16F9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65D89-9D67-468F-85FF-F8EAA3963D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3" name="Rectangle 1">
            <a:extLst>
              <a:ext uri="{FF2B5EF4-FFF2-40B4-BE49-F238E27FC236}">
                <a16:creationId xmlns:a16="http://schemas.microsoft.com/office/drawing/2014/main" id="{09F93E10-7106-AAC0-13C8-84D32946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304800" cy="3810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809860-D092-797B-0D59-E76F1703C4F8}"/>
              </a:ext>
            </a:extLst>
          </p:cNvPr>
          <p:cNvCxnSpPr>
            <a:cxnSpLocks/>
          </p:cNvCxnSpPr>
          <p:nvPr/>
        </p:nvCxnSpPr>
        <p:spPr bwMode="auto">
          <a:xfrm>
            <a:off x="3276600" y="421163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82F500-B8BE-D0C5-0463-9FD09FB06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225550"/>
            <a:ext cx="7743825" cy="4652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ambiguous instructions </a:t>
            </a:r>
            <a:r>
              <a:rPr lang="en-US" altLang="en-US" sz="1700"/>
              <a:t>– may have multiple meanings, open to interpretation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B0606030504020204" pitchFamily="34" charset="0"/>
              </a:rPr>
              <a:t>Call me a taxi, please!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B0606030504020204" pitchFamily="34" charset="0"/>
              </a:rPr>
              <a:t>I thought your name was Bob.</a:t>
            </a:r>
          </a:p>
          <a:p>
            <a:pPr lvl="1">
              <a:spcBef>
                <a:spcPct val="0"/>
              </a:spcBef>
            </a:pPr>
            <a:endParaRPr lang="en-US" altLang="en-US" sz="1600">
              <a:solidFill>
                <a:srgbClr val="FAFD00"/>
              </a:solidFill>
              <a:latin typeface="Open Sans" panose="020B0606030504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/>
              <a:t>computers understand unambiguous binary instructions only </a:t>
            </a:r>
          </a:p>
          <a:p>
            <a:pPr>
              <a:spcBef>
                <a:spcPct val="0"/>
              </a:spcBef>
            </a:pPr>
            <a:endParaRPr lang="en-US" altLang="en-US" sz="1700"/>
          </a:p>
          <a:p>
            <a:pPr>
              <a:spcBef>
                <a:spcPct val="0"/>
              </a:spcBef>
            </a:pPr>
            <a:r>
              <a:rPr lang="en-US" altLang="en-US" sz="1700"/>
              <a:t>languages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natural </a:t>
            </a:r>
            <a:r>
              <a:rPr lang="en-US" altLang="en-US" sz="1700"/>
              <a:t>- language used by humans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ambiguous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high-level </a:t>
            </a:r>
            <a:r>
              <a:rPr lang="en-US" altLang="en-US" sz="1700"/>
              <a:t>- language (close to natural) that is understood by humans, 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C++ is a high-level language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machine (low-level) </a:t>
            </a:r>
            <a:r>
              <a:rPr lang="en-US" altLang="en-US" sz="1700"/>
              <a:t>- list of instructions in binary format that a computer understands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example: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0101 0001 1100 0010</a:t>
            </a:r>
            <a:endParaRPr lang="en-US" altLang="en-US" sz="17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3E62F3A-4A85-5646-916B-9D6EB3546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4826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218329F-DCDD-45CB-805C-645B41440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378CC-EA52-48F5-AC05-87523DB4A3F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0E91F9B-5FB7-908C-F8A7-B238F463F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2150" y="1144588"/>
            <a:ext cx="7954963" cy="4964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program (code) </a:t>
            </a:r>
            <a:r>
              <a:rPr lang="en-US" altLang="en-US" sz="1700"/>
              <a:t>– a sequence of instructions for computer to follow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system – </a:t>
            </a:r>
            <a:r>
              <a:rPr lang="en-US" altLang="en-US" sz="1700"/>
              <a:t>to be used by other programmers </a:t>
            </a:r>
            <a:endParaRPr lang="en-US" altLang="en-US" sz="1700" i="1"/>
          </a:p>
          <a:p>
            <a:pPr lvl="2">
              <a:spcBef>
                <a:spcPct val="0"/>
              </a:spcBef>
            </a:pPr>
            <a:r>
              <a:rPr lang="en-US" altLang="en-US" sz="1700" i="1"/>
              <a:t>operating system </a:t>
            </a:r>
            <a:r>
              <a:rPr lang="en-US" altLang="en-US" sz="1700"/>
              <a:t>– allocates computer resources, launches other programs and ensures they work properly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application – </a:t>
            </a:r>
            <a:r>
              <a:rPr lang="en-US" altLang="en-US" sz="1700"/>
              <a:t>to be used by end-users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600" i="1"/>
              <a:t>software</a:t>
            </a:r>
            <a:r>
              <a:rPr lang="en-US" altLang="en-US" sz="1600"/>
              <a:t> - collection of programs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data</a:t>
            </a:r>
            <a:r>
              <a:rPr lang="en-US" altLang="en-US" sz="1700"/>
              <a:t> - input to the program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running/executing program  </a:t>
            </a:r>
            <a:r>
              <a:rPr lang="en-US" altLang="en-US" sz="1700"/>
              <a:t>- performing program instructions on given data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code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source </a:t>
            </a:r>
            <a:r>
              <a:rPr lang="en-US" altLang="en-US" sz="1700"/>
              <a:t>(in high-level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object</a:t>
            </a:r>
            <a:r>
              <a:rPr lang="en-US" altLang="en-US" sz="1700"/>
              <a:t> (in machine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executable code </a:t>
            </a:r>
            <a:r>
              <a:rPr lang="en-US" altLang="en-US" sz="1700"/>
              <a:t>(in machine language)</a:t>
            </a:r>
            <a:r>
              <a:rPr lang="en-US" altLang="en-US" sz="1700" i="1"/>
              <a:t> </a:t>
            </a:r>
            <a:r>
              <a:rPr lang="en-US" altLang="en-US" sz="1700"/>
              <a:t>- can run on computer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library</a:t>
            </a:r>
            <a:r>
              <a:rPr lang="en-US" altLang="en-US" sz="1700"/>
              <a:t> – a collection of previously developed object code: input/output, math, etc. 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compiler</a:t>
            </a:r>
            <a:r>
              <a:rPr lang="en-US" altLang="en-US" sz="1700"/>
              <a:t> – a system program that translates high-level language into low-level language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linker</a:t>
            </a:r>
            <a:r>
              <a:rPr lang="en-US" altLang="en-US" sz="1700"/>
              <a:t> - program that takes object code and produces executable code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2F995CA-3085-C1AC-78AF-4242F6AB3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420688"/>
            <a:ext cx="7848600" cy="457200"/>
          </a:xfrm>
        </p:spPr>
        <p:txBody>
          <a:bodyPr/>
          <a:lstStyle/>
          <a:p>
            <a:r>
              <a:rPr lang="en-US" altLang="en-US"/>
              <a:t>Software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1C34382-3FE1-2347-481F-8C59E92C9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C60E0-E393-4468-ADA2-120F33F453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7">
            <a:extLst>
              <a:ext uri="{FF2B5EF4-FFF2-40B4-BE49-F238E27FC236}">
                <a16:creationId xmlns:a16="http://schemas.microsoft.com/office/drawing/2014/main" id="{5EAC886E-8C7F-26DF-97CA-C29A0149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5908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03" name="AutoShape 69">
            <a:extLst>
              <a:ext uri="{FF2B5EF4-FFF2-40B4-BE49-F238E27FC236}">
                <a16:creationId xmlns:a16="http://schemas.microsoft.com/office/drawing/2014/main" id="{1C3C4A09-669A-1458-CFE4-AD3B78006862}"/>
              </a:ext>
            </a:extLst>
          </p:cNvPr>
          <p:cNvCxnSpPr>
            <a:cxnSpLocks noChangeShapeType="1"/>
            <a:stCxn id="25602" idx="2"/>
            <a:endCxn id="25609" idx="0"/>
          </p:cNvCxnSpPr>
          <p:nvPr/>
        </p:nvCxnSpPr>
        <p:spPr bwMode="auto">
          <a:xfrm flipH="1">
            <a:off x="1466850" y="2168525"/>
            <a:ext cx="2419350" cy="7270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Rectangle 66">
            <a:extLst>
              <a:ext uri="{FF2B5EF4-FFF2-40B4-BE49-F238E27FC236}">
                <a16:creationId xmlns:a16="http://schemas.microsoft.com/office/drawing/2014/main" id="{DD19E78A-E1B1-FD8B-1338-EBBAD7B1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26670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05" name="AutoShape 68">
            <a:extLst>
              <a:ext uri="{FF2B5EF4-FFF2-40B4-BE49-F238E27FC236}">
                <a16:creationId xmlns:a16="http://schemas.microsoft.com/office/drawing/2014/main" id="{75A003D4-F5B4-6D30-5828-471DEC241FCE}"/>
              </a:ext>
            </a:extLst>
          </p:cNvPr>
          <p:cNvCxnSpPr>
            <a:cxnSpLocks noChangeShapeType="1"/>
            <a:stCxn id="25604" idx="2"/>
          </p:cNvCxnSpPr>
          <p:nvPr/>
        </p:nvCxnSpPr>
        <p:spPr bwMode="auto">
          <a:xfrm flipH="1">
            <a:off x="1447800" y="2244725"/>
            <a:ext cx="2552700" cy="642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Rectangle 64">
            <a:extLst>
              <a:ext uri="{FF2B5EF4-FFF2-40B4-BE49-F238E27FC236}">
                <a16:creationId xmlns:a16="http://schemas.microsoft.com/office/drawing/2014/main" id="{50872716-CAA8-4285-9CD8-2703B3FD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07" name="Rectangle 61">
            <a:extLst>
              <a:ext uri="{FF2B5EF4-FFF2-40B4-BE49-F238E27FC236}">
                <a16:creationId xmlns:a16="http://schemas.microsoft.com/office/drawing/2014/main" id="{53A30C44-8913-6219-F0F3-09000C72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A2A6C2BB-55B9-5801-E1E5-46B7686DD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  <a:noFill/>
        </p:spPr>
        <p:txBody>
          <a:bodyPr/>
          <a:lstStyle/>
          <a:p>
            <a:r>
              <a:rPr lang="en-US" altLang="en-US"/>
              <a:t>Producing Executable Code</a:t>
            </a:r>
          </a:p>
        </p:txBody>
      </p:sp>
      <p:sp>
        <p:nvSpPr>
          <p:cNvPr id="25609" name="Rectangle 4">
            <a:extLst>
              <a:ext uri="{FF2B5EF4-FFF2-40B4-BE49-F238E27FC236}">
                <a16:creationId xmlns:a16="http://schemas.microsoft.com/office/drawing/2014/main" id="{9544A920-20BF-08B4-3E8F-054C6E41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add include files</a:t>
            </a:r>
          </a:p>
        </p:txBody>
      </p:sp>
      <p:sp>
        <p:nvSpPr>
          <p:cNvPr id="25610" name="Freeform 11">
            <a:extLst>
              <a:ext uri="{FF2B5EF4-FFF2-40B4-BE49-F238E27FC236}">
                <a16:creationId xmlns:a16="http://schemas.microsoft.com/office/drawing/2014/main" id="{054E0FB4-94F3-0F0A-DBA5-FE93D02462BF}"/>
              </a:ext>
            </a:extLst>
          </p:cNvPr>
          <p:cNvSpPr>
            <a:spLocks/>
          </p:cNvSpPr>
          <p:nvPr/>
        </p:nvSpPr>
        <p:spPr bwMode="auto">
          <a:xfrm>
            <a:off x="2324100" y="4149725"/>
            <a:ext cx="177800" cy="1588"/>
          </a:xfrm>
          <a:custGeom>
            <a:avLst/>
            <a:gdLst>
              <a:gd name="T0" fmla="*/ 0 w 112"/>
              <a:gd name="T1" fmla="*/ 0 h 1588"/>
              <a:gd name="T2" fmla="*/ 2147483646 w 112"/>
              <a:gd name="T3" fmla="*/ 0 h 1588"/>
              <a:gd name="T4" fmla="*/ 2147483646 w 112"/>
              <a:gd name="T5" fmla="*/ 0 h 1588"/>
              <a:gd name="T6" fmla="*/ 0 60000 65536"/>
              <a:gd name="T7" fmla="*/ 0 60000 65536"/>
              <a:gd name="T8" fmla="*/ 0 60000 65536"/>
              <a:gd name="T9" fmla="*/ 0 w 112"/>
              <a:gd name="T10" fmla="*/ 0 h 1588"/>
              <a:gd name="T11" fmla="*/ 112 w 1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588">
                <a:moveTo>
                  <a:pt x="0" y="0"/>
                </a:moveTo>
                <a:lnTo>
                  <a:pt x="89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Freeform 12">
            <a:extLst>
              <a:ext uri="{FF2B5EF4-FFF2-40B4-BE49-F238E27FC236}">
                <a16:creationId xmlns:a16="http://schemas.microsoft.com/office/drawing/2014/main" id="{19336261-87B7-52F2-7182-99119D97778F}"/>
              </a:ext>
            </a:extLst>
          </p:cNvPr>
          <p:cNvSpPr>
            <a:spLocks/>
          </p:cNvSpPr>
          <p:nvPr/>
        </p:nvSpPr>
        <p:spPr bwMode="auto">
          <a:xfrm>
            <a:off x="2466975" y="4079875"/>
            <a:ext cx="138113" cy="136525"/>
          </a:xfrm>
          <a:custGeom>
            <a:avLst/>
            <a:gdLst>
              <a:gd name="T0" fmla="*/ 2147483646 w 87"/>
              <a:gd name="T1" fmla="*/ 2147483646 h 86"/>
              <a:gd name="T2" fmla="*/ 0 w 87"/>
              <a:gd name="T3" fmla="*/ 2147483646 h 86"/>
              <a:gd name="T4" fmla="*/ 2147483646 w 87"/>
              <a:gd name="T5" fmla="*/ 2147483646 h 86"/>
              <a:gd name="T6" fmla="*/ 2147483646 w 87"/>
              <a:gd name="T7" fmla="*/ 2147483646 h 86"/>
              <a:gd name="T8" fmla="*/ 2147483646 w 87"/>
              <a:gd name="T9" fmla="*/ 2147483646 h 86"/>
              <a:gd name="T10" fmla="*/ 2147483646 w 87"/>
              <a:gd name="T11" fmla="*/ 2147483646 h 86"/>
              <a:gd name="T12" fmla="*/ 2147483646 w 87"/>
              <a:gd name="T13" fmla="*/ 2147483646 h 86"/>
              <a:gd name="T14" fmla="*/ 2147483646 w 87"/>
              <a:gd name="T15" fmla="*/ 2147483646 h 86"/>
              <a:gd name="T16" fmla="*/ 2147483646 w 87"/>
              <a:gd name="T17" fmla="*/ 2147483646 h 86"/>
              <a:gd name="T18" fmla="*/ 2147483646 w 87"/>
              <a:gd name="T19" fmla="*/ 2147483646 h 86"/>
              <a:gd name="T20" fmla="*/ 2147483646 w 87"/>
              <a:gd name="T21" fmla="*/ 2147483646 h 86"/>
              <a:gd name="T22" fmla="*/ 2147483646 w 87"/>
              <a:gd name="T23" fmla="*/ 2147483646 h 86"/>
              <a:gd name="T24" fmla="*/ 2147483646 w 87"/>
              <a:gd name="T25" fmla="*/ 2147483646 h 86"/>
              <a:gd name="T26" fmla="*/ 2147483646 w 87"/>
              <a:gd name="T27" fmla="*/ 2147483646 h 86"/>
              <a:gd name="T28" fmla="*/ 0 w 87"/>
              <a:gd name="T29" fmla="*/ 0 h 86"/>
              <a:gd name="T30" fmla="*/ 2147483646 w 87"/>
              <a:gd name="T31" fmla="*/ 2147483646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86"/>
              <a:gd name="T50" fmla="*/ 87 w 87"/>
              <a:gd name="T51" fmla="*/ 86 h 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86">
                <a:moveTo>
                  <a:pt x="87" y="44"/>
                </a:moveTo>
                <a:lnTo>
                  <a:pt x="0" y="86"/>
                </a:lnTo>
                <a:lnTo>
                  <a:pt x="2" y="80"/>
                </a:lnTo>
                <a:lnTo>
                  <a:pt x="6" y="75"/>
                </a:lnTo>
                <a:lnTo>
                  <a:pt x="8" y="67"/>
                </a:lnTo>
                <a:lnTo>
                  <a:pt x="8" y="61"/>
                </a:lnTo>
                <a:lnTo>
                  <a:pt x="10" y="54"/>
                </a:lnTo>
                <a:lnTo>
                  <a:pt x="10" y="46"/>
                </a:lnTo>
                <a:lnTo>
                  <a:pt x="10" y="40"/>
                </a:lnTo>
                <a:lnTo>
                  <a:pt x="10" y="32"/>
                </a:lnTo>
                <a:lnTo>
                  <a:pt x="8" y="27"/>
                </a:lnTo>
                <a:lnTo>
                  <a:pt x="8" y="19"/>
                </a:lnTo>
                <a:lnTo>
                  <a:pt x="6" y="13"/>
                </a:lnTo>
                <a:lnTo>
                  <a:pt x="2" y="6"/>
                </a:lnTo>
                <a:lnTo>
                  <a:pt x="0" y="0"/>
                </a:lnTo>
                <a:lnTo>
                  <a:pt x="87" y="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2" name="Rectangle 17">
            <a:extLst>
              <a:ext uri="{FF2B5EF4-FFF2-40B4-BE49-F238E27FC236}">
                <a16:creationId xmlns:a16="http://schemas.microsoft.com/office/drawing/2014/main" id="{EA1D265E-4FE1-A7EB-0A71-0D0978C8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5807075"/>
            <a:ext cx="2441575" cy="5715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3" name="Rectangle 18">
            <a:extLst>
              <a:ext uri="{FF2B5EF4-FFF2-40B4-BE49-F238E27FC236}">
                <a16:creationId xmlns:a16="http://schemas.microsoft.com/office/drawing/2014/main" id="{4D7BFDFF-5EF3-22BE-17D9-C57BCAE6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5943600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executable code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4" name="Rectangle 19">
            <a:extLst>
              <a:ext uri="{FF2B5EF4-FFF2-40B4-BE49-F238E27FC236}">
                <a16:creationId xmlns:a16="http://schemas.microsoft.com/office/drawing/2014/main" id="{A3850866-3C95-C30E-FF31-94A0E89B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63763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source 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(add1.cpp)</a:t>
            </a:r>
            <a:endParaRPr lang="en-US" altLang="en-US" b="0">
              <a:solidFill>
                <a:srgbClr val="FFFFFF"/>
              </a:solidFill>
            </a:endParaRPr>
          </a:p>
        </p:txBody>
      </p:sp>
      <p:sp>
        <p:nvSpPr>
          <p:cNvPr id="25615" name="Rectangle 21">
            <a:extLst>
              <a:ext uri="{FF2B5EF4-FFF2-40B4-BE49-F238E27FC236}">
                <a16:creationId xmlns:a16="http://schemas.microsoft.com/office/drawing/2014/main" id="{8BBD1472-D557-869B-8C9C-33CC6AFB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9B2C3E0B-602F-A1A6-1D40-24A2D565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240088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check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7" name="Rectangle 23">
            <a:extLst>
              <a:ext uri="{FF2B5EF4-FFF2-40B4-BE49-F238E27FC236}">
                <a16:creationId xmlns:a16="http://schemas.microsoft.com/office/drawing/2014/main" id="{A4867E38-C6CC-405D-D38A-96C406AC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file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8" name="Rectangle 24">
            <a:extLst>
              <a:ext uri="{FF2B5EF4-FFF2-40B4-BE49-F238E27FC236}">
                <a16:creationId xmlns:a16="http://schemas.microsoft.com/office/drawing/2014/main" id="{67A3C13E-CC4C-94C7-FD76-2C26B2DE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848100"/>
            <a:ext cx="138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unit for legal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9" name="Rectangle 25">
            <a:extLst>
              <a:ext uri="{FF2B5EF4-FFF2-40B4-BE49-F238E27FC236}">
                <a16:creationId xmlns:a16="http://schemas.microsoft.com/office/drawing/2014/main" id="{9152071F-F569-FDBA-1374-CE945880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1313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syntax and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0" name="Rectangle 26">
            <a:extLst>
              <a:ext uri="{FF2B5EF4-FFF2-40B4-BE49-F238E27FC236}">
                <a16:creationId xmlns:a16="http://schemas.microsoft.com/office/drawing/2014/main" id="{F8425832-FD98-9ECF-C0C5-DFA71255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4456113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compile it into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1" name="Rectangle 27">
            <a:extLst>
              <a:ext uri="{FF2B5EF4-FFF2-40B4-BE49-F238E27FC236}">
                <a16:creationId xmlns:a16="http://schemas.microsoft.com/office/drawing/2014/main" id="{B95A1F26-49C3-8B5B-5D8B-72084F2E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10398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an object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 code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grpSp>
        <p:nvGrpSpPr>
          <p:cNvPr id="25622" name="Group 46">
            <a:extLst>
              <a:ext uri="{FF2B5EF4-FFF2-40B4-BE49-F238E27FC236}">
                <a16:creationId xmlns:a16="http://schemas.microsoft.com/office/drawing/2014/main" id="{862CE784-73A8-DDB7-C391-8A77299B31A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1714500" cy="2533650"/>
            <a:chOff x="4310" y="1728"/>
            <a:chExt cx="1080" cy="1596"/>
          </a:xfrm>
        </p:grpSpPr>
        <p:sp>
          <p:nvSpPr>
            <p:cNvPr id="25638" name="Rectangle 28">
              <a:extLst>
                <a:ext uri="{FF2B5EF4-FFF2-40B4-BE49-F238E27FC236}">
                  <a16:creationId xmlns:a16="http://schemas.microsoft.com/office/drawing/2014/main" id="{21D75D1F-985F-88E5-4021-F6DF130A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728"/>
              <a:ext cx="1080" cy="1578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  <p:sp>
          <p:nvSpPr>
            <p:cNvPr id="25639" name="Rectangle 29">
              <a:extLst>
                <a:ext uri="{FF2B5EF4-FFF2-40B4-BE49-F238E27FC236}">
                  <a16:creationId xmlns:a16="http://schemas.microsoft.com/office/drawing/2014/main" id="{DEBCBE0A-4E67-7308-16E2-D461C0F1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754"/>
              <a:ext cx="848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link object 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with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pre-compiled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routines from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standard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libraries to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produce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executable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</a:t>
              </a:r>
              <a:endParaRPr lang="en-US" altLang="en-US" sz="1800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</p:grpSp>
      <p:cxnSp>
        <p:nvCxnSpPr>
          <p:cNvPr id="25623" name="AutoShape 39">
            <a:extLst>
              <a:ext uri="{FF2B5EF4-FFF2-40B4-BE49-F238E27FC236}">
                <a16:creationId xmlns:a16="http://schemas.microsoft.com/office/drawing/2014/main" id="{C2CB993E-5B43-B2FF-35F7-283BB29FE6DB}"/>
              </a:ext>
            </a:extLst>
          </p:cNvPr>
          <p:cNvCxnSpPr>
            <a:cxnSpLocks noChangeShapeType="1"/>
            <a:stCxn id="25614" idx="2"/>
            <a:endCxn id="25609" idx="0"/>
          </p:cNvCxnSpPr>
          <p:nvPr/>
        </p:nvCxnSpPr>
        <p:spPr bwMode="auto">
          <a:xfrm>
            <a:off x="1463675" y="2328863"/>
            <a:ext cx="3175" cy="558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Rectangle 40">
            <a:extLst>
              <a:ext uri="{FF2B5EF4-FFF2-40B4-BE49-F238E27FC236}">
                <a16:creationId xmlns:a16="http://schemas.microsoft.com/office/drawing/2014/main" id="{0908C8B1-9664-1F09-4CEB-D8944091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2667000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include files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(add1.hpp, iostream)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25" name="AutoShape 42">
            <a:extLst>
              <a:ext uri="{FF2B5EF4-FFF2-40B4-BE49-F238E27FC236}">
                <a16:creationId xmlns:a16="http://schemas.microsoft.com/office/drawing/2014/main" id="{7028705C-3CBE-5021-D09A-1BC83EE556B4}"/>
              </a:ext>
            </a:extLst>
          </p:cNvPr>
          <p:cNvCxnSpPr>
            <a:cxnSpLocks noChangeShapeType="1"/>
            <a:stCxn id="25624" idx="2"/>
            <a:endCxn id="25609" idx="0"/>
          </p:cNvCxnSpPr>
          <p:nvPr/>
        </p:nvCxnSpPr>
        <p:spPr bwMode="auto">
          <a:xfrm flipH="1">
            <a:off x="1466850" y="2320925"/>
            <a:ext cx="2609850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AutoShape 43">
            <a:extLst>
              <a:ext uri="{FF2B5EF4-FFF2-40B4-BE49-F238E27FC236}">
                <a16:creationId xmlns:a16="http://schemas.microsoft.com/office/drawing/2014/main" id="{6B571058-1D0E-03FE-6378-EDA3F3BCCB46}"/>
              </a:ext>
            </a:extLst>
          </p:cNvPr>
          <p:cNvSpPr>
            <a:spLocks/>
          </p:cNvSpPr>
          <p:nvPr/>
        </p:nvSpPr>
        <p:spPr bwMode="auto">
          <a:xfrm rot="-5422816">
            <a:off x="2209800" y="3886200"/>
            <a:ext cx="457200" cy="3657600"/>
          </a:xfrm>
          <a:prstGeom prst="leftBrace">
            <a:avLst>
              <a:gd name="adj1" fmla="val 66667"/>
              <a:gd name="adj2" fmla="val 4980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7" name="Text Box 44">
            <a:extLst>
              <a:ext uri="{FF2B5EF4-FFF2-40B4-BE49-F238E27FC236}">
                <a16:creationId xmlns:a16="http://schemas.microsoft.com/office/drawing/2014/main" id="{469BB95E-B68F-CE8C-7B71-E128A22B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compiler</a:t>
            </a:r>
          </a:p>
        </p:txBody>
      </p:sp>
      <p:cxnSp>
        <p:nvCxnSpPr>
          <p:cNvPr id="25628" name="AutoShape 47">
            <a:extLst>
              <a:ext uri="{FF2B5EF4-FFF2-40B4-BE49-F238E27FC236}">
                <a16:creationId xmlns:a16="http://schemas.microsoft.com/office/drawing/2014/main" id="{1853A034-10A9-A4F5-C402-5D111AFD7F9C}"/>
              </a:ext>
            </a:extLst>
          </p:cNvPr>
          <p:cNvCxnSpPr>
            <a:cxnSpLocks noChangeShapeType="1"/>
            <a:stCxn id="25615" idx="3"/>
            <a:endCxn id="25630" idx="1"/>
          </p:cNvCxnSpPr>
          <p:nvPr/>
        </p:nvCxnSpPr>
        <p:spPr bwMode="auto">
          <a:xfrm flipV="1">
            <a:off x="4327525" y="3962400"/>
            <a:ext cx="465138" cy="1857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48">
            <a:extLst>
              <a:ext uri="{FF2B5EF4-FFF2-40B4-BE49-F238E27FC236}">
                <a16:creationId xmlns:a16="http://schemas.microsoft.com/office/drawing/2014/main" id="{EE50D42C-F1F7-AD0C-AF07-EB6BD236C895}"/>
              </a:ext>
            </a:extLst>
          </p:cNvPr>
          <p:cNvCxnSpPr>
            <a:cxnSpLocks noChangeShapeType="1"/>
            <a:stCxn id="25638" idx="2"/>
            <a:endCxn id="25612" idx="0"/>
          </p:cNvCxnSpPr>
          <p:nvPr/>
        </p:nvCxnSpPr>
        <p:spPr bwMode="auto">
          <a:xfrm flipH="1">
            <a:off x="7313613" y="5332413"/>
            <a:ext cx="630237" cy="466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Rectangle 49">
            <a:extLst>
              <a:ext uri="{FF2B5EF4-FFF2-40B4-BE49-F238E27FC236}">
                <a16:creationId xmlns:a16="http://schemas.microsoft.com/office/drawing/2014/main" id="{0E0A5659-2106-BE6D-DE37-B1326DC8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1600200" cy="12192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object 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(add1.o)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31" name="Rectangle 59">
            <a:extLst>
              <a:ext uri="{FF2B5EF4-FFF2-40B4-BE49-F238E27FC236}">
                <a16:creationId xmlns:a16="http://schemas.microsoft.com/office/drawing/2014/main" id="{C43881C0-BBEB-F025-6447-E2B42D75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600200" cy="7620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standard libraries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32" name="AutoShape 60">
            <a:extLst>
              <a:ext uri="{FF2B5EF4-FFF2-40B4-BE49-F238E27FC236}">
                <a16:creationId xmlns:a16="http://schemas.microsoft.com/office/drawing/2014/main" id="{36BC303C-D84E-D877-2833-F0B696FFF608}"/>
              </a:ext>
            </a:extLst>
          </p:cNvPr>
          <p:cNvCxnSpPr>
            <a:cxnSpLocks noChangeShapeType="1"/>
            <a:stCxn id="25631" idx="3"/>
            <a:endCxn id="25638" idx="1"/>
          </p:cNvCxnSpPr>
          <p:nvPr/>
        </p:nvCxnSpPr>
        <p:spPr bwMode="auto">
          <a:xfrm flipV="1">
            <a:off x="6408738" y="4071938"/>
            <a:ext cx="669925" cy="11096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2">
            <a:extLst>
              <a:ext uri="{FF2B5EF4-FFF2-40B4-BE49-F238E27FC236}">
                <a16:creationId xmlns:a16="http://schemas.microsoft.com/office/drawing/2014/main" id="{0DF3F66A-E190-AAC8-7B36-962ACF2643E1}"/>
              </a:ext>
            </a:extLst>
          </p:cNvPr>
          <p:cNvCxnSpPr>
            <a:cxnSpLocks noChangeShapeType="1"/>
            <a:stCxn id="25607" idx="3"/>
            <a:endCxn id="25638" idx="1"/>
          </p:cNvCxnSpPr>
          <p:nvPr/>
        </p:nvCxnSpPr>
        <p:spPr bwMode="auto">
          <a:xfrm flipV="1">
            <a:off x="6561138" y="4071938"/>
            <a:ext cx="517525" cy="10334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65">
            <a:extLst>
              <a:ext uri="{FF2B5EF4-FFF2-40B4-BE49-F238E27FC236}">
                <a16:creationId xmlns:a16="http://schemas.microsoft.com/office/drawing/2014/main" id="{DF16BD39-2B93-04EA-7CAB-44B39F9AEA32}"/>
              </a:ext>
            </a:extLst>
          </p:cNvPr>
          <p:cNvCxnSpPr>
            <a:cxnSpLocks noChangeShapeType="1"/>
            <a:stCxn id="25606" idx="3"/>
            <a:endCxn id="25638" idx="1"/>
          </p:cNvCxnSpPr>
          <p:nvPr/>
        </p:nvCxnSpPr>
        <p:spPr bwMode="auto">
          <a:xfrm flipV="1">
            <a:off x="6713538" y="4071938"/>
            <a:ext cx="365125" cy="9572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Text Box 44">
            <a:extLst>
              <a:ext uri="{FF2B5EF4-FFF2-40B4-BE49-F238E27FC236}">
                <a16:creationId xmlns:a16="http://schemas.microsoft.com/office/drawing/2014/main" id="{A4B60566-F9B2-3AF3-BD5E-325BDA83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09800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linker</a:t>
            </a:r>
          </a:p>
        </p:txBody>
      </p:sp>
      <p:cxnSp>
        <p:nvCxnSpPr>
          <p:cNvPr id="25636" name="AutoShape 60">
            <a:extLst>
              <a:ext uri="{FF2B5EF4-FFF2-40B4-BE49-F238E27FC236}">
                <a16:creationId xmlns:a16="http://schemas.microsoft.com/office/drawing/2014/main" id="{86B51B13-7DF3-7FF9-4211-E0ABB4D603A4}"/>
              </a:ext>
            </a:extLst>
          </p:cNvPr>
          <p:cNvCxnSpPr>
            <a:cxnSpLocks noChangeShapeType="1"/>
            <a:stCxn id="25630" idx="3"/>
            <a:endCxn id="25638" idx="1"/>
          </p:cNvCxnSpPr>
          <p:nvPr/>
        </p:nvCxnSpPr>
        <p:spPr bwMode="auto">
          <a:xfrm>
            <a:off x="6400800" y="3962400"/>
            <a:ext cx="685800" cy="1095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7" name="Slide Number Placeholder 38">
            <a:extLst>
              <a:ext uri="{FF2B5EF4-FFF2-40B4-BE49-F238E27FC236}">
                <a16:creationId xmlns:a16="http://schemas.microsoft.com/office/drawing/2014/main" id="{C380E3E8-357E-4965-050C-5C2D59E61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fld id="{ED0B63DF-B6BD-4A8D-A63A-777182431495}" type="slidenum">
              <a:rPr lang="en-US" altLang="en-US" sz="1400" smtClean="0">
                <a:solidFill>
                  <a:srgbClr val="FFFFFF"/>
                </a:solidFill>
              </a:rPr>
              <a:pPr>
                <a:buFont typeface="Monotype Sorts" pitchFamily="2" charset="2"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44039DB-15C2-5550-63BD-41BC179ED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663" y="1982788"/>
            <a:ext cx="7913687" cy="37258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/>
              <a:t>programming language properties</a:t>
            </a:r>
          </a:p>
          <a:p>
            <a:pPr>
              <a:defRPr/>
            </a:pPr>
            <a:r>
              <a:rPr lang="en-US" altLang="en-US" sz="1700" i="1" dirty="0"/>
              <a:t>power </a:t>
            </a:r>
            <a:r>
              <a:rPr lang="en-US" altLang="en-US" sz="1700" dirty="0"/>
              <a:t>– ability to express variety of ideas, code tasks (ex: bigger toolkit); more powerful language makes it easier to program</a:t>
            </a:r>
          </a:p>
          <a:p>
            <a:pPr>
              <a:defRPr/>
            </a:pPr>
            <a:r>
              <a:rPr lang="en-US" altLang="en-US" sz="1700" i="1" dirty="0"/>
              <a:t>understandability – </a:t>
            </a:r>
            <a:r>
              <a:rPr lang="en-US" altLang="en-US" sz="1700" dirty="0"/>
              <a:t>ease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making sense of the code by proficient programmer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1277A2-F84D-3263-8F8A-F1558D1B8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06425"/>
            <a:ext cx="7848600" cy="1143000"/>
          </a:xfrm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 Programming Language</a:t>
            </a:r>
            <a:br>
              <a:rPr lang="en-US" altLang="en-US"/>
            </a:br>
            <a:r>
              <a:rPr lang="en-US" altLang="en-US"/>
              <a:t>Power vs. Understanding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B473B22-FC93-D4D0-63E4-5F36679AD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56523-872F-49C7-B106-2FB40D7800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8579773-22D1-1987-4AB1-F7CE28069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09713"/>
            <a:ext cx="8305800" cy="4959350"/>
          </a:xfrm>
        </p:spPr>
        <p:txBody>
          <a:bodyPr/>
          <a:lstStyle/>
          <a:p>
            <a:r>
              <a:rPr lang="en-US" altLang="en-US" sz="1700"/>
              <a:t>in 1967, BCPL was developed as a language for writing operating systems and compilers</a:t>
            </a:r>
          </a:p>
          <a:p>
            <a:r>
              <a:rPr lang="en-US" altLang="en-US" sz="1700"/>
              <a:t>In 1970, the creators of UNIX operating system needed a high-level language that provided enough power for their task. They developed B on the basis of BCPL</a:t>
            </a:r>
          </a:p>
          <a:p>
            <a:r>
              <a:rPr lang="en-US" altLang="en-US" sz="1700"/>
              <a:t>In 1972, an enhanced and improved version of the language called C was used to code most of UNIX</a:t>
            </a:r>
          </a:p>
          <a:p>
            <a:pPr lvl="1"/>
            <a:r>
              <a:rPr lang="en-US" altLang="en-US" sz="1700"/>
              <a:t>C is powerful yet,</a:t>
            </a:r>
          </a:p>
          <a:p>
            <a:pPr lvl="1"/>
            <a:r>
              <a:rPr lang="en-US" altLang="en-US" sz="1700"/>
              <a:t>lower understandability: is easy to write code that is difficult to understand </a:t>
            </a:r>
          </a:p>
          <a:p>
            <a:r>
              <a:rPr lang="en-US" altLang="en-US" sz="1700"/>
              <a:t>early 1980es, Bjarne Stroustrup developed an extension of C called C++</a:t>
            </a:r>
          </a:p>
          <a:p>
            <a:pPr lvl="1"/>
            <a:r>
              <a:rPr lang="en-US" altLang="en-US" sz="1700"/>
              <a:t>absorbed best features of C, combines power of low-level language with understandability of high-level language</a:t>
            </a:r>
          </a:p>
          <a:p>
            <a:pPr lvl="1"/>
            <a:r>
              <a:rPr lang="en-US" altLang="en-US" sz="1700"/>
              <a:t>major addition is objects: C++ is object-oriente</a:t>
            </a:r>
            <a:r>
              <a:rPr lang="en-US" altLang="en-US" sz="1800"/>
              <a:t>d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8AEEA83-C4F6-3D31-2BBC-70582BDF3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Creation History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B5F0311-B6EC-4EA2-AF26-39928D3DA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0CCB66-AF32-433C-8598-AF06DDF2D0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319</TotalTime>
  <Pages>33</Pages>
  <Words>976</Words>
  <Application>Microsoft Office PowerPoint</Application>
  <PresentationFormat>On-screen Show 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Monotype Sorts</vt:lpstr>
      <vt:lpstr>Courier</vt:lpstr>
      <vt:lpstr>Open Sans</vt:lpstr>
      <vt:lpstr>Courier New</vt:lpstr>
      <vt:lpstr>green</vt:lpstr>
      <vt:lpstr>1_green</vt:lpstr>
      <vt:lpstr>CS 13011 CS 13012 </vt:lpstr>
      <vt:lpstr>Hardware</vt:lpstr>
      <vt:lpstr>Hardware Diagram</vt:lpstr>
      <vt:lpstr>CPU Accessing RAM</vt:lpstr>
      <vt:lpstr>Languages</vt:lpstr>
      <vt:lpstr>Software</vt:lpstr>
      <vt:lpstr>Producing Executable Code</vt:lpstr>
      <vt:lpstr>  Programming Language Power vs. Understanding</vt:lpstr>
      <vt:lpstr>C++ Creation History</vt:lpstr>
      <vt:lpstr>C++ Popularity</vt:lpstr>
      <vt:lpstr>C++ Program Layout</vt:lpstr>
      <vt:lpstr>First Program: helloWorld.cpp</vt:lpstr>
      <vt:lpstr>Rules of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Slides</dc:title>
  <dc:subject>Chapter 1 - Intro to Programing and O-O Design</dc:subject>
  <dc:creator>Devon Lockwood</dc:creator>
  <cp:keywords/>
  <dc:description/>
  <cp:lastModifiedBy>Patel, Yug</cp:lastModifiedBy>
  <cp:revision>292</cp:revision>
  <cp:lastPrinted>1998-08-04T17:36:30Z</cp:lastPrinted>
  <dcterms:created xsi:type="dcterms:W3CDTF">1996-06-16T00:02:10Z</dcterms:created>
  <dcterms:modified xsi:type="dcterms:W3CDTF">2024-04-21T04:20:26Z</dcterms:modified>
</cp:coreProperties>
</file>