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58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7">
          <p15:clr>
            <a:srgbClr val="A4A3A4"/>
          </p15:clr>
        </p15:guide>
        <p15:guide id="2" pos="2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FCA"/>
    <a:srgbClr val="D49FFF"/>
    <a:srgbClr val="A2C1FE"/>
    <a:srgbClr val="FAFD00"/>
    <a:srgbClr val="063DE8"/>
    <a:srgbClr val="00279F"/>
    <a:srgbClr val="500093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2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227" y="-72"/>
      </p:cViewPr>
      <p:guideLst>
        <p:guide orient="horz" pos="2117"/>
        <p:guide pos="2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295675-F086-2CE2-5DE7-4F891C9FBB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6EAFCBF-9E18-FEC1-6496-665AA9CB73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5DA4AFE-1A7D-9D27-4796-17579886AB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52600" y="8121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ct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689C70C-5495-5F3F-2702-0A2B65859B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D7DBF71-3153-C55B-1A1C-44AD73CDCF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3599FB-2780-3374-D076-C36028EAFA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A80251C-4A80-5B90-58C9-2F56AA016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36625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B1DE48-5976-4D65-9B3B-4862F114F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BB184BF-1B2E-EAE0-5CF6-CF0561CADB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7" tIns="45368" rIns="92297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BB4943-4741-9812-BB87-63EB1123B17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89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2D49C8B2-7D6A-94A0-75F5-5912C60EF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F315BE-1637-41D1-AF86-D0EE1C12E73B}" type="slidenum">
              <a:rPr lang="en-US" altLang="en-US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4B33F44F-96F0-570B-2C6D-FBDB570BE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2D6C-8EAE-4870-B0E4-34C636F09CB8}" type="slidenum">
              <a:rPr lang="en-US" altLang="en-US" sz="10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1EEA5764-6603-1CF6-096C-F3D49C218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F735B-8B38-4B2A-B650-CF852FCBC1A1}" type="slidenum">
              <a:rPr lang="en-US" altLang="en-US" sz="10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568C1441-4AA2-2A25-1A6C-44FB6DC83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A87C6E-2E0D-4913-A5AF-FCCDF159ED8C}" type="slidenum">
              <a:rPr lang="en-US" altLang="en-US" sz="10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2A330049-3C5F-2767-66A6-A48D12558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FF91DC-09EF-4E37-BB6A-FFA8BAE38896}" type="slidenum">
              <a:rPr lang="en-US" altLang="en-US" sz="10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02C21AE-52D8-7E20-0E5A-BE074289778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FF3689D1-F949-32A6-F857-23CFA4373DE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F0951FC-2417-3F8F-DA56-B465185C3B9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30D2-60B1-FB55-D161-A550CC4F58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C47CB-6C58-3DD9-F94A-9ACBBB0CA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E504-22FD-FDF7-706A-325E6B2E83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093CD-65AD-4EB5-956E-E6C973CB25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5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F754439-685F-2379-8DF8-B78383CF3A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4E189-2058-4885-9AF4-45D02E405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6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847CAD2-F18E-F8C9-B408-81350FC781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6F726-AC4A-4AB1-A91F-AD571A5EBB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25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784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14800"/>
            <a:ext cx="784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46D1AB8-46A1-7770-9916-6A11EF6E84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1BAE-008C-4BAA-B0D9-F6EAE66E6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BF3D4D5-EE33-DA05-799B-FED31E1B41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8AE8-08CD-4DED-9E34-642914203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972B19B-7A6C-4924-C8FA-2F3BC67A9B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61012-2172-40B0-9174-FB65705C66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7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226379-3694-A730-4E41-561643AC4A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7024-E9AE-4FED-9A3C-09CC44FFC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21A9272-6719-34F6-DDE9-1729751075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D0D49-E46A-4B29-AA35-0B9EED8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7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D8518AD-D5B8-7C44-9AA9-CBB6E79855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22B16-E655-47A3-A470-C5FD83777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9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7C1F9F1-E365-C496-E488-204A8D5546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F1F3E-4D2E-4214-8775-C8A4E2A1F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99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A24C735-DF2C-E4AA-88F7-AE8C98802C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3AD03-C96A-45BC-99D1-A0D0D2DC9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1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61A39E1-E4B1-1CB7-3904-55D2986635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FE01C-570C-429F-BC80-B51CD9E0D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5F3266E-EBB1-C7C7-ABF0-C0F3E3EF0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882DA86-7A59-00DF-2141-B80794AC8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C0CA023C-7F6F-C859-8555-47A9DA31F8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10C6073-0E98-4FC7-A2B0-85016F2DC6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74">
            <a:extLst>
              <a:ext uri="{FF2B5EF4-FFF2-40B4-BE49-F238E27FC236}">
                <a16:creationId xmlns:a16="http://schemas.microsoft.com/office/drawing/2014/main" id="{BD42DEB1-8144-2E58-A7E9-E4F26AC61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343400"/>
          </a:xfrm>
          <a:noFill/>
        </p:spPr>
        <p:txBody>
          <a:bodyPr/>
          <a:lstStyle/>
          <a:p>
            <a:pPr lvl="1"/>
            <a:r>
              <a:rPr lang="en-US" altLang="en-US" sz="1800"/>
              <a:t>from what language did C++ originate?</a:t>
            </a:r>
          </a:p>
          <a:p>
            <a:pPr lvl="1"/>
            <a:r>
              <a:rPr lang="en-US" altLang="en-US" sz="1800"/>
              <a:t>what’s input, output device?</a:t>
            </a:r>
          </a:p>
          <a:p>
            <a:pPr lvl="1"/>
            <a:r>
              <a:rPr lang="en-US" altLang="en-US" sz="1800"/>
              <a:t>what’s main memory, memory location, memory address?</a:t>
            </a:r>
          </a:p>
          <a:p>
            <a:pPr lvl="1"/>
            <a:r>
              <a:rPr lang="en-US" altLang="en-US" sz="1800"/>
              <a:t>what’s a program, data?</a:t>
            </a:r>
          </a:p>
          <a:p>
            <a:pPr lvl="1"/>
            <a:r>
              <a:rPr lang="en-US" altLang="en-US" sz="1800"/>
              <a:t>what’s natural language, high-level language, machine language?</a:t>
            </a:r>
          </a:p>
          <a:p>
            <a:pPr lvl="1"/>
            <a:r>
              <a:rPr lang="en-US" altLang="en-US" sz="1800"/>
              <a:t>what's language expressive power? understandability?</a:t>
            </a:r>
          </a:p>
          <a:p>
            <a:pPr lvl="1"/>
            <a:r>
              <a:rPr lang="en-US" altLang="en-US" sz="1800"/>
              <a:t>what’s compiler, linker, library?</a:t>
            </a:r>
          </a:p>
          <a:p>
            <a:pPr lvl="1"/>
            <a:r>
              <a:rPr lang="en-US" altLang="en-US" sz="1800"/>
              <a:t>what’s source/object/executable code?</a:t>
            </a:r>
          </a:p>
          <a:p>
            <a:pPr lvl="1"/>
            <a:r>
              <a:rPr lang="en-US" altLang="en-US" sz="1800"/>
              <a:t>what are syntax/semantic/stylistic rules?</a:t>
            </a:r>
          </a:p>
          <a:p>
            <a:pPr lvl="1"/>
            <a:r>
              <a:rPr lang="en-US" altLang="en-US" sz="1800"/>
              <a:t>what is legal/illegal?</a:t>
            </a:r>
          </a:p>
        </p:txBody>
      </p:sp>
      <p:sp>
        <p:nvSpPr>
          <p:cNvPr id="5123" name="Rectangle 3075">
            <a:extLst>
              <a:ext uri="{FF2B5EF4-FFF2-40B4-BE49-F238E27FC236}">
                <a16:creationId xmlns:a16="http://schemas.microsoft.com/office/drawing/2014/main" id="{FD09CC76-1661-A245-D256-F2932E1BA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Computer Terms Review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F96875A-50BD-D559-3BD5-25A5FB25C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B2CF40-64CE-45C3-AF47-6A172216935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90A8B9D-7054-6E43-5B42-2F102F7D39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Fundamentals of C++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DFB44C2-3729-687E-68D7-599383F122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First programs</a:t>
            </a:r>
            <a:br>
              <a:rPr lang="en-US" altLang="en-US" sz="3200">
                <a:solidFill>
                  <a:schemeClr val="folHlink"/>
                </a:solidFill>
              </a:rPr>
            </a:br>
            <a:r>
              <a:rPr lang="en-US" altLang="en-US" sz="3200">
                <a:solidFill>
                  <a:schemeClr val="folHlink"/>
                </a:solidFill>
              </a:rPr>
              <a:t>Development Environment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82F276-0208-965B-2EDE-DC4D73ABD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program written in human-readable form is called </a:t>
            </a:r>
            <a:r>
              <a:rPr lang="en-US" sz="1800" i="1" dirty="0"/>
              <a:t>source program - </a:t>
            </a:r>
            <a:r>
              <a:rPr lang="en-US" sz="1800" dirty="0"/>
              <a:t>extension - 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.</a:t>
            </a:r>
            <a:r>
              <a:rPr lang="en-US" sz="1800" kern="1200" dirty="0" err="1">
                <a:solidFill>
                  <a:schemeClr val="accent2"/>
                </a:solidFill>
                <a:latin typeface="Courier New" pitchFamily="49" charset="0"/>
              </a:rPr>
              <a:t>cpp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/>
              <a:t>(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helloworld.cpp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compiler is applied to the source program to translate it into form machine understands - we use Microsoft’s Visual C++ compiler (part of Microsoft’s Visual Studio)</a:t>
            </a:r>
          </a:p>
          <a:p>
            <a:pPr>
              <a:defRPr/>
            </a:pPr>
            <a:r>
              <a:rPr lang="en-US" sz="1800" dirty="0"/>
              <a:t>compiler may produce either </a:t>
            </a:r>
            <a:r>
              <a:rPr lang="en-US" sz="1800" i="1" dirty="0"/>
              <a:t>object</a:t>
            </a:r>
            <a:r>
              <a:rPr lang="en-US" sz="1800" dirty="0"/>
              <a:t> code - direct translation of the source program - extension o. (</a:t>
            </a:r>
            <a:r>
              <a:rPr lang="en-US" sz="1800" kern="1200" dirty="0" err="1">
                <a:solidFill>
                  <a:schemeClr val="accent2"/>
                </a:solidFill>
                <a:latin typeface="Courier New" pitchFamily="49" charset="0"/>
              </a:rPr>
              <a:t>helloworld.o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compiler (actually linker) adds all other necessary parts for the program to run on a computer and produces executable code</a:t>
            </a:r>
          </a:p>
          <a:p>
            <a:pPr>
              <a:defRPr/>
            </a:pPr>
            <a:r>
              <a:rPr lang="en-US" sz="1800" dirty="0"/>
              <a:t>specially produced executables can be traced (more on that later)</a:t>
            </a:r>
          </a:p>
          <a:p>
            <a:pPr lvl="1">
              <a:defRPr/>
            </a:pPr>
            <a:endParaRPr lang="en-US" sz="1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963831D-6867-B383-25C1-373EF96DA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Programming Cycle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00DE034-EC63-0F06-2049-ED5409A5E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4E278F-85AF-4E34-B10C-B34389E6F45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BB3F6392-81EE-73D9-4821-1046B9C2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74813"/>
            <a:ext cx="60356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displays a greeting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Mikhail Nesterenko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8/25/2013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using std::cout; using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"Hello, World!" &lt;&lt; endl;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69E87D79-AE8D-321F-C03A-9F6D50ADE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582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First Program: </a:t>
            </a:r>
            <a:r>
              <a:rPr 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helloWorld.cpp</a:t>
            </a:r>
          </a:p>
        </p:txBody>
      </p:sp>
      <p:sp>
        <p:nvSpPr>
          <p:cNvPr id="11268" name="Line 5">
            <a:extLst>
              <a:ext uri="{FF2B5EF4-FFF2-40B4-BE49-F238E27FC236}">
                <a16:creationId xmlns:a16="http://schemas.microsoft.com/office/drawing/2014/main" id="{E37AE192-3E70-5E4B-EF6B-C50FB5D1FD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438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2414419D-CFA5-9E41-B003-8AF3E5A6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82763"/>
            <a:ext cx="114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include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directive</a:t>
            </a: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8C1CA300-C7C7-4081-8ED4-6F7096AEB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304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58F5032C-0241-46D6-D10E-5DCBAA6E8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640388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statement</a:t>
            </a:r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296409FB-122B-6938-4B85-6EF06BE78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CC28F154-7101-6BE7-BD87-58D89532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3637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comments</a:t>
            </a:r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B96D7717-F710-41C3-3EAF-9F6878AE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430588"/>
            <a:ext cx="13890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function named main() indicates start of program</a:t>
            </a:r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856C9AD4-1A21-BC56-A764-8628EC8F4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Slide Number Placeholder 11">
            <a:extLst>
              <a:ext uri="{FF2B5EF4-FFF2-40B4-BE49-F238E27FC236}">
                <a16:creationId xmlns:a16="http://schemas.microsoft.com/office/drawing/2014/main" id="{ACDBC32A-62D2-CB81-7B9D-2617B4428A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42117-4758-48F8-86EB-9A409017910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B749CD8-D778-C070-C18B-A1B2D2629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4800600"/>
          </a:xfrm>
          <a:noFill/>
        </p:spPr>
        <p:txBody>
          <a:bodyPr/>
          <a:lstStyle/>
          <a:p>
            <a:r>
              <a:rPr lang="en-US" altLang="en-US" sz="1800"/>
              <a:t>Microsoft Visual Studio (MSVS) is an </a:t>
            </a:r>
            <a:r>
              <a:rPr lang="en-US" altLang="en-US" sz="1800" i="1"/>
              <a:t>integrated development environment</a:t>
            </a:r>
            <a:r>
              <a:rPr lang="en-US" altLang="en-US" sz="1800"/>
              <a:t> (IDE) for writing, debugging, testing and running programs, supports multiple languages </a:t>
            </a:r>
          </a:p>
          <a:p>
            <a:r>
              <a:rPr lang="en-US" altLang="en-US" sz="1800"/>
              <a:t>C++ is one of the supported languages</a:t>
            </a:r>
          </a:p>
          <a:p>
            <a:r>
              <a:rPr lang="en-US" altLang="en-US" sz="1800"/>
              <a:t>MSVS basic concepts</a:t>
            </a:r>
          </a:p>
          <a:p>
            <a:pPr lvl="1"/>
            <a:r>
              <a:rPr lang="en-US" altLang="en-US" sz="1800" i="1"/>
              <a:t>console application </a:t>
            </a:r>
            <a:r>
              <a:rPr lang="en-US" altLang="en-US" sz="1800"/>
              <a:t>(</a:t>
            </a:r>
            <a:r>
              <a:rPr lang="en-US" altLang="en-US" sz="1800" i="1"/>
              <a:t>command line application, Win32</a:t>
            </a:r>
            <a:r>
              <a:rPr lang="en-US" altLang="en-US" sz="1800"/>
              <a:t>) -  input/output go to console </a:t>
            </a:r>
            <a:endParaRPr lang="en-US" altLang="en-US" sz="1800" b="1"/>
          </a:p>
          <a:p>
            <a:pPr lvl="1"/>
            <a:r>
              <a:rPr lang="en-US" altLang="en-US" sz="1800" i="1"/>
              <a:t>project</a:t>
            </a:r>
            <a:r>
              <a:rPr lang="en-US" altLang="en-US" sz="1800"/>
              <a:t> - a set of files that are developed jointly. A project compiles into a single executable</a:t>
            </a:r>
          </a:p>
          <a:p>
            <a:pPr lvl="1"/>
            <a:r>
              <a:rPr lang="en-US" altLang="en-US" sz="1800" i="1"/>
              <a:t>solution</a:t>
            </a:r>
            <a:r>
              <a:rPr lang="en-US" altLang="en-US" sz="1800" b="1"/>
              <a:t> – </a:t>
            </a:r>
            <a:r>
              <a:rPr lang="en-US" altLang="en-US" sz="1800"/>
              <a:t>a set of related projects</a:t>
            </a:r>
          </a:p>
          <a:p>
            <a:pPr lvl="1"/>
            <a:endParaRPr lang="en-US" altLang="en-US" sz="18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498D3B-84FD-2D55-24F5-FA8924442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Visual Studio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44D7264-51BB-1BB7-2536-FC5EEC708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1B4F8-B238-49DA-84D4-9251DBEF3A4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1490E86-5841-839B-0F45-5C6034220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4800600"/>
          </a:xfrm>
          <a:noFill/>
        </p:spPr>
        <p:txBody>
          <a:bodyPr/>
          <a:lstStyle/>
          <a:p>
            <a:r>
              <a:rPr lang="en-US" altLang="en-US" sz="1800" i="1"/>
              <a:t>subversion – </a:t>
            </a:r>
            <a:r>
              <a:rPr lang="en-US" altLang="en-US" sz="1800"/>
              <a:t>version control software used by programmers for team code development. We use for lab submission and grading</a:t>
            </a:r>
          </a:p>
          <a:p>
            <a:pPr lvl="1"/>
            <a:r>
              <a:rPr lang="en-US" altLang="en-US" sz="1800"/>
              <a:t>has centralized code </a:t>
            </a:r>
            <a:r>
              <a:rPr lang="en-US" altLang="en-US" sz="1800" i="1"/>
              <a:t>repository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 sz="1800"/>
              <a:t>C++ projects can be: added to repository, </a:t>
            </a:r>
            <a:r>
              <a:rPr lang="en-US" altLang="en-US" sz="1800" i="1"/>
              <a:t>checked out </a:t>
            </a:r>
            <a:r>
              <a:rPr lang="en-US" altLang="en-US" sz="1800"/>
              <a:t>and </a:t>
            </a:r>
            <a:r>
              <a:rPr lang="en-US" altLang="en-US" sz="1800" i="1"/>
              <a:t>committed</a:t>
            </a:r>
          </a:p>
          <a:p>
            <a:pPr lvl="1"/>
            <a:r>
              <a:rPr lang="en-US" altLang="en-US" sz="1800"/>
              <a:t>repository is accessible from the web </a:t>
            </a:r>
            <a:r>
              <a:rPr lang="en-US" altLang="en-US" sz="1800">
                <a:sym typeface="Wingdings" panose="05000000000000000000" pitchFamily="2" charset="2"/>
              </a:rPr>
              <a:t> method to verify submission</a:t>
            </a:r>
          </a:p>
          <a:p>
            <a:endParaRPr lang="en-US" altLang="en-US" sz="1800" i="1"/>
          </a:p>
          <a:p>
            <a:r>
              <a:rPr lang="en-US" altLang="en-US" sz="1800" i="1"/>
              <a:t>TortoiseSVN – </a:t>
            </a:r>
            <a:r>
              <a:rPr lang="en-US" altLang="en-US" sz="1800"/>
              <a:t>subversion client integrated into Windows Explorer</a:t>
            </a:r>
          </a:p>
          <a:p>
            <a:pPr lvl="1"/>
            <a:endParaRPr lang="en-US" altLang="en-US" sz="18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865B972-EA0B-9E03-A119-89EBF8D9C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Subversion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38DB9EDE-EEFA-0A6D-4C25-E59A6B44B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1CD300-047B-4B0E-9F9C-8412EF61662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64</TotalTime>
  <Pages>33</Pages>
  <Words>404</Words>
  <Application>Microsoft Office PowerPoint</Application>
  <PresentationFormat>On-screen Show (4:3)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Monotype Sorts</vt:lpstr>
      <vt:lpstr>Courier New</vt:lpstr>
      <vt:lpstr>Wingdings</vt:lpstr>
      <vt:lpstr>green</vt:lpstr>
      <vt:lpstr>Computer Terms Review</vt:lpstr>
      <vt:lpstr>The Fundamentals of C++</vt:lpstr>
      <vt:lpstr>Programming Cycle</vt:lpstr>
      <vt:lpstr>First Program: helloWorld.cpp</vt:lpstr>
      <vt:lpstr>Visual Studio</vt:lpstr>
      <vt:lpstr>Subversion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Slides</dc:title>
  <dc:subject>Chapter 1 - Intro to Programing and O-O Design</dc:subject>
  <dc:creator>Devon Lockwood</dc:creator>
  <cp:keywords/>
  <dc:description/>
  <cp:lastModifiedBy>Patel, Yug</cp:lastModifiedBy>
  <cp:revision>241</cp:revision>
  <cp:lastPrinted>1999-09-02T01:43:35Z</cp:lastPrinted>
  <dcterms:created xsi:type="dcterms:W3CDTF">1996-06-16T00:02:10Z</dcterms:created>
  <dcterms:modified xsi:type="dcterms:W3CDTF">2024-04-21T04:20:28Z</dcterms:modified>
</cp:coreProperties>
</file>