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7" r:id="rId3"/>
    <p:sldId id="263" r:id="rId4"/>
    <p:sldId id="274" r:id="rId5"/>
    <p:sldId id="273" r:id="rId6"/>
    <p:sldId id="305" r:id="rId7"/>
    <p:sldId id="275" r:id="rId8"/>
    <p:sldId id="308" r:id="rId9"/>
    <p:sldId id="310" r:id="rId10"/>
    <p:sldId id="311" r:id="rId11"/>
    <p:sldId id="315" r:id="rId12"/>
    <p:sldId id="314" r:id="rId13"/>
    <p:sldId id="33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E4"/>
    <a:srgbClr val="9234DB"/>
    <a:srgbClr val="A2C1FE"/>
    <a:srgbClr val="114FFB"/>
    <a:srgbClr val="618FFD"/>
    <a:srgbClr val="063DE8"/>
    <a:srgbClr val="336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5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B2B5025-38DD-F752-81AB-760EE358DF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9" tIns="0" rIns="18779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0744B2E-0D4A-228B-C1D4-7E6B8FCA1C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9" tIns="0" rIns="18779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19B727B-509E-5A88-507D-FE4CA393AF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20850" y="8105775"/>
            <a:ext cx="29178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505" tIns="0" rIns="18505" bIns="0" numCol="1" anchor="b" anchorCtr="0" compatLnSpc="1">
            <a:prstTxWarp prst="textNoShape">
              <a:avLst/>
            </a:prstTxWarp>
          </a:bodyPr>
          <a:lstStyle>
            <a:lvl1pPr algn="ctr" defTabSz="92392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>
            <a:extLst>
              <a:ext uri="{FF2B5EF4-FFF2-40B4-BE49-F238E27FC236}">
                <a16:creationId xmlns:a16="http://schemas.microsoft.com/office/drawing/2014/main" id="{A24CAED3-2F7B-7C05-F0C4-05B350A9E0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50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42" tIns="45071" rIns="90142" bIns="45071" numCol="1" anchor="t" anchorCtr="0" compatLnSpc="1">
            <a:prstTxWarp prst="textNoShape">
              <a:avLst/>
            </a:prstTxWarp>
          </a:bodyPr>
          <a:lstStyle>
            <a:lvl1pPr defTabSz="90170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1027">
            <a:extLst>
              <a:ext uri="{FF2B5EF4-FFF2-40B4-BE49-F238E27FC236}">
                <a16:creationId xmlns:a16="http://schemas.microsoft.com/office/drawing/2014/main" id="{B720205B-0A1E-E703-AD4C-320748E413D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0963" y="0"/>
            <a:ext cx="2992437" cy="450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42" tIns="45071" rIns="90142" bIns="45071" numCol="1" anchor="t" anchorCtr="0" compatLnSpc="1">
            <a:prstTxWarp prst="textNoShape">
              <a:avLst/>
            </a:prstTxWarp>
          </a:bodyPr>
          <a:lstStyle>
            <a:lvl1pPr algn="r" defTabSz="90170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97F486E4-201E-9329-5CA2-BF6722FBBE4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1725" y="674688"/>
            <a:ext cx="4606925" cy="3454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7" name="Rectangle 1029">
            <a:extLst>
              <a:ext uri="{FF2B5EF4-FFF2-40B4-BE49-F238E27FC236}">
                <a16:creationId xmlns:a16="http://schemas.microsoft.com/office/drawing/2014/main" id="{8687A0CC-C944-8E27-DEB8-3FF4C2377F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352925"/>
            <a:ext cx="5011738" cy="4129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42" tIns="45071" rIns="90142" bIns="45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9638" name="Rectangle 1030">
            <a:extLst>
              <a:ext uri="{FF2B5EF4-FFF2-40B4-BE49-F238E27FC236}">
                <a16:creationId xmlns:a16="http://schemas.microsoft.com/office/drawing/2014/main" id="{FADC43D7-3A53-496B-6B92-3EF9660B55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5850"/>
            <a:ext cx="2992438" cy="450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42" tIns="45071" rIns="90142" bIns="45071" numCol="1" anchor="b" anchorCtr="0" compatLnSpc="1">
            <a:prstTxWarp prst="textNoShape">
              <a:avLst/>
            </a:prstTxWarp>
          </a:bodyPr>
          <a:lstStyle>
            <a:lvl1pPr defTabSz="90170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9" name="Rectangle 1031">
            <a:extLst>
              <a:ext uri="{FF2B5EF4-FFF2-40B4-BE49-F238E27FC236}">
                <a16:creationId xmlns:a16="http://schemas.microsoft.com/office/drawing/2014/main" id="{0C49D5DF-876D-4C7B-9C75-57A9C46D8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963" y="8705850"/>
            <a:ext cx="2992437" cy="450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42" tIns="45071" rIns="90142" bIns="45071" numCol="1" anchor="b" anchorCtr="0" compatLnSpc="1">
            <a:prstTxWarp prst="textNoShape">
              <a:avLst/>
            </a:prstTxWarp>
          </a:bodyPr>
          <a:lstStyle>
            <a:lvl1pPr algn="r" defTabSz="901700">
              <a:defRPr sz="1200"/>
            </a:lvl1pPr>
          </a:lstStyle>
          <a:p>
            <a:pPr>
              <a:defRPr/>
            </a:pPr>
            <a:fld id="{854DDA06-93BC-430F-A4B6-A4DBE98425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>
            <a:extLst>
              <a:ext uri="{FF2B5EF4-FFF2-40B4-BE49-F238E27FC236}">
                <a16:creationId xmlns:a16="http://schemas.microsoft.com/office/drawing/2014/main" id="{D9AC5F05-957F-0EAC-F135-1F92F5A01A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DB0408-9D7E-491A-A695-5E1AE30EDDD0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>
            <a:extLst>
              <a:ext uri="{FF2B5EF4-FFF2-40B4-BE49-F238E27FC236}">
                <a16:creationId xmlns:a16="http://schemas.microsoft.com/office/drawing/2014/main" id="{6664E086-ACE1-32AE-6CF0-DB2865CB53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A61F87-5F38-41D2-9179-E53F16ED71A1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31">
            <a:extLst>
              <a:ext uri="{FF2B5EF4-FFF2-40B4-BE49-F238E27FC236}">
                <a16:creationId xmlns:a16="http://schemas.microsoft.com/office/drawing/2014/main" id="{E8B80321-03FF-DF2B-FD36-C976F19FCE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8FBD91-2AF9-4816-ACDE-2C404AE41601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1">
            <a:extLst>
              <a:ext uri="{FF2B5EF4-FFF2-40B4-BE49-F238E27FC236}">
                <a16:creationId xmlns:a16="http://schemas.microsoft.com/office/drawing/2014/main" id="{656F1AF4-8EBF-31DF-11C2-AC33C7C72B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7A188C-C012-4925-BFAE-A9AB951A6CCB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1">
            <a:extLst>
              <a:ext uri="{FF2B5EF4-FFF2-40B4-BE49-F238E27FC236}">
                <a16:creationId xmlns:a16="http://schemas.microsoft.com/office/drawing/2014/main" id="{2BFAC09E-1CDA-891D-FCD1-1959C6C58D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9FFE99-3D36-40DE-BDF8-BB77C778F72D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31">
            <a:extLst>
              <a:ext uri="{FF2B5EF4-FFF2-40B4-BE49-F238E27FC236}">
                <a16:creationId xmlns:a16="http://schemas.microsoft.com/office/drawing/2014/main" id="{E3DEB211-5ECE-B54E-CEFF-0758C8A22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D14B1B-B473-40F2-8BE6-1E111703AA68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>
            <a:extLst>
              <a:ext uri="{FF2B5EF4-FFF2-40B4-BE49-F238E27FC236}">
                <a16:creationId xmlns:a16="http://schemas.microsoft.com/office/drawing/2014/main" id="{6640EBE8-C16C-6EEA-A32A-710A10C58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511479-76A7-47F3-B75D-8DDF350E1ABB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1">
            <a:extLst>
              <a:ext uri="{FF2B5EF4-FFF2-40B4-BE49-F238E27FC236}">
                <a16:creationId xmlns:a16="http://schemas.microsoft.com/office/drawing/2014/main" id="{B9DB0B2B-FE46-F245-1687-6C4555BE61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687550-6695-47A6-9773-236DD90BCC3C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8593F15B-91E1-C845-9C68-671103D2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/>
              <a:t>Alt+8 to dsiplay in MSVS executable code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1">
            <a:extLst>
              <a:ext uri="{FF2B5EF4-FFF2-40B4-BE49-F238E27FC236}">
                <a16:creationId xmlns:a16="http://schemas.microsoft.com/office/drawing/2014/main" id="{48E634FF-A9DE-D5CE-CD2A-1FD8444216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6C1C2B-9FC9-4E67-8910-79E9869B3457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>
            <a:extLst>
              <a:ext uri="{FF2B5EF4-FFF2-40B4-BE49-F238E27FC236}">
                <a16:creationId xmlns:a16="http://schemas.microsoft.com/office/drawing/2014/main" id="{02256519-0987-21B5-79D7-7648CA1A8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046962-2C94-4C9C-8AC6-D493D203F879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0F3E5EA6-255D-909C-27C9-E60A625BCF31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7EE223A0-2354-92B8-1598-CD1E968BE84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7A348F06-BDAE-8FBA-2A38-08899877D4A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6758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D0A7F-5C2F-704E-B69C-DF7AD7BCC4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8EC96-0CCB-1A0F-0ACB-32830C92BF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6804-39E7-2A11-D471-43EFCBFC85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4FBA8-C642-49D9-B80D-A8C4244CE9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185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6FBACE8-1FB8-2034-EE4B-82F0373138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CBE26D0-D2A0-3F67-4CD9-4FA689CA7B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CD523-A685-45F3-9AC0-CF674536A8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CDC0D40-DE0A-689D-9498-5E4AFD4CA9F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1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865AC38-64DF-6549-E1A5-369B4156F9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AF6F478-01B6-5D25-CFE3-2E1CD8B4C4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7DC01-F929-4E83-9A7B-FF676C54F9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E404E50-CB20-D367-A949-E87E3AA1FFB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9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9FCAFE4-672C-A48E-3CC8-6631499660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D7B6E0E-607A-C4DA-7DFB-36CD51B262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011F6-C8C0-4B01-A608-87E2A7B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2903B18-DE05-E817-AC59-33EE9DB1F5A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9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0950684-2797-C84E-BB80-1191CE18FF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6A9678F-414A-23DE-ABBA-367F22CF9E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E5C2C-F857-4E8E-BF4C-D9608792B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12C4BF4-CD73-AC0E-FB00-58869F961A8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E149F57-7235-DA78-4705-1D30871FB0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1D0D7AE-3D66-28FD-70FE-6AA01EFB77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156A2-DF44-4F38-BE90-8D63FDFD1C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F26B172-DA5E-9951-E317-24711E18D05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0C82AFF-BCEE-9F70-4449-9AF2E6A75B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6A814DC-291F-EDD9-12C0-E67B78772F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FA3BC-842E-420B-90CE-C41782B7E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032307C-7DE6-E491-A66A-E14370B6F1E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1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EF7DA7A-3A27-CECC-2145-B1FA89DF1F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9E53842-DF56-52A4-07D5-0A175A5F82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5BEF2-496A-426B-A2DC-0D88E623C9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916F2D5-52C5-B745-8D9A-24DD7FBBC45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8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C759AD1-C176-48D2-2DF9-FD95A9BAFC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86E08B3-D3C5-3EEA-B938-0CCCDD970F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F15CC-8A4C-4715-BECF-A59683FFBA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EFCCB50-9C37-CDB8-2147-8D8270AAB8A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F40070D7-6F96-2C1F-04CC-01F903ACCA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E87ABAE8-54F7-72BE-CE23-B898B7B6BA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0B054-40A5-48D2-B873-B06B29AE5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111D7A8-1D53-E078-670D-DDC35E6CE0B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4C8AB6A-3092-E22C-EA4B-90D8EA5791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B8B813D-4AAB-901B-9FE9-0FF44AA896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286D2-12CC-4E82-9A39-529965E03D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CAFBD82-275C-42B3-AC31-CFDA89D857F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1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8B0D10-C5A7-EFDD-EBC1-F4A2FCF6CC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2CE46B9-B49B-1ADE-B651-EBDFFEDC20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BDBCF-0874-444D-B29D-18FF60486C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C1B2127-C5EA-76F5-844C-6B3B3CD12EC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1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115F379D-9D69-1729-5C75-3B823C49E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5602DD96-F6BF-0746-A92D-4E803655D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8E1312EE-178F-491D-E896-D06271239A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8" name="Rectangle 8">
            <a:extLst>
              <a:ext uri="{FF2B5EF4-FFF2-40B4-BE49-F238E27FC236}">
                <a16:creationId xmlns:a16="http://schemas.microsoft.com/office/drawing/2014/main" id="{FCBF1C6F-9061-61B4-1E70-97376FDCEF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35DE64D-3860-4BAA-95CE-36B376E37B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6570" name="Rectangle 10">
            <a:extLst>
              <a:ext uri="{FF2B5EF4-FFF2-40B4-BE49-F238E27FC236}">
                <a16:creationId xmlns:a16="http://schemas.microsoft.com/office/drawing/2014/main" id="{7C14DC2B-D4BD-0FF4-E076-24DC434C7F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95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  <p:sldLayoutId id="214748419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BC16C79-DD69-B0A3-9586-4F70CC26FFEA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C++ Basics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17B47A5-70E1-5C1E-A674-3D7BC03AEB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Variables, Identifiers, Assignments, Input/Output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DC84B1D-19EF-9CB2-1DEF-5CD21E4E6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13" y="3429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Streams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FD7CB39-4102-AA59-D21F-53A6ADDDB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696200" cy="451485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C++ uses streams for input an output</a:t>
            </a:r>
          </a:p>
          <a:p>
            <a:pPr>
              <a:defRPr/>
            </a:pPr>
            <a:r>
              <a:rPr lang="en-US" altLang="en-US" sz="1700" i="1" dirty="0"/>
              <a:t>stream  – </a:t>
            </a:r>
            <a:r>
              <a:rPr lang="en-US" altLang="en-US" sz="1700" dirty="0"/>
              <a:t>a  sequence of data to be processed</a:t>
            </a:r>
          </a:p>
          <a:p>
            <a:pPr lvl="1">
              <a:defRPr/>
            </a:pPr>
            <a:r>
              <a:rPr lang="en-US" altLang="en-US" sz="1700" dirty="0"/>
              <a:t> </a:t>
            </a:r>
            <a:r>
              <a:rPr lang="en-US" altLang="en-US" sz="1700" i="1" dirty="0"/>
              <a:t>input stream – </a:t>
            </a:r>
            <a:r>
              <a:rPr lang="en-US" altLang="en-US" sz="1700" dirty="0"/>
              <a:t>data to be input into program</a:t>
            </a:r>
          </a:p>
          <a:p>
            <a:pPr lvl="1">
              <a:defRPr/>
            </a:pPr>
            <a:r>
              <a:rPr lang="en-US" altLang="en-US" sz="1700" i="1" dirty="0"/>
              <a:t>output stream  - </a:t>
            </a:r>
            <a:r>
              <a:rPr lang="en-US" altLang="en-US" sz="1700" dirty="0"/>
              <a:t>data generated by the program to be output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to do input/output, at the beginning of your program insert </a:t>
            </a:r>
            <a:br>
              <a:rPr lang="en-US" altLang="en-US" sz="1700" dirty="0"/>
            </a:b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#include &lt;iostream&gt;</a:t>
            </a:r>
            <a:br>
              <a:rPr lang="en-US" altLang="en-US" sz="1700" dirty="0"/>
            </a:b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using std::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 using std::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en-US" sz="1700" dirty="0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57355543-AECE-809F-5FDD-473C03B5B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952CBB-185A-49F0-B3E7-ED768DEE8BC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B9101DA-1926-23A7-3877-8E3CE6FD9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13" y="342900"/>
            <a:ext cx="7848600" cy="533400"/>
          </a:xfrm>
        </p:spPr>
        <p:txBody>
          <a:bodyPr/>
          <a:lstStyle/>
          <a:p>
            <a:r>
              <a:rPr lang="en-US" altLang="en-US"/>
              <a:t>Output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0E35BAF-2C87-D413-E1AC-BF675CA6E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4825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variable values as well as strings of text can be output to the screen using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/>
              <a:t> (Console </a:t>
            </a:r>
            <a:r>
              <a:rPr lang="en-US" altLang="en-US" sz="1700" dirty="0" err="1"/>
              <a:t>OUTput</a:t>
            </a:r>
            <a:r>
              <a:rPr lang="en-US" altLang="en-US" sz="1700" dirty="0"/>
              <a:t>) stream: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numberOfBars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”candy bars”;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sz="1700" dirty="0"/>
              <a:t> is </a:t>
            </a:r>
            <a:r>
              <a:rPr lang="en-US" altLang="en-US" sz="1700" i="1" dirty="0"/>
              <a:t>insertion operator, </a:t>
            </a:r>
            <a:r>
              <a:rPr lang="en-US" altLang="en-US" sz="1700" dirty="0"/>
              <a:t>it</a:t>
            </a:r>
            <a:r>
              <a:rPr lang="en-US" altLang="en-US" sz="1700" i="1" dirty="0"/>
              <a:t> </a:t>
            </a:r>
            <a:r>
              <a:rPr lang="en-US" altLang="en-US" sz="1700" dirty="0"/>
              <a:t>inserts data into the output stream</a:t>
            </a:r>
          </a:p>
          <a:p>
            <a:pPr lvl="1">
              <a:defRPr/>
            </a:pPr>
            <a:r>
              <a:rPr lang="en-US" altLang="en-US" sz="1700" dirty="0"/>
              <a:t> anything within double quotes will be output </a:t>
            </a:r>
            <a:r>
              <a:rPr lang="en-US" altLang="en-US" sz="1700" i="1" dirty="0"/>
              <a:t>literally </a:t>
            </a:r>
            <a:r>
              <a:rPr lang="en-US" altLang="en-US" sz="1700" dirty="0"/>
              <a:t>(without changes) 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en-US" sz="1700" dirty="0"/>
              <a:t> 	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”candy bars taste good”</a:t>
            </a:r>
            <a:endParaRPr lang="en-US" altLang="en-US" sz="1700" dirty="0"/>
          </a:p>
          <a:p>
            <a:pPr lvl="1">
              <a:defRPr/>
            </a:pPr>
            <a:r>
              <a:rPr lang="en-US" altLang="en-US" sz="1700" dirty="0"/>
              <a:t>note the space before letter “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c</a:t>
            </a:r>
            <a:r>
              <a:rPr lang="en-US" altLang="en-US" sz="1700" dirty="0"/>
              <a:t>” - the computer does not insert space on its own</a:t>
            </a:r>
          </a:p>
          <a:p>
            <a:pPr>
              <a:defRPr/>
            </a:pPr>
            <a:r>
              <a:rPr lang="en-US" altLang="en-US" sz="1700" dirty="0"/>
              <a:t>keyword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700" dirty="0"/>
              <a:t> tells the computer to start the output from the next line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several insertion operators can be </a:t>
            </a:r>
            <a:r>
              <a:rPr lang="en-US" altLang="en-US" sz="1700" i="1" dirty="0"/>
              <a:t>stacked</a:t>
            </a:r>
            <a:r>
              <a:rPr lang="en-US" altLang="en-US" sz="1700" dirty="0"/>
              <a:t> together in a single statement: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numberOfBars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”candy bars\n”;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symbol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\n</a:t>
            </a:r>
            <a:r>
              <a:rPr lang="en-US" altLang="en-US" sz="1700" dirty="0"/>
              <a:t> at the end of the string serves the same purpose as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endl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arithmetic expressions can be used with the output statement: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”The total cost is $” &lt;&lt; (price + tax);</a:t>
            </a:r>
            <a:endParaRPr lang="en-US" altLang="en-US" sz="1700" dirty="0"/>
          </a:p>
          <a:p>
            <a:pPr>
              <a:defRPr/>
            </a:pPr>
            <a:endParaRPr lang="en-US" altLang="en-US" sz="1700" dirty="0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375B62A8-F5EA-5ACF-CD8F-BD34906D1E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2F94B8-2C5C-437F-8D5B-EEB7ABB1742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B3E70CE-8545-3FB6-D0D7-42291C6F5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Input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3160450-ABC6-2465-E334-89DC5EE39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334000"/>
          </a:xfrm>
          <a:noFill/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700"/>
              <a:t> (Console INput) – stream used to give variables user-input values </a:t>
            </a:r>
          </a:p>
          <a:p>
            <a:pPr>
              <a:spcBef>
                <a:spcPct val="15000"/>
              </a:spcBef>
            </a:pPr>
            <a:r>
              <a:rPr lang="en-US" altLang="en-US" sz="1700"/>
              <a:t>need to add the following to the beginning of your program</a:t>
            </a:r>
            <a:br>
              <a:rPr lang="en-US" altLang="en-US" sz="1700"/>
            </a:b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using std::cin;</a:t>
            </a:r>
            <a:endParaRPr lang="en-US" altLang="en-US" sz="1700"/>
          </a:p>
          <a:p>
            <a:pPr>
              <a:spcBef>
                <a:spcPct val="15000"/>
              </a:spcBef>
            </a:pPr>
            <a:r>
              <a:rPr lang="en-US" altLang="en-US" sz="1700"/>
              <a:t>when the program reaches the input statement it pauses until the user types something and presses &lt;Enter&gt; key</a:t>
            </a:r>
          </a:p>
          <a:p>
            <a:pPr>
              <a:spcBef>
                <a:spcPct val="15000"/>
              </a:spcBef>
            </a:pPr>
            <a:r>
              <a:rPr lang="en-US" altLang="en-US" sz="1700"/>
              <a:t>therefore, it is beneficial to precede the input statement with some explanatory output called </a:t>
            </a:r>
            <a:r>
              <a:rPr lang="en-US" altLang="en-US" sz="1700" i="1"/>
              <a:t>prompt</a:t>
            </a:r>
            <a:r>
              <a:rPr lang="en-US" altLang="en-US" sz="1700"/>
              <a:t>:</a:t>
            </a:r>
          </a:p>
          <a:p>
            <a:pPr lvl="1">
              <a:spcBef>
                <a:spcPct val="15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”Enter the number of candy bars”;</a:t>
            </a:r>
          </a:p>
          <a:p>
            <a:pPr lvl="1">
              <a:spcBef>
                <a:spcPct val="15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”and weight in ounces.\n”;</a:t>
            </a:r>
          </a:p>
          <a:p>
            <a:pPr lvl="1">
              <a:spcBef>
                <a:spcPct val="15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”then press return\n”;</a:t>
            </a:r>
          </a:p>
          <a:p>
            <a:pPr lvl="1">
              <a:spcBef>
                <a:spcPct val="15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 &gt;&gt; numberOfBars &gt;&gt; oneWeight;</a:t>
            </a:r>
            <a:endParaRPr lang="en-US" altLang="en-US" sz="1700"/>
          </a:p>
          <a:p>
            <a:pPr>
              <a:spcBef>
                <a:spcPct val="15000"/>
              </a:spcBef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&gt;&gt;</a:t>
            </a:r>
            <a:r>
              <a:rPr lang="en-US" altLang="en-US" sz="1700"/>
              <a:t> is </a:t>
            </a:r>
            <a:r>
              <a:rPr lang="en-US" altLang="en-US" sz="1700" i="1"/>
              <a:t>extraction operator</a:t>
            </a:r>
          </a:p>
          <a:p>
            <a:pPr>
              <a:spcBef>
                <a:spcPct val="15000"/>
              </a:spcBef>
            </a:pPr>
            <a:endParaRPr lang="en-US" altLang="en-US" sz="1700" i="1"/>
          </a:p>
          <a:p>
            <a:pPr>
              <a:spcBef>
                <a:spcPct val="15000"/>
              </a:spcBef>
            </a:pPr>
            <a:r>
              <a:rPr lang="en-US" altLang="en-US" sz="1700" i="1"/>
              <a:t>dialog – </a:t>
            </a:r>
            <a:r>
              <a:rPr lang="en-US" altLang="en-US" sz="1700"/>
              <a:t>collection of program prompts and user responses</a:t>
            </a:r>
            <a:endParaRPr lang="en-US" altLang="en-US" sz="1700" i="1"/>
          </a:p>
          <a:p>
            <a:pPr>
              <a:spcBef>
                <a:spcPct val="15000"/>
              </a:spcBef>
            </a:pPr>
            <a:r>
              <a:rPr lang="en-US" altLang="en-US" sz="1700"/>
              <a:t>input operator (similar to output operator) can be stacked  </a:t>
            </a:r>
          </a:p>
          <a:p>
            <a:pPr>
              <a:spcBef>
                <a:spcPct val="15000"/>
              </a:spcBef>
            </a:pPr>
            <a:r>
              <a:rPr lang="en-US" altLang="en-US" sz="1700" i="1"/>
              <a:t>input token</a:t>
            </a:r>
            <a:r>
              <a:rPr lang="en-US" altLang="en-US" sz="1700"/>
              <a:t> – sequence of characters separated by </a:t>
            </a:r>
            <a:r>
              <a:rPr lang="en-US" altLang="en-US" sz="1700" i="1"/>
              <a:t>white space </a:t>
            </a:r>
            <a:r>
              <a:rPr lang="en-US" altLang="en-US" sz="1700"/>
              <a:t>(spaces, tabs, newlines)</a:t>
            </a:r>
            <a:endParaRPr lang="en-US" altLang="en-US" sz="1700" i="1"/>
          </a:p>
          <a:p>
            <a:pPr>
              <a:spcBef>
                <a:spcPct val="15000"/>
              </a:spcBef>
            </a:pPr>
            <a:r>
              <a:rPr lang="en-US" altLang="en-US" sz="1700"/>
              <a:t>the values typed are inserted into variables when &lt;Enter&gt; is pressed</a:t>
            </a:r>
          </a:p>
          <a:p>
            <a:pPr lvl="1">
              <a:spcBef>
                <a:spcPct val="15000"/>
              </a:spcBef>
            </a:pPr>
            <a:r>
              <a:rPr lang="en-US" altLang="en-US" sz="1700"/>
              <a:t>if more values needed - program waits</a:t>
            </a:r>
          </a:p>
          <a:p>
            <a:pPr lvl="1">
              <a:spcBef>
                <a:spcPct val="15000"/>
              </a:spcBef>
            </a:pPr>
            <a:r>
              <a:rPr lang="en-US" altLang="en-US" sz="1700"/>
              <a:t>if extra typed - are used in next input statements if needed 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51EC84F3-F395-4A9D-57C0-2E15CEE7BC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7730A0-46FA-40E8-8D31-CA6CF57CD64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4B6C3E6-E844-67D5-936C-0ECEB0390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Debugging and Tracing Programs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C4B6F7C-EFB9-A714-B2F7-0F3DFCFF2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191000"/>
          </a:xfrm>
          <a:noFill/>
        </p:spPr>
        <p:txBody>
          <a:bodyPr/>
          <a:lstStyle/>
          <a:p>
            <a:r>
              <a:rPr lang="en-US" altLang="en-US" sz="1800"/>
              <a:t>specially compiled executables leave information the original source file: names of variables and source lines</a:t>
            </a:r>
          </a:p>
          <a:p>
            <a:r>
              <a:rPr lang="en-US" altLang="en-US" sz="1800"/>
              <a:t>this allows </a:t>
            </a:r>
          </a:p>
          <a:p>
            <a:pPr lvl="1"/>
            <a:r>
              <a:rPr lang="en-US" altLang="en-US" sz="1800"/>
              <a:t>program </a:t>
            </a:r>
            <a:r>
              <a:rPr lang="en-US" altLang="en-US" sz="1800" i="1"/>
              <a:t>tracing – </a:t>
            </a:r>
            <a:r>
              <a:rPr lang="en-US" altLang="en-US" sz="1800"/>
              <a:t>suspending program execution at specific source line and executing program one source line at a time</a:t>
            </a:r>
          </a:p>
          <a:p>
            <a:pPr lvl="1"/>
            <a:r>
              <a:rPr lang="en-US" altLang="en-US" sz="1800"/>
              <a:t>variable </a:t>
            </a:r>
            <a:r>
              <a:rPr lang="en-US" altLang="en-US" sz="1800" i="1"/>
              <a:t>watching – </a:t>
            </a:r>
            <a:r>
              <a:rPr lang="en-US" altLang="en-US" sz="1800"/>
              <a:t>observing values stored in source program variables</a:t>
            </a:r>
          </a:p>
          <a:p>
            <a:r>
              <a:rPr lang="en-US" altLang="en-US" sz="1800" i="1"/>
              <a:t>breakpoint</a:t>
            </a:r>
            <a:r>
              <a:rPr lang="en-US" altLang="en-US" sz="1800"/>
              <a:t> – line in the source program where execution has to be suspended</a:t>
            </a:r>
            <a:r>
              <a:rPr lang="en-US" altLang="en-US" sz="1800" i="1"/>
              <a:t> </a:t>
            </a:r>
            <a:endParaRPr lang="en-US" altLang="en-US" sz="1800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72849954-2874-3BFD-0C78-A5C3775510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F59B492F-3EA7-439B-81F3-E211CCF004FA}" type="slidenum">
              <a:rPr lang="en-US" altLang="en-US" sz="1400" b="1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b="1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423D68C-5D15-9FB3-71F2-02C9991A9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4724400" cy="1143000"/>
          </a:xfrm>
          <a:noFill/>
        </p:spPr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0FECD8A-DC70-4F9D-C01B-C3E8D5337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3276600"/>
            <a:ext cx="7315200" cy="3276600"/>
          </a:xfrm>
          <a:noFill/>
        </p:spPr>
        <p:txBody>
          <a:bodyPr/>
          <a:lstStyle/>
          <a:p>
            <a:r>
              <a:rPr lang="en-US" altLang="en-US" sz="1800" i="1"/>
              <a:t>variable </a:t>
            </a:r>
            <a:r>
              <a:rPr lang="en-US" altLang="en-US" sz="1800"/>
              <a:t> is a named memory location</a:t>
            </a:r>
            <a:endParaRPr lang="en-US" altLang="en-US" sz="1800" i="1"/>
          </a:p>
          <a:p>
            <a:r>
              <a:rPr lang="en-US" altLang="en-US" sz="1800"/>
              <a:t>variable </a:t>
            </a:r>
            <a:r>
              <a:rPr lang="en-US" altLang="en-US" sz="1800" i="1"/>
              <a:t>value </a:t>
            </a:r>
            <a:r>
              <a:rPr lang="en-US" altLang="en-US" sz="1800"/>
              <a:t>is data stored in variable</a:t>
            </a:r>
          </a:p>
          <a:p>
            <a:pPr lvl="1"/>
            <a:r>
              <a:rPr lang="en-US" altLang="en-US" sz="1800"/>
              <a:t>variable always has a value</a:t>
            </a:r>
          </a:p>
          <a:p>
            <a:r>
              <a:rPr lang="en-US" altLang="en-US" sz="1800"/>
              <a:t>compiler removes variable name and assigns memory location</a:t>
            </a:r>
          </a:p>
          <a:p>
            <a:pPr lvl="1"/>
            <a:r>
              <a:rPr lang="en-US" altLang="en-US" sz="1800"/>
              <a:t>however, it is convenient to think that memory locations are labeled with variable names</a:t>
            </a:r>
          </a:p>
        </p:txBody>
      </p:sp>
      <p:grpSp>
        <p:nvGrpSpPr>
          <p:cNvPr id="7172" name="Group 65">
            <a:extLst>
              <a:ext uri="{FF2B5EF4-FFF2-40B4-BE49-F238E27FC236}">
                <a16:creationId xmlns:a16="http://schemas.microsoft.com/office/drawing/2014/main" id="{8C06871A-500B-9E36-DE14-85D3D9835F83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135063"/>
            <a:ext cx="3875088" cy="2120900"/>
            <a:chOff x="3020" y="378"/>
            <a:chExt cx="2441" cy="1336"/>
          </a:xfrm>
        </p:grpSpPr>
        <p:sp>
          <p:nvSpPr>
            <p:cNvPr id="7174" name="Rectangle 43">
              <a:extLst>
                <a:ext uri="{FF2B5EF4-FFF2-40B4-BE49-F238E27FC236}">
                  <a16:creationId xmlns:a16="http://schemas.microsoft.com/office/drawing/2014/main" id="{FB0F9002-D31E-617B-24D5-E82229F53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380"/>
              <a:ext cx="861" cy="572"/>
            </a:xfrm>
            <a:prstGeom prst="rect">
              <a:avLst/>
            </a:prstGeom>
            <a:noFill/>
            <a:ln w="26988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7175" name="Rectangle 44">
              <a:extLst>
                <a:ext uri="{FF2B5EF4-FFF2-40B4-BE49-F238E27FC236}">
                  <a16:creationId xmlns:a16="http://schemas.microsoft.com/office/drawing/2014/main" id="{36AB2006-C6E0-61E6-1CD1-7A3D88FFA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59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12.5</a:t>
              </a:r>
            </a:p>
          </p:txBody>
        </p:sp>
        <p:sp>
          <p:nvSpPr>
            <p:cNvPr id="7176" name="Rectangle 45">
              <a:extLst>
                <a:ext uri="{FF2B5EF4-FFF2-40B4-BE49-F238E27FC236}">
                  <a16:creationId xmlns:a16="http://schemas.microsoft.com/office/drawing/2014/main" id="{AAEED611-37AB-B655-172B-87C78F660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952"/>
              <a:ext cx="861" cy="286"/>
            </a:xfrm>
            <a:prstGeom prst="rect">
              <a:avLst/>
            </a:prstGeom>
            <a:noFill/>
            <a:ln w="26988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7177" name="Rectangle 46">
              <a:extLst>
                <a:ext uri="{FF2B5EF4-FFF2-40B4-BE49-F238E27FC236}">
                  <a16:creationId xmlns:a16="http://schemas.microsoft.com/office/drawing/2014/main" id="{FB61C263-4540-4032-2583-F02859011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102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32</a:t>
              </a:r>
            </a:p>
          </p:txBody>
        </p:sp>
        <p:sp>
          <p:nvSpPr>
            <p:cNvPr id="7178" name="Rectangle 47">
              <a:extLst>
                <a:ext uri="{FF2B5EF4-FFF2-40B4-BE49-F238E27FC236}">
                  <a16:creationId xmlns:a16="http://schemas.microsoft.com/office/drawing/2014/main" id="{A9C44342-26EC-2840-EE27-DEF7D2DEE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1238"/>
              <a:ext cx="861" cy="143"/>
            </a:xfrm>
            <a:prstGeom prst="rect">
              <a:avLst/>
            </a:prstGeom>
            <a:noFill/>
            <a:ln w="26988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7179" name="Rectangle 48">
              <a:extLst>
                <a:ext uri="{FF2B5EF4-FFF2-40B4-BE49-F238E27FC236}">
                  <a16:creationId xmlns:a16="http://schemas.microsoft.com/office/drawing/2014/main" id="{86C13B0A-F289-8198-BA20-2BABA42EC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" y="123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'c'</a:t>
              </a:r>
            </a:p>
          </p:txBody>
        </p:sp>
        <p:sp>
          <p:nvSpPr>
            <p:cNvPr id="7180" name="Rectangle 49">
              <a:extLst>
                <a:ext uri="{FF2B5EF4-FFF2-40B4-BE49-F238E27FC236}">
                  <a16:creationId xmlns:a16="http://schemas.microsoft.com/office/drawing/2014/main" id="{BFF22832-8A44-9848-D17C-CD44390E1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592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y</a:t>
              </a:r>
            </a:p>
          </p:txBody>
        </p:sp>
        <p:sp>
          <p:nvSpPr>
            <p:cNvPr id="7181" name="Rectangle 50">
              <a:extLst>
                <a:ext uri="{FF2B5EF4-FFF2-40B4-BE49-F238E27FC236}">
                  <a16:creationId xmlns:a16="http://schemas.microsoft.com/office/drawing/2014/main" id="{CE42BD77-340C-AF66-B478-7CC6425F6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1021"/>
              <a:ext cx="106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temperature</a:t>
              </a:r>
            </a:p>
          </p:txBody>
        </p:sp>
        <p:sp>
          <p:nvSpPr>
            <p:cNvPr id="7182" name="Rectangle 51">
              <a:extLst>
                <a:ext uri="{FF2B5EF4-FFF2-40B4-BE49-F238E27FC236}">
                  <a16:creationId xmlns:a16="http://schemas.microsoft.com/office/drawing/2014/main" id="{CBF860B8-5787-71D4-58D6-9A14E2D2A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1236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letter</a:t>
              </a:r>
            </a:p>
          </p:txBody>
        </p:sp>
        <p:sp>
          <p:nvSpPr>
            <p:cNvPr id="7183" name="Rectangle 52">
              <a:extLst>
                <a:ext uri="{FF2B5EF4-FFF2-40B4-BE49-F238E27FC236}">
                  <a16:creationId xmlns:a16="http://schemas.microsoft.com/office/drawing/2014/main" id="{F9D8B5E4-450C-0103-02E0-26B40EC45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37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1001</a:t>
              </a:r>
            </a:p>
          </p:txBody>
        </p:sp>
        <p:sp>
          <p:nvSpPr>
            <p:cNvPr id="7184" name="Rectangle 53">
              <a:extLst>
                <a:ext uri="{FF2B5EF4-FFF2-40B4-BE49-F238E27FC236}">
                  <a16:creationId xmlns:a16="http://schemas.microsoft.com/office/drawing/2014/main" id="{476BD032-E6FA-7BEE-ECC6-97F4ACA4A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521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1002</a:t>
              </a:r>
            </a:p>
          </p:txBody>
        </p:sp>
        <p:sp>
          <p:nvSpPr>
            <p:cNvPr id="7185" name="Rectangle 54">
              <a:extLst>
                <a:ext uri="{FF2B5EF4-FFF2-40B4-BE49-F238E27FC236}">
                  <a16:creationId xmlns:a16="http://schemas.microsoft.com/office/drawing/2014/main" id="{738E38D2-BAE8-C02E-E718-E42B9DC26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66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1003</a:t>
              </a:r>
            </a:p>
          </p:txBody>
        </p:sp>
        <p:sp>
          <p:nvSpPr>
            <p:cNvPr id="7186" name="Rectangle 55">
              <a:extLst>
                <a:ext uri="{FF2B5EF4-FFF2-40B4-BE49-F238E27FC236}">
                  <a16:creationId xmlns:a16="http://schemas.microsoft.com/office/drawing/2014/main" id="{81336764-B800-95B5-E61C-D11B5E4AA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807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1004</a:t>
              </a:r>
            </a:p>
          </p:txBody>
        </p:sp>
        <p:sp>
          <p:nvSpPr>
            <p:cNvPr id="7187" name="Rectangle 56">
              <a:extLst>
                <a:ext uri="{FF2B5EF4-FFF2-40B4-BE49-F238E27FC236}">
                  <a16:creationId xmlns:a16="http://schemas.microsoft.com/office/drawing/2014/main" id="{A696A36C-8840-9F61-7298-8B44A8F0F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95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1005</a:t>
              </a:r>
            </a:p>
          </p:txBody>
        </p:sp>
        <p:sp>
          <p:nvSpPr>
            <p:cNvPr id="7188" name="Rectangle 57">
              <a:extLst>
                <a:ext uri="{FF2B5EF4-FFF2-40B4-BE49-F238E27FC236}">
                  <a16:creationId xmlns:a16="http://schemas.microsoft.com/office/drawing/2014/main" id="{A5BB1907-A011-9499-66D0-7075E97B6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1093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1006</a:t>
              </a:r>
            </a:p>
          </p:txBody>
        </p:sp>
        <p:sp>
          <p:nvSpPr>
            <p:cNvPr id="7189" name="Rectangle 58">
              <a:extLst>
                <a:ext uri="{FF2B5EF4-FFF2-40B4-BE49-F238E27FC236}">
                  <a16:creationId xmlns:a16="http://schemas.microsoft.com/office/drawing/2014/main" id="{008D9E4F-9A2E-E89A-930C-C1ABFB1F7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123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1007</a:t>
              </a:r>
            </a:p>
          </p:txBody>
        </p:sp>
        <p:sp>
          <p:nvSpPr>
            <p:cNvPr id="7190" name="Rectangle 59">
              <a:extLst>
                <a:ext uri="{FF2B5EF4-FFF2-40B4-BE49-F238E27FC236}">
                  <a16:creationId xmlns:a16="http://schemas.microsoft.com/office/drawing/2014/main" id="{65A2DA49-E575-E9A3-C4AA-A5ECD39A3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1381"/>
              <a:ext cx="861" cy="286"/>
            </a:xfrm>
            <a:prstGeom prst="rect">
              <a:avLst/>
            </a:prstGeom>
            <a:noFill/>
            <a:ln w="26988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7191" name="Rectangle 60">
              <a:extLst>
                <a:ext uri="{FF2B5EF4-FFF2-40B4-BE49-F238E27FC236}">
                  <a16:creationId xmlns:a16="http://schemas.microsoft.com/office/drawing/2014/main" id="{10055144-1ED7-8B36-AA43-B83377501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" y="1428"/>
              <a:ext cx="11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Courier New" panose="02070309020205020404" pitchFamily="49" charset="0"/>
                </a:rPr>
                <a:t>-</a:t>
              </a:r>
              <a:endParaRPr lang="en-US" altLang="en-US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192" name="Rectangle 61">
              <a:extLst>
                <a:ext uri="{FF2B5EF4-FFF2-40B4-BE49-F238E27FC236}">
                  <a16:creationId xmlns:a16="http://schemas.microsoft.com/office/drawing/2014/main" id="{2A61BFA8-470A-6F81-14FF-703400FEA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1439"/>
              <a:ext cx="29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num</a:t>
              </a:r>
            </a:p>
          </p:txBody>
        </p:sp>
        <p:sp>
          <p:nvSpPr>
            <p:cNvPr id="7193" name="Rectangle 62">
              <a:extLst>
                <a:ext uri="{FF2B5EF4-FFF2-40B4-BE49-F238E27FC236}">
                  <a16:creationId xmlns:a16="http://schemas.microsoft.com/office/drawing/2014/main" id="{3105CB2F-373A-EA6C-99B2-42CF76B59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1379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1008</a:t>
              </a:r>
            </a:p>
          </p:txBody>
        </p:sp>
        <p:sp>
          <p:nvSpPr>
            <p:cNvPr id="7194" name="Rectangle 63">
              <a:extLst>
                <a:ext uri="{FF2B5EF4-FFF2-40B4-BE49-F238E27FC236}">
                  <a16:creationId xmlns:a16="http://schemas.microsoft.com/office/drawing/2014/main" id="{5FA330D7-A340-846E-CDB1-73E8AF1A3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152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1009</a:t>
              </a:r>
            </a:p>
          </p:txBody>
        </p:sp>
      </p:grpSp>
      <p:sp>
        <p:nvSpPr>
          <p:cNvPr id="7173" name="Slide Number Placeholder 25">
            <a:extLst>
              <a:ext uri="{FF2B5EF4-FFF2-40B4-BE49-F238E27FC236}">
                <a16:creationId xmlns:a16="http://schemas.microsoft.com/office/drawing/2014/main" id="{EFA59947-7D4D-EA1C-EF28-C01549BBD6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E8423C-4883-45BC-AB1C-E11537648E0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BD58C8-1BEE-F312-5619-56F356D67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Identifiers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DEA3FD1-21DF-C74C-9014-9157D33BC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572000"/>
          </a:xfrm>
          <a:noFill/>
        </p:spPr>
        <p:txBody>
          <a:bodyPr/>
          <a:lstStyle/>
          <a:p>
            <a:r>
              <a:rPr lang="en-US" altLang="en-US" sz="1800" i="1"/>
              <a:t>identifier – </a:t>
            </a:r>
            <a:r>
              <a:rPr lang="en-US" altLang="en-US" sz="1800"/>
              <a:t>name of a variable or any other named construct</a:t>
            </a:r>
            <a:endParaRPr lang="en-US" altLang="en-US" sz="1800" i="1"/>
          </a:p>
          <a:p>
            <a:r>
              <a:rPr lang="en-US" altLang="en-US" sz="1800"/>
              <a:t>identifier must start with a letter or underscore symbol (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_</a:t>
            </a:r>
            <a:r>
              <a:rPr lang="en-US" altLang="en-US" sz="1800"/>
              <a:t>), the rest of the characters should be letters, digits or underscores</a:t>
            </a:r>
          </a:p>
          <a:p>
            <a:r>
              <a:rPr lang="en-US" altLang="en-US" sz="1800"/>
              <a:t>legal identifiers: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x   x1  x_1  _abc  sum  RateAveragE</a:t>
            </a:r>
            <a:endParaRPr lang="en-US" altLang="en-US" sz="1800"/>
          </a:p>
          <a:p>
            <a:r>
              <a:rPr lang="en-US" altLang="en-US" sz="1800"/>
              <a:t>illegal identifiers, why?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13  3X  %change  data-1  my.identifier  a(3)</a:t>
            </a:r>
            <a:r>
              <a:rPr lang="en-US" altLang="en-US" sz="1800"/>
              <a:t> </a:t>
            </a:r>
          </a:p>
          <a:p>
            <a:r>
              <a:rPr lang="en-US" altLang="en-US" sz="1800"/>
              <a:t>C++ is </a:t>
            </a:r>
            <a:r>
              <a:rPr lang="en-US" altLang="en-US" sz="1800" i="1"/>
              <a:t>case sensitive: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i="1"/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MyVar</a:t>
            </a:r>
            <a:r>
              <a:rPr lang="en-US" altLang="en-US" sz="1800"/>
              <a:t> and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myvar</a:t>
            </a:r>
            <a:r>
              <a:rPr lang="en-US" altLang="en-US" sz="1800"/>
              <a:t>  are different identifiers 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8A0C3652-FFFF-DB84-20AB-17092028E4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122028-44CB-4DA4-BDA6-E37C68F080A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BF5ACFE-EBF4-226D-951E-219EBAD7C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Identifier Style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76F60B3-70A4-8667-6AFB-E467057AB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9413" y="990600"/>
            <a:ext cx="8610600" cy="5410200"/>
          </a:xfrm>
          <a:noFill/>
        </p:spPr>
        <p:txBody>
          <a:bodyPr/>
          <a:lstStyle/>
          <a:p>
            <a:r>
              <a:rPr lang="en-US" altLang="en-US" sz="1800"/>
              <a:t>careful selection of identifiers makes program more understandable</a:t>
            </a:r>
          </a:p>
          <a:p>
            <a:r>
              <a:rPr lang="en-US" altLang="en-US" sz="1800"/>
              <a:t>identifiers should be </a:t>
            </a:r>
          </a:p>
          <a:p>
            <a:pPr lvl="1"/>
            <a:r>
              <a:rPr lang="en-US" altLang="en-US" sz="1800"/>
              <a:t>short enough to be reasonable to type (single word is norm)</a:t>
            </a:r>
          </a:p>
          <a:p>
            <a:pPr lvl="2"/>
            <a:r>
              <a:rPr lang="en-US" altLang="en-US" sz="1800"/>
              <a:t>standard abbreviations are acceptable</a:t>
            </a:r>
          </a:p>
          <a:p>
            <a:pPr lvl="1"/>
            <a:r>
              <a:rPr lang="en-US" altLang="en-US" sz="1800"/>
              <a:t>long enough to be understandable</a:t>
            </a:r>
          </a:p>
          <a:p>
            <a:r>
              <a:rPr lang="en-US" altLang="en-US" sz="1800"/>
              <a:t>two styles of identifiers</a:t>
            </a:r>
          </a:p>
          <a:p>
            <a:pPr lvl="1"/>
            <a:r>
              <a:rPr lang="en-US" altLang="en-US" sz="1800"/>
              <a:t>Snake Case (C-style) - terse, use abbreviations and underscores to separate the words, never use capital letters for variables</a:t>
            </a:r>
          </a:p>
          <a:p>
            <a:pPr lvl="1"/>
            <a:r>
              <a:rPr lang="en-US" altLang="en-US" sz="1800"/>
              <a:t>Camel Case - if multiple words: capitalize, do not use underscores</a:t>
            </a:r>
          </a:p>
          <a:p>
            <a:pPr lvl="2"/>
            <a:r>
              <a:rPr lang="en-US" altLang="en-US" sz="1800"/>
              <a:t>variant: first letter lowercased</a:t>
            </a:r>
          </a:p>
          <a:p>
            <a:r>
              <a:rPr lang="en-US" altLang="en-US" sz="1800"/>
              <a:t>pick identifier style and use it consistently</a:t>
            </a:r>
          </a:p>
          <a:p>
            <a:r>
              <a:rPr lang="en-US" altLang="en-US" sz="1800"/>
              <a:t>ex: Camel Case 1		Snake Case	Camel Case 2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Min			min		min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Temperature		temperature	temperature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CameraAngle		camera_angle	cameraAngle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CurrentNumberPoints	cur_point_nmbr currentNumberPoints</a:t>
            </a:r>
            <a:endParaRPr lang="en-US" altLang="en-US" sz="180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B157B9DA-C7BD-D372-27BB-B6864397D7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18AAC5-95EA-4A6F-8EAC-CE6B19F44B9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FC691B3-B5F7-3F21-8903-77969A7E8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Keywords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4055EAD-455E-3E1B-161D-9C6915249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162800" cy="41148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700" i="1"/>
              <a:t>keywords</a:t>
            </a:r>
            <a:r>
              <a:rPr lang="en-US" altLang="en-US" sz="1700"/>
              <a:t> – identifiers reserved as part of the language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int, return, float, double</a:t>
            </a:r>
            <a:endParaRPr lang="en-US" altLang="en-US" sz="1700"/>
          </a:p>
          <a:p>
            <a:r>
              <a:rPr lang="en-US" altLang="en-US" sz="1700"/>
              <a:t>cannot be used by the programmer to name constructs</a:t>
            </a:r>
          </a:p>
          <a:p>
            <a:r>
              <a:rPr lang="en-US" altLang="en-US" sz="1700"/>
              <a:t>consist of lowercase letters only</a:t>
            </a:r>
          </a:p>
          <a:p>
            <a:r>
              <a:rPr lang="en-US" altLang="en-US" sz="1700"/>
              <a:t>have special meaning to the compiler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632DB966-4124-0717-60A4-E064D95354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DDE8DC-7E5C-426B-B5A3-D55B8CF3AF6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894259B-5682-7463-419C-73A5AA60D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Keywords (cont.)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774F28B-EDCB-21A7-506E-DB767FD91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382000" cy="41148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asm         do            if                return	     typedef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auto        double        inline            short	     typeid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bool        dynamic_cast  int               signed       typename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break       delete        long              sizeof	     union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case        else          mutable           static	     unsigned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catch       enum          namespace         static_cast  using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char        explicit      new               struct       virtual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class       extern        operator          switch	     void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const       false         private           template     volatile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const_cast  float         protected         this         wchar_t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continue    for           public            throw        while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default     friend        register          true         union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delete      goto          reinterpret_cast  try          unsigned</a:t>
            </a:r>
            <a:r>
              <a:rPr lang="en-US" altLang="en-US" sz="1600">
                <a:latin typeface="Courier" pitchFamily="49" charset="0"/>
              </a:rPr>
              <a:t>	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7C976DEF-5345-608E-E1FA-DDF8980501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B6C3BA-4E1F-4678-A11D-6EF92F765B4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82021ED-9DD6-9785-4445-6FBA3C048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  <a:noFill/>
        </p:spPr>
        <p:txBody>
          <a:bodyPr/>
          <a:lstStyle/>
          <a:p>
            <a:r>
              <a:rPr lang="en-US" altLang="en-US"/>
              <a:t>Variable Declaration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9293A80-4CC1-8AF2-2C4D-A65373F78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848600" cy="472440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before use, every variable in C++ program needs to be </a:t>
            </a:r>
            <a:r>
              <a:rPr lang="en-US" altLang="en-US" sz="1700" i="1" dirty="0"/>
              <a:t>declared</a:t>
            </a:r>
          </a:p>
          <a:p>
            <a:pPr>
              <a:defRPr/>
            </a:pPr>
            <a:r>
              <a:rPr lang="en-US" altLang="en-US" sz="1700" i="1" dirty="0"/>
              <a:t>declaration</a:t>
            </a:r>
            <a:r>
              <a:rPr lang="en-US" altLang="en-US" sz="1700" dirty="0"/>
              <a:t> </a:t>
            </a:r>
            <a:r>
              <a:rPr lang="en-US" altLang="en-US" sz="1700" i="1" dirty="0"/>
              <a:t>– </a:t>
            </a:r>
            <a:r>
              <a:rPr lang="en-US" altLang="en-US" sz="1700" dirty="0"/>
              <a:t>introduction of the name to the compiler</a:t>
            </a:r>
          </a:p>
          <a:p>
            <a:pPr>
              <a:defRPr/>
            </a:pPr>
            <a:r>
              <a:rPr lang="en-US" altLang="en-US" sz="1700" i="1" dirty="0"/>
              <a:t>type – </a:t>
            </a:r>
            <a:r>
              <a:rPr lang="en-US" altLang="en-US" sz="1700" dirty="0"/>
              <a:t>the  kind of data stored in a variable</a:t>
            </a:r>
          </a:p>
          <a:p>
            <a:pPr>
              <a:defRPr/>
            </a:pPr>
            <a:r>
              <a:rPr lang="en-US" altLang="en-US" sz="1700" dirty="0"/>
              <a:t>variable declaration statement specifies</a:t>
            </a:r>
          </a:p>
          <a:p>
            <a:pPr lvl="1">
              <a:defRPr/>
            </a:pPr>
            <a:r>
              <a:rPr lang="en-US" altLang="en-US" sz="1700" dirty="0"/>
              <a:t>type</a:t>
            </a:r>
          </a:p>
          <a:p>
            <a:pPr lvl="1">
              <a:defRPr/>
            </a:pPr>
            <a:r>
              <a:rPr lang="en-US" altLang="en-US" sz="1700" dirty="0"/>
              <a:t>name</a:t>
            </a:r>
            <a:endParaRPr lang="en-US" altLang="en-US" sz="1700" dirty="0">
              <a:ea typeface="+mn-ea"/>
              <a:cs typeface="+mn-cs"/>
            </a:endParaRP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declaration syntax:</a:t>
            </a:r>
          </a:p>
          <a:p>
            <a:pPr>
              <a:defRPr/>
            </a:pPr>
            <a:r>
              <a:rPr lang="en-US" altLang="en-US" sz="1700" dirty="0"/>
              <a:t>two commonly used numeric types are:</a:t>
            </a:r>
          </a:p>
          <a:p>
            <a:pPr lvl="1"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/>
              <a:t>- whole positive or negative numbers:</a:t>
            </a:r>
          </a:p>
          <a:p>
            <a:pPr lvl="2">
              <a:buFontTx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1, 2, -1,0,-288</a:t>
            </a:r>
            <a:r>
              <a:rPr lang="en-US" altLang="en-US" sz="1700" dirty="0">
                <a:solidFill>
                  <a:schemeClr val="accent2"/>
                </a:solidFill>
              </a:rPr>
              <a:t>,</a:t>
            </a:r>
            <a:r>
              <a:rPr lang="en-US" altLang="en-US" sz="1700" dirty="0"/>
              <a:t>  etc.</a:t>
            </a:r>
          </a:p>
          <a:p>
            <a:pPr lvl="1"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1700" dirty="0"/>
              <a:t> - positive or negative numbers with fractional part:</a:t>
            </a:r>
          </a:p>
          <a:p>
            <a:pPr lvl="2">
              <a:buFontTx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1.75, -0.55   1000000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example declarations: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numberOfBars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double weight,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totalWeight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endParaRPr lang="en-US" altLang="en-US" sz="1700" dirty="0">
              <a:solidFill>
                <a:schemeClr val="accent2"/>
              </a:solidFill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08F37B1D-20BA-CE25-B621-1B8F361F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078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type id, id, ..., id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930DF65B-D0E5-471D-994A-D450DEBC1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3" y="3414713"/>
            <a:ext cx="15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6390" name="Line 12">
            <a:extLst>
              <a:ext uri="{FF2B5EF4-FFF2-40B4-BE49-F238E27FC236}">
                <a16:creationId xmlns:a16="http://schemas.microsoft.com/office/drawing/2014/main" id="{06C12EBF-1CD3-0FDB-537D-09118F9F7B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048000"/>
            <a:ext cx="122238" cy="160338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1" name="Freeform 13">
            <a:extLst>
              <a:ext uri="{FF2B5EF4-FFF2-40B4-BE49-F238E27FC236}">
                <a16:creationId xmlns:a16="http://schemas.microsoft.com/office/drawing/2014/main" id="{919D0A60-2013-470A-5E10-5F4F6662F8CC}"/>
              </a:ext>
            </a:extLst>
          </p:cNvPr>
          <p:cNvSpPr>
            <a:spLocks/>
          </p:cNvSpPr>
          <p:nvPr/>
        </p:nvSpPr>
        <p:spPr bwMode="auto">
          <a:xfrm>
            <a:off x="5029200" y="3200400"/>
            <a:ext cx="111125" cy="123825"/>
          </a:xfrm>
          <a:custGeom>
            <a:avLst/>
            <a:gdLst>
              <a:gd name="T0" fmla="*/ 0 w 70"/>
              <a:gd name="T1" fmla="*/ 2147483646 h 78"/>
              <a:gd name="T2" fmla="*/ 2147483646 w 70"/>
              <a:gd name="T3" fmla="*/ 0 h 78"/>
              <a:gd name="T4" fmla="*/ 2147483646 w 70"/>
              <a:gd name="T5" fmla="*/ 2147483646 h 78"/>
              <a:gd name="T6" fmla="*/ 2147483646 w 70"/>
              <a:gd name="T7" fmla="*/ 2147483646 h 78"/>
              <a:gd name="T8" fmla="*/ 2147483646 w 70"/>
              <a:gd name="T9" fmla="*/ 2147483646 h 78"/>
              <a:gd name="T10" fmla="*/ 2147483646 w 70"/>
              <a:gd name="T11" fmla="*/ 2147483646 h 78"/>
              <a:gd name="T12" fmla="*/ 2147483646 w 70"/>
              <a:gd name="T13" fmla="*/ 2147483646 h 78"/>
              <a:gd name="T14" fmla="*/ 2147483646 w 70"/>
              <a:gd name="T15" fmla="*/ 2147483646 h 78"/>
              <a:gd name="T16" fmla="*/ 2147483646 w 70"/>
              <a:gd name="T17" fmla="*/ 2147483646 h 78"/>
              <a:gd name="T18" fmla="*/ 2147483646 w 70"/>
              <a:gd name="T19" fmla="*/ 2147483646 h 78"/>
              <a:gd name="T20" fmla="*/ 2147483646 w 70"/>
              <a:gd name="T21" fmla="*/ 2147483646 h 78"/>
              <a:gd name="T22" fmla="*/ 2147483646 w 70"/>
              <a:gd name="T23" fmla="*/ 2147483646 h 78"/>
              <a:gd name="T24" fmla="*/ 2147483646 w 70"/>
              <a:gd name="T25" fmla="*/ 2147483646 h 78"/>
              <a:gd name="T26" fmla="*/ 2147483646 w 70"/>
              <a:gd name="T27" fmla="*/ 2147483646 h 78"/>
              <a:gd name="T28" fmla="*/ 2147483646 w 70"/>
              <a:gd name="T29" fmla="*/ 2147483646 h 78"/>
              <a:gd name="T30" fmla="*/ 0 w 70"/>
              <a:gd name="T31" fmla="*/ 2147483646 h 7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0"/>
              <a:gd name="T49" fmla="*/ 0 h 78"/>
              <a:gd name="T50" fmla="*/ 70 w 70"/>
              <a:gd name="T51" fmla="*/ 78 h 7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0" h="78">
                <a:moveTo>
                  <a:pt x="0" y="78"/>
                </a:moveTo>
                <a:lnTo>
                  <a:pt x="15" y="0"/>
                </a:lnTo>
                <a:lnTo>
                  <a:pt x="17" y="6"/>
                </a:lnTo>
                <a:lnTo>
                  <a:pt x="21" y="9"/>
                </a:lnTo>
                <a:lnTo>
                  <a:pt x="24" y="15"/>
                </a:lnTo>
                <a:lnTo>
                  <a:pt x="28" y="19"/>
                </a:lnTo>
                <a:lnTo>
                  <a:pt x="32" y="23"/>
                </a:lnTo>
                <a:lnTo>
                  <a:pt x="36" y="26"/>
                </a:lnTo>
                <a:lnTo>
                  <a:pt x="40" y="30"/>
                </a:lnTo>
                <a:lnTo>
                  <a:pt x="45" y="32"/>
                </a:lnTo>
                <a:lnTo>
                  <a:pt x="49" y="36"/>
                </a:lnTo>
                <a:lnTo>
                  <a:pt x="55" y="38"/>
                </a:lnTo>
                <a:lnTo>
                  <a:pt x="61" y="40"/>
                </a:lnTo>
                <a:lnTo>
                  <a:pt x="66" y="42"/>
                </a:lnTo>
                <a:lnTo>
                  <a:pt x="70" y="44"/>
                </a:lnTo>
                <a:lnTo>
                  <a:pt x="0" y="78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93" name="Rectangle 15">
            <a:extLst>
              <a:ext uri="{FF2B5EF4-FFF2-40B4-BE49-F238E27FC236}">
                <a16:creationId xmlns:a16="http://schemas.microsoft.com/office/drawing/2014/main" id="{4408B9FE-D6B2-2A53-C69C-ADCD2AB9B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2295525" cy="2762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dirty="0">
                <a:latin typeface="+mn-lt"/>
              </a:rPr>
              <a:t>one or more identifiers</a:t>
            </a:r>
          </a:p>
        </p:txBody>
      </p:sp>
      <p:sp>
        <p:nvSpPr>
          <p:cNvPr id="2" name="Slide Number Placeholder 13">
            <a:extLst>
              <a:ext uri="{FF2B5EF4-FFF2-40B4-BE49-F238E27FC236}">
                <a16:creationId xmlns:a16="http://schemas.microsoft.com/office/drawing/2014/main" id="{E3548F4E-C176-8225-F063-A894867BE0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5548F4-181F-4779-B926-3450CA7C7A9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F529B39-0F6D-10E4-ED88-2AB825062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1447800"/>
          </a:xfrm>
          <a:noFill/>
        </p:spPr>
        <p:txBody>
          <a:bodyPr/>
          <a:lstStyle/>
          <a:p>
            <a:r>
              <a:rPr lang="en-US" altLang="en-US"/>
              <a:t>Declaration Location</a:t>
            </a:r>
            <a:br>
              <a:rPr lang="en-US" altLang="en-US"/>
            </a:br>
            <a:r>
              <a:rPr lang="en-US" altLang="en-US"/>
              <a:t>Initial Value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919AF94-7C24-3ED2-CADE-40FA9E981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286000"/>
            <a:ext cx="7543800" cy="3810000"/>
          </a:xfrm>
          <a:noFill/>
        </p:spPr>
        <p:txBody>
          <a:bodyPr/>
          <a:lstStyle/>
          <a:p>
            <a:r>
              <a:rPr lang="en-US" altLang="en-US" sz="1800"/>
              <a:t>a variable should be declared as close to its use as possible</a:t>
            </a:r>
          </a:p>
          <a:p>
            <a:r>
              <a:rPr lang="en-US" altLang="en-US" sz="1800"/>
              <a:t>variable contains a value after it is declared</a:t>
            </a:r>
          </a:p>
          <a:p>
            <a:pPr lvl="1"/>
            <a:r>
              <a:rPr lang="en-US" altLang="en-US" sz="1800"/>
              <a:t>until assigned, this value is arbitrary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335ACF49-D5EE-7922-7071-5F1EFF129E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E40A92-D41B-430B-97D7-7BE80F6587A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50">
            <a:extLst>
              <a:ext uri="{FF2B5EF4-FFF2-40B4-BE49-F238E27FC236}">
                <a16:creationId xmlns:a16="http://schemas.microsoft.com/office/drawing/2014/main" id="{B8FF1AED-B584-B957-FA59-26581149C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Assignment</a:t>
            </a:r>
          </a:p>
        </p:txBody>
      </p:sp>
      <p:sp>
        <p:nvSpPr>
          <p:cNvPr id="19459" name="Rectangle 2051">
            <a:extLst>
              <a:ext uri="{FF2B5EF4-FFF2-40B4-BE49-F238E27FC236}">
                <a16:creationId xmlns:a16="http://schemas.microsoft.com/office/drawing/2014/main" id="{611C2098-7725-8CE1-B9D4-0CA1B967E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495800"/>
          </a:xfrm>
          <a:noFill/>
        </p:spPr>
        <p:txBody>
          <a:bodyPr/>
          <a:lstStyle/>
          <a:p>
            <a:r>
              <a:rPr lang="en-US" altLang="en-US" sz="1800"/>
              <a:t>syntax:   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variable = value;</a:t>
            </a:r>
            <a:endParaRPr lang="en-US" altLang="en-US" sz="1800"/>
          </a:p>
          <a:p>
            <a:r>
              <a:rPr lang="en-US" altLang="en-US" sz="1800" i="1"/>
              <a:t>assignment statement</a:t>
            </a:r>
            <a:r>
              <a:rPr lang="en-US" altLang="en-US" sz="1800"/>
              <a:t> is an order to the computer to set the value of the variable on the left-hand side of equal sign to the value of the right-hand side</a:t>
            </a:r>
          </a:p>
          <a:p>
            <a:pPr lvl="1"/>
            <a:r>
              <a:rPr lang="en-US" altLang="en-US" sz="1800"/>
              <a:t>it looks like a math equation, but it is not</a:t>
            </a:r>
          </a:p>
          <a:p>
            <a:r>
              <a:rPr lang="en-US" altLang="en-US" sz="1800"/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numberOfBars = 37;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totalWeight = oneWeight;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totalWeight = oneWeight * numberOfBars;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numberOfBars = numberOfBars + 3;</a:t>
            </a:r>
            <a:endParaRPr lang="en-US" altLang="en-US" sz="1800"/>
          </a:p>
          <a:p>
            <a:pPr lvl="1"/>
            <a:endParaRPr lang="en-US" altLang="en-US"/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0B931F91-3A11-070F-D707-9C45AFFBF2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A2BC95-A36A-4500-BDD4-5E3E06325A2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587</TotalTime>
  <Pages>22</Pages>
  <Words>1120</Words>
  <Application>Microsoft Office PowerPoint</Application>
  <PresentationFormat>On-screen Show (4:3)</PresentationFormat>
  <Paragraphs>172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Monotype Sorts</vt:lpstr>
      <vt:lpstr>Courier New</vt:lpstr>
      <vt:lpstr>Courier</vt:lpstr>
      <vt:lpstr>green</vt:lpstr>
      <vt:lpstr>C++ Basics</vt:lpstr>
      <vt:lpstr>Variables</vt:lpstr>
      <vt:lpstr>Identifiers</vt:lpstr>
      <vt:lpstr>Identifier Style</vt:lpstr>
      <vt:lpstr>Keywords</vt:lpstr>
      <vt:lpstr>Keywords (cont.)</vt:lpstr>
      <vt:lpstr>Variable Declaration</vt:lpstr>
      <vt:lpstr>Declaration Location Initial Value</vt:lpstr>
      <vt:lpstr>Assignment</vt:lpstr>
      <vt:lpstr>Streams</vt:lpstr>
      <vt:lpstr>Output</vt:lpstr>
      <vt:lpstr>Input</vt:lpstr>
      <vt:lpstr>Debugging and Tracing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Fundamentals</dc:title>
  <dc:subject>Chapter2</dc:subject>
  <dc:creator>Cohoon and Davidson</dc:creator>
  <cp:keywords/>
  <dc:description/>
  <cp:lastModifiedBy>Patel, Yug</cp:lastModifiedBy>
  <cp:revision>304</cp:revision>
  <cp:lastPrinted>2001-01-23T19:41:44Z</cp:lastPrinted>
  <dcterms:created xsi:type="dcterms:W3CDTF">1996-06-25T16:22:20Z</dcterms:created>
  <dcterms:modified xsi:type="dcterms:W3CDTF">2024-04-21T04:20:30Z</dcterms:modified>
</cp:coreProperties>
</file>