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73" r:id="rId3"/>
  </p:sldMasterIdLst>
  <p:notesMasterIdLst>
    <p:notesMasterId r:id="rId21"/>
  </p:notesMasterIdLst>
  <p:sldIdLst>
    <p:sldId id="256" r:id="rId4"/>
    <p:sldId id="257" r:id="rId5"/>
    <p:sldId id="258" r:id="rId6"/>
    <p:sldId id="260" r:id="rId7"/>
    <p:sldId id="278" r:id="rId8"/>
    <p:sldId id="261" r:id="rId9"/>
    <p:sldId id="259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xi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>
            <a:extLst>
              <a:ext uri="{FF2B5EF4-FFF2-40B4-BE49-F238E27FC236}">
                <a16:creationId xmlns:a16="http://schemas.microsoft.com/office/drawing/2014/main" id="{26D1DD28-A458-67A5-F81D-4AC8B37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673D7C4D-84FC-3DF5-6401-F184FAC239D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90850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B05857F-A246-5D5E-CA3B-14F3D093E2B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90963" y="0"/>
            <a:ext cx="2990850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539A225-3425-4102-A4F5-ADFC02E0B7A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3313" y="676275"/>
            <a:ext cx="4602162" cy="34512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B2D62E3-19CA-5507-F14B-6448A6EA293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98525" y="4354513"/>
            <a:ext cx="5010150" cy="4125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AB7FA50-9DB0-F42A-AE4F-E38522EB1FD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705850"/>
            <a:ext cx="29908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C54FCAE-29F4-8725-7D8D-0F729D9958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90963" y="8705850"/>
            <a:ext cx="29908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BD500-91CF-43D8-B59A-18A93F4BF7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A59FCF0-2ED0-C3B7-5601-028E13BEE1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4567644-9105-458C-A4C8-DF1888B7987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0C8F8A55-E1A6-52CF-ACF2-DE6E04A2FA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B2E74FD-A86B-2A15-DAD5-5357854343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EBA37B-9622-16E1-5358-7D6915322A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48E8F34-E9C8-43CD-8F03-FDBA191E4ED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227E49E0-39E0-FABA-DD59-1F29109B8E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CC1D387-3354-A881-076C-819B49C3B1E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A7DC67A-D410-7A19-B915-965134BEE8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D1C622B-65A1-4EE3-8E62-80CBD9B080F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900A6120-FDEB-DA86-29A6-832B63138B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59230934-D626-8B3C-B5AB-F653F17CCA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EC0170E-5020-52B3-D61A-4B78F5456D0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338EB9E1-9FE1-45D5-B535-892C38AE42A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0EBD2EAF-1F23-59F3-073D-E2821DC2E5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7E1E57C-BA97-C663-8833-AB67B6982F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A24F257-AB04-66FE-B08B-647E0248D3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F6400AE-1B2B-4BBC-A5FC-CB3404D97C9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F258B778-3BC3-6D68-740E-C6C23B5B0B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BFCAA4D-C3CF-8B9D-C3CA-33FCE6EDC1F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078802C-CE81-AD17-3A39-4DA516073C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551BEE7-6460-455E-8701-E9F15E1A8F7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60EAF319-CC35-46E8-5DAD-3452CCF66D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B7FAC88-B8DA-0EDB-B79D-01A4203446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D8B25C7-7B6E-5405-450D-28CC7A91125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C084EED-06DA-4322-B303-709B1E547C1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464B7A33-4029-14D9-783A-EDC8DA4E90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3B97E17-CDCA-0DBD-8649-6092AE0F8C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1597145-5446-0C8D-D871-4E5A792578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736DE05-CB5D-4482-8190-A52C6F5F62D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319638C8-ACDE-F03C-A4C4-0E562249CF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EB0917F-557B-056A-07C6-676D8EB9E2D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C1D3DA7-E089-6FD5-932B-B9BA2021FF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A6BD995-03B0-43E0-A897-E323B6A760F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EDE5BCE-195B-B4B5-7515-B6A1ECBBD3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C88A885-E7D9-4778-B3CF-C5ABD525A6D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738AB29E-EF00-2761-D4E7-739019CFDD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FFA3AAD-29F8-CC4C-8AF5-9718927DCC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1DA0487-8F70-7AAF-206A-657430F7C5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F2FF6BA-781E-43E1-9CCA-619DA2F0EB8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B0019E54-8337-19EE-840E-AED703C08C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824A528-025D-5DF6-5E27-4BCE440540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1DDE50C-EF65-C61E-6798-FA252986FD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B02B157-9F6C-4F18-84BF-574820FE6CB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C44D411D-30C2-1597-12AD-15E228EFB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236B8BE-0BD7-E162-F8EF-0FFE2F19F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5C05978-D40F-9F05-8B4B-3E657AE0FA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B1375B5-47CF-468B-A416-324ECA63BFA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D32D7939-25C4-C8C0-CACA-A27EC60192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5F65737-987C-A576-30AB-1332500BC4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AE3652D-0BA2-9B24-6AB6-E4A0E468E9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541D271-C624-4DE3-8176-4564A87F85C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A4C891FB-1C62-DD16-1DFB-D8615AE46A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00E8DCF-BE7A-D92A-EEE5-EE20AF6166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D26774A-2F94-76A1-7F4E-FD01DA1050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E7F800A-D7DE-4FDE-8EE7-7958FEC942F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8E8D552-B095-8AD2-951A-F4EB2D72D1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4357E6A-03ED-19B1-08FF-4E9F4F6AD0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6222670-C7DB-3416-A737-5A1AF14F050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AD71F28-C3B5-4D0D-BE30-08236A433A5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82FB08D-20C7-88F7-D348-F52775823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676275"/>
            <a:ext cx="4603750" cy="3452813"/>
          </a:xfrm>
          <a:ln/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83E2F63-7279-E1C9-AC03-403D34B584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98525" y="4354513"/>
            <a:ext cx="5011738" cy="412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97986-5D24-6378-D7B1-7B985062FB5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40F56-591A-8C59-8EA4-5E66972DC1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8F13D-F5D0-4E92-ADC5-FD38857E01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F9618-F1D6-4AEB-C637-F2F3C46C2FB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573F1-DF38-3F38-6DFF-59D6F6A388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D14B-7AE7-6F96-6E05-3C176E5323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98C1-855C-4BAB-9085-2081E03B45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AC75-97F0-CA36-7D20-3AF518F1E151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056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8E5FB-3508-7B81-7859-D8E517F6162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1FAE7-C129-7816-2350-AE80A67A92D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4F7D3-084C-429A-AA0E-F7BA530478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6AF1C-5F7E-05EE-C863-59380A9EE72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6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05A058-5220-50A6-2AEE-0CC04D4E85E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3851C6-7D36-E923-221A-5D280B7161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DB56AA-DD05-C086-E302-36205A05DD6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67772-7CE4-40DD-A4BA-5A409EB7F6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655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67B678-6603-A55E-705B-BE71118069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0BFD05-8544-9F48-F4BA-F9E649510E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B0384E-47B7-8ECF-CC5E-BBC8654D01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0A2B9-002B-41AE-90CE-5E52D42FB2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6270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436746-A8C2-5961-483D-E3037C23C2B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912256-D494-EDA2-A0AF-302FA15FEE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2831B6B-5A7D-9E2E-1ECE-AE3FBEDD7B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6525C-2507-402B-A589-8CD7FC0076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73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DB9F27-051E-5873-47C8-4363A243F6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3A74F0-A7CD-A82C-B2CA-AB45CC21AAE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475FA3-1EAE-06A4-DCCB-F07CAAA0DB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DE3F5-2F9B-45D1-8CBE-11314E590B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249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074A8D-7BBD-76AA-6C1D-E8A5025642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CD0427-4DB0-0564-AA25-93ACCA7863E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9206432-DD99-05AA-0AA5-37C949471E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A4F41-66D6-414A-BFEF-C6579E087A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749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58ACC-B020-8605-1DD0-2C2C8AB1F1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FDDF2-6950-F3D7-FBB8-C9DFC1B73F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82FBB-19AD-D05B-F5EE-EC70F4CDF9D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E624B-A360-4F10-B249-0FC33E326C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970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30FFBD-1CBB-1E03-B34D-7C5257B250A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BDA8D11-A9B8-588A-23F0-F3C1E15B30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33F5A1-9327-E5B5-FB4A-DD339E00AA2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E742-B7D7-4BA3-992C-DDCCB39333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3402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97FFB6-0C09-0AE4-A9E6-A0E0640A78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CF7BD5-CF8C-EFAB-21C3-98A7E3E1B77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FBAE33-B8AF-9856-C7C8-CC20C17410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DB702-061A-499D-8363-49486FC59F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803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B4EF1-A7A9-CE86-23E3-085A01A48D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A9FF2-AC7C-6AB6-97DE-327CD6EC9DD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0F8F4-809C-4F60-ACB4-AA2DFC13AB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C31E7-7014-3010-AB5C-3F9B82EDEC9A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76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E69E73-1CF6-7B42-90D7-7D2E345DE1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7D3C25-F98D-151D-806F-248E6D73C4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EE73EB-12CE-EC49-B957-D841269E56A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AA2F-DB1E-46AA-9CD7-96A36A0CEA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8981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DB253C-0C32-1151-D808-F47D0BE205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DED7A0-2213-3859-8A99-7C1066028AC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02FDD5-123B-833C-0079-F55DFBC5296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AC79-6A85-43E2-8EAB-D2248DB94D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4826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D027E3-3037-A1AA-50EA-A81E4121D7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95397C-3420-6B65-9F7F-2DD3F5742A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BC5BB-7CCF-4AAD-B4CC-CA496D5BE0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E15C-BE5A-4F15-9FD1-3B6FCD6A3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626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3AB47-4161-A24C-E3DE-2D93B13FD9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292DE-726B-927E-5E02-0DB8398B0E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96A80-9058-5992-26B8-7050717C8B7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4A145-9420-44A6-B386-36A2111F15E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4526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B95EA38F-72F8-3D43-AD13-94AA0A7107E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FEB4254A-90D4-B0CF-5FE5-C45422B1D7D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>
                <a:defRPr/>
              </a:pPr>
              <a:endParaRPr lang="en-US" sz="2000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A5C9813D-FFA5-D981-229B-DA51CDA9FDF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>
                <a:defRPr/>
              </a:pPr>
              <a:endParaRPr lang="en-US" sz="2000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B4E1-5DED-1DA1-C798-AA0B0938560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187F-8D23-B24E-C5AC-9CA96F059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9013-EC70-EB39-FABF-E49B5F583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AD7966-C2BE-4C12-AB8F-CB9913E25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49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A25AD8-7470-9345-7DCD-6EF432E295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851251-E970-0970-F761-A013907D9B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979FA8-5325-4E75-B003-267517A9D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982694-6B02-8A3D-4D81-A66BBBB83C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4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1382166-6D0E-B8F1-D736-D381075897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AD6AFDF-F99F-4C6E-DFAE-7F73FAF7EC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E627E9-CC9B-4E7E-9ACA-5C444FFB7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4C86CF-DC7C-B597-4924-A53CA52CAB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A5B1CAF-EE5F-3212-6C89-4EEF34213F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620F5AA-7D31-5205-EC21-DEB456910C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DB8B78D-85F8-4733-962F-B5DCB01A2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F6A87B1-2F1F-661F-D687-7E659A4350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1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DBF6AC-CEE3-5BB6-665C-7453100BCE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A3797E9-0522-F666-223B-B41228136C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FB4A90-193B-4667-8C16-71B55BCE3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B7DB5DA-A732-DA2A-9D9F-AE6FCD07F1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45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546973F-D6E1-BC8F-0447-4748B1848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2B02ACF-B114-163D-B5AF-F360A66A72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C297563-D847-488B-B993-D06D6990D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973D8C-44D1-3A9C-2E1A-332098EAEE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35C3-8429-C071-DCBD-60B916A41BB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6B053-89A3-E5FD-D207-57E014F6277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3B8F0-B50D-4AC2-9832-6429934DE8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58FEA-4CE2-7BDB-524F-16DBC60422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846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A14B644-CC47-DB6A-06E5-08B9E4FA96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9C87419-477D-B26F-7D00-AEA5C49CCB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45C023-C613-4DAB-8B66-A6EFE4775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85FF032-3FD5-F0C3-4E23-8D15727CF8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8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A25AB3-AE21-0E33-D202-291C4C17A0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1CEA300-EC5C-AC12-74C2-CAF3986D5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CF82D0-6C89-4957-AA6F-69F94CFC6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F0B1E7D-3210-BB5E-A349-3A1BD33DE77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7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26FF033-E0F5-26D9-8CDB-BB8FE0F895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A860C9-4366-0D0F-B08B-F62EE7030D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BE4BEA-0C6E-4677-8257-33DE7DA4C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293A866-53FB-90D1-2585-101D6C734C7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7FF9247-CBC9-DEF7-7105-2388376162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BA3116-5B1D-44E4-F148-6D771B4B4C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E31F330-336B-47DD-BB44-B0A26EDD9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300837C-58F8-B50E-D1A8-82190F7A1A2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3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C043095-7646-250D-66E2-54DDA46A0C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9331F3F-B9DE-7D65-4D0E-AD4E0E20FA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3E037E-4BA5-429C-8388-851ABCA5E4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CF610F-731E-A59E-A7ED-152FC52FA28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7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CC48E5A-EC58-FC1D-7A54-BD207A3D96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3D3BF1D-AB08-6E1A-DADF-DD21237445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83F179-6665-4092-AC2A-713C6537D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0FA589B-7AFB-5E04-4DF3-96BAF5A6E8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lnSpc>
                <a:spcPct val="93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65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981200"/>
            <a:ext cx="38481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90E142-1CA7-60A5-C7D2-92745561DF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CE91D0-19D9-9F11-B399-8D4CC94726F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575FF-EE6C-4E01-8961-EE6E05AAFB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C10C29-3D3C-5091-7AC4-02B11AEDAC6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4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81402F-3C44-5E9F-17BE-F73497F5FD5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297A2A1-499B-39E4-C93C-8C411822F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6A5EC-FE52-4B43-A44B-0BED28D68D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83F97B2-2718-95B7-2B1B-40E78F822F14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4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A80A004-CB41-558E-76BB-245103A5C1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6F1F41-DE94-05F8-32DC-FE6F25B281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BF64E-44DD-4DC0-9B71-D4FA9D7DA4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F1AE3D-A443-4EE9-B269-1377E270ABC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2F7FD9C-DB77-8CE8-9C0F-B6FF4FF6FD7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6E6106-E4C7-DB1C-A017-648A3AA597A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1A091-16E8-450D-9A02-28AA067D45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AAD466-0FB6-C30D-8617-A00DBE1B16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DCB036-7EE4-7346-97B9-CE9963FDFF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ABA565-2F4A-53A5-6B41-3BBE159F26D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36E1-B79B-48DC-8F12-5915EDA067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E017F1D-5857-F0CB-A09D-9B219C49697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2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949A39-B8F9-8596-BCD8-410ED8BA0F5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24CEC1-C8B9-FB40-8C8A-93A0C9D2EC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A54F-0D3F-4BB9-815A-5B373669A7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575853-2E64-2E6E-2975-939B6E05065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F7B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4B44E24-73DD-2C38-ABD0-21193B0FC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70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2215BA0-800D-E050-E6AA-00B99B3C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70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5CD5136-75C8-02CC-509D-C1212D36F5A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D14E90-BEC4-4633-C98E-E20E223540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248400"/>
            <a:ext cx="1216025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782712-08A3-4A7D-B460-DBA6E8BEC7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6EB553-9CA3-F69B-F85D-F9166CE1808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7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66FFFF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6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F7B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C8C7854-57BE-FB43-7319-E6B5876E8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57400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A4B6BCC-EE44-BCB6-550C-DC99D24EF12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7A3C58-9186-50A9-8F18-4DC5610A816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00000"/>
              </a:lnSpc>
              <a:buClr>
                <a:srgbClr val="FFFFFF"/>
              </a:buClr>
              <a:buSzPct val="100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629E3E4-0702-9A2E-1113-05400F7EA5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 eaLnBrk="1"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B587B9-295C-4628-86B9-FFC7E3B661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2054" name="Group 5">
            <a:extLst>
              <a:ext uri="{FF2B5EF4-FFF2-40B4-BE49-F238E27FC236}">
                <a16:creationId xmlns:a16="http://schemas.microsoft.com/office/drawing/2014/main" id="{860DB381-B5F2-70BA-0C1F-33B546C90DC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6062" cy="150813"/>
            <a:chOff x="3" y="2064"/>
            <a:chExt cx="5755" cy="95"/>
          </a:xfrm>
        </p:grpSpPr>
        <p:sp>
          <p:nvSpPr>
            <p:cNvPr id="2056" name="Rectangle 6">
              <a:extLst>
                <a:ext uri="{FF2B5EF4-FFF2-40B4-BE49-F238E27FC236}">
                  <a16:creationId xmlns:a16="http://schemas.microsoft.com/office/drawing/2014/main" id="{0283680D-BE15-3720-8A48-1081A1C5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9F9C8"/>
                </a:gs>
                <a:gs pos="100000">
                  <a:srgbClr val="000000"/>
                </a:gs>
              </a:gsLst>
              <a:lin ang="1080000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1pPr>
              <a:lvl2pPr marL="742950" indent="-28575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2pPr>
              <a:lvl3pPr marL="11430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3pPr>
              <a:lvl4pPr marL="16002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4pPr>
              <a:lvl5pPr marL="20574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057" name="Rectangle 7">
              <a:extLst>
                <a:ext uri="{FF2B5EF4-FFF2-40B4-BE49-F238E27FC236}">
                  <a16:creationId xmlns:a16="http://schemas.microsoft.com/office/drawing/2014/main" id="{BFA35C57-0E39-1C33-877F-C68015D89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66FFFF"/>
                </a:gs>
                <a:gs pos="100000">
                  <a:srgbClr val="000000"/>
                </a:gs>
              </a:gsLst>
              <a:lin ang="1080000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1pPr>
              <a:lvl2pPr marL="742950" indent="-28575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2pPr>
              <a:lvl3pPr marL="11430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3pPr>
              <a:lvl4pPr marL="16002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4pPr>
              <a:lvl5pPr marL="2057400" indent="-228600">
                <a:lnSpc>
                  <a:spcPct val="93000"/>
                </a:lnSpc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Luxi Sans" charset="0"/>
                  <a:cs typeface="Luxi Sans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2055" name="Rectangle 8">
            <a:extLst>
              <a:ext uri="{FF2B5EF4-FFF2-40B4-BE49-F238E27FC236}">
                <a16:creationId xmlns:a16="http://schemas.microsoft.com/office/drawing/2014/main" id="{1F4F2D0D-4598-CC98-2285-726D829B7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0" r:id="rId1"/>
    <p:sldLayoutId id="2147485261" r:id="rId2"/>
    <p:sldLayoutId id="2147485262" r:id="rId3"/>
    <p:sldLayoutId id="2147485263" r:id="rId4"/>
    <p:sldLayoutId id="2147485264" r:id="rId5"/>
    <p:sldLayoutId id="2147485265" r:id="rId6"/>
    <p:sldLayoutId id="2147485266" r:id="rId7"/>
    <p:sldLayoutId id="2147485267" r:id="rId8"/>
    <p:sldLayoutId id="2147485268" r:id="rId9"/>
    <p:sldLayoutId id="2147485269" r:id="rId10"/>
    <p:sldLayoutId id="2147485270" r:id="rId11"/>
    <p:sldLayoutId id="2147485271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anose="02020603050405020304" pitchFamily="18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B9F9C8"/>
        </a:buClr>
        <a:buSzPct val="100000"/>
        <a:buFont typeface="Times New Roman" pitchFamily="16" charset="0"/>
        <a:defRPr sz="4400">
          <a:solidFill>
            <a:srgbClr val="B9F9C8"/>
          </a:solidFill>
          <a:latin typeface="Times New Roman" pitchFamily="16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7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66FFFF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65000"/>
        <a:buFont typeface="Monotype Sorts" pitchFamily="2" charset="2"/>
        <a:buChar char="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B9F9C8"/>
        </a:buClr>
        <a:buSzPct val="80000"/>
        <a:buFont typeface="Monotype Sort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7249AA52-015D-7D14-3AE1-BC65191E8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A9EA3FED-A64D-F8BB-6854-8F93AE47F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61C4AA77-D8D2-9794-1C8A-C15C4A8A72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914400">
              <a:defRPr sz="14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25B3E3AD-61FB-83E1-1D8D-9F2671F966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914400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420B39B-B1A7-4740-A812-70CD5B248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EA942442-5229-D45F-A823-47156D004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914400">
              <a:defRPr sz="14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72" r:id="rId1"/>
    <p:sldLayoutId id="2147485273" r:id="rId2"/>
    <p:sldLayoutId id="2147485274" r:id="rId3"/>
    <p:sldLayoutId id="2147485275" r:id="rId4"/>
    <p:sldLayoutId id="2147485276" r:id="rId5"/>
    <p:sldLayoutId id="2147485277" r:id="rId6"/>
    <p:sldLayoutId id="2147485278" r:id="rId7"/>
    <p:sldLayoutId id="2147485279" r:id="rId8"/>
    <p:sldLayoutId id="2147485280" r:id="rId9"/>
    <p:sldLayoutId id="2147485281" r:id="rId10"/>
    <p:sldLayoutId id="2147485282" r:id="rId11"/>
    <p:sldLayoutId id="21474852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05EF5E84-AC06-4D08-2429-6E3BAC8EB6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Basic Notions Review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11EB51A-90FA-2D54-FA46-399F37644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5243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 variable? value? address? memory location?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identifier? variable name? keyword?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legal identifier? what identifiers are legal?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are Snake Case, Camel Back Case identifiers?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variable type? what types have we studied?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variable declaration? where (in the program) is a variable declaration placed?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assignment?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 stream? input stream? output stream?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</a:t>
            </a:r>
            <a:r>
              <a:rPr lang="en-GB" altLang="en-US" sz="1700"/>
              <a:t>?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cin</a:t>
            </a:r>
            <a:r>
              <a:rPr lang="en-GB" altLang="en-US" sz="1700"/>
              <a:t>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extraction/insertion operator?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escape character?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an input token?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type int, bool, double char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prompt? dialogue?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C662DFE-5F57-7315-1BBA-1024A7734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608CA49D-1BFD-4B82-9C38-1075273D514C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7DF4FD01-7AA3-D568-4AFF-47DD1E216B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848600" cy="76993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Expressions and Operators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FE7B62D-7690-4532-FE94-BBF7644617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848600" cy="517683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expression</a:t>
            </a:r>
            <a:r>
              <a:rPr lang="en-GB" altLang="en-US" sz="1700"/>
              <a:t> is a mechanism of calculating new values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expression (similar to variable and constant) has type and value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expression evaluation </a:t>
            </a:r>
            <a:r>
              <a:rPr lang="en-GB" altLang="en-US" sz="1700"/>
              <a:t>is computing the value of an expression during program execution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simple expression</a:t>
            </a:r>
            <a:r>
              <a:rPr lang="en-GB" altLang="en-US" sz="1700"/>
              <a:t>: literal constant, named constant, variable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complex expression </a:t>
            </a:r>
            <a:r>
              <a:rPr lang="en-GB" altLang="en-US" sz="1700"/>
              <a:t>consists of operands joined by operators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operator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order to computer to carry out a task, 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expression, computes new value based on operands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has an associated symbol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operand – </a:t>
            </a:r>
            <a:r>
              <a:rPr lang="en-GB" altLang="en-US" sz="1700"/>
              <a:t>(sub)</a:t>
            </a:r>
            <a:r>
              <a:rPr lang="en-GB" altLang="en-US" sz="1700" i="1"/>
              <a:t> </a:t>
            </a:r>
            <a:r>
              <a:rPr lang="en-GB" altLang="en-US" sz="1700"/>
              <a:t>expression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 i="1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arity </a:t>
            </a:r>
            <a:r>
              <a:rPr lang="en-GB" altLang="en-US" sz="1700"/>
              <a:t>is</a:t>
            </a:r>
            <a:r>
              <a:rPr lang="en-GB" altLang="en-US" sz="1700" i="1"/>
              <a:t> </a:t>
            </a:r>
            <a:r>
              <a:rPr lang="en-GB" altLang="en-US" sz="1700"/>
              <a:t>number of operands the operator uses </a:t>
            </a:r>
            <a:endParaRPr lang="en-GB" altLang="en-US" sz="1700" i="1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binary operator </a:t>
            </a:r>
            <a:r>
              <a:rPr lang="en-GB" altLang="en-US" sz="1700"/>
              <a:t>– two operands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unary operator </a:t>
            </a:r>
            <a:r>
              <a:rPr lang="en-GB" altLang="en-US" sz="1700"/>
              <a:t>– one operand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64C3EC8-4A59-C619-07C9-68E618320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72C6C0C9-6B07-4465-884F-B8923495623E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10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4A04E483-A30C-C9C0-2D3A-CA1CF7B3E9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Binary Integer Operators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CA15E6C-4D47-F65C-2708-9426131385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1663" y="1371600"/>
            <a:ext cx="7924800" cy="48021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/>
              <a:t>      </a:t>
            </a:r>
            <a:r>
              <a:rPr lang="en-GB" altLang="en-US" sz="1700" dirty="0"/>
              <a:t>Name		Symbol		         Examples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addition		 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2+3	a+4    b+1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subtraction		 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count-2	  4-7	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multiplication		 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5*6	width*height</a:t>
            </a:r>
            <a:r>
              <a:rPr lang="en-GB" altLang="en-US" sz="1700" dirty="0"/>
              <a:t>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division		  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/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12/3	4/5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remainder (modulo/modulus)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%</a:t>
            </a:r>
            <a:r>
              <a:rPr lang="en-GB" altLang="en-US" sz="1700" dirty="0"/>
              <a:t>		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10%3     23%4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/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for positive integers: if the integer division is not even, then the fractional part of the result is discarded (not rounded up or down)</a:t>
            </a:r>
          </a:p>
          <a:p>
            <a:pPr marL="457200" lvl="1" indent="0"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for expression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11/3</a:t>
            </a:r>
            <a:r>
              <a:rPr lang="en-GB" altLang="en-US" sz="1700" dirty="0"/>
              <a:t>  which should be (3.6666…) the value  is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3</a:t>
            </a:r>
            <a:r>
              <a:rPr lang="en-GB" altLang="en-US" sz="1700" dirty="0"/>
              <a:t> not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remainder </a:t>
            </a:r>
            <a:r>
              <a:rPr lang="en-GB" altLang="en-US" sz="1700" dirty="0"/>
              <a:t> </a:t>
            </a:r>
          </a:p>
          <a:p>
            <a:pPr lvl="1"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given two integers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a</a:t>
            </a:r>
            <a:r>
              <a:rPr lang="en-GB" altLang="en-US" sz="1700" dirty="0"/>
              <a:t> and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b</a:t>
            </a:r>
            <a:r>
              <a:rPr lang="en-GB" altLang="en-US" sz="1700" dirty="0"/>
              <a:t>:   </a:t>
            </a:r>
            <a:br>
              <a:rPr lang="en-GB" altLang="en-US" sz="1700" dirty="0"/>
            </a:br>
            <a:r>
              <a:rPr lang="en-GB" altLang="en-US" sz="1700" dirty="0" err="1">
                <a:solidFill>
                  <a:srgbClr val="FFFF66"/>
                </a:solidFill>
                <a:latin typeface="Courier New" panose="02070309020205020404" pitchFamily="49" charset="0"/>
              </a:rPr>
              <a:t>a%b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= r</a:t>
            </a:r>
            <a:r>
              <a:rPr lang="en-GB" altLang="en-US" sz="1700" dirty="0"/>
              <a:t> if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b*q + r = a</a:t>
            </a:r>
            <a:r>
              <a:rPr lang="en-GB" altLang="en-US" sz="1700" dirty="0"/>
              <a:t> and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r &lt; |b|</a:t>
            </a:r>
          </a:p>
          <a:p>
            <a:pPr lvl="1"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can be used to “catch” the “missing” fraction of  the value</a:t>
            </a:r>
          </a:p>
          <a:p>
            <a:pPr marL="914400" lvl="2"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example: 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12%10</a:t>
            </a:r>
            <a:r>
              <a:rPr lang="en-GB" altLang="en-US" sz="1700" dirty="0"/>
              <a:t>  is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2</a:t>
            </a:r>
            <a:r>
              <a:rPr lang="en-GB" altLang="en-US" sz="1700" dirty="0"/>
              <a:t>  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D72330B-5F80-8C37-F3D8-3882E2ECB8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CFE98526-D32D-448F-A633-F3747A5357B4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11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207DC8BE-24F6-9D0C-3505-E7EDE58362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54063"/>
            <a:ext cx="7848600" cy="76993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Binary Double/Mixed Operators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6154444-6F33-E5BF-9770-CF6774BEEA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924800" cy="37766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		</a:t>
            </a:r>
            <a:r>
              <a:rPr lang="en-GB" altLang="en-US" sz="1700"/>
              <a:t>Name 	             Symbol	                 Examples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addition		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2.0 + 3.0</a:t>
            </a:r>
            <a:r>
              <a:rPr lang="en-GB" altLang="en-US" sz="1700"/>
              <a:t> 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subtraction		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2.45 - 1.3</a:t>
            </a:r>
            <a:r>
              <a:rPr lang="en-GB" altLang="en-US" sz="1700"/>
              <a:t>	 	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multiplication		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5.4*2.3</a:t>
            </a:r>
            <a:r>
              <a:rPr lang="en-GB" altLang="en-US" sz="1700"/>
              <a:t>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division		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 /</a:t>
            </a:r>
            <a:r>
              <a:rPr lang="en-GB" altLang="en-US" sz="1700"/>
              <a:t>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12.4 / 5.0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there is no remainder operator with double operands 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if there are integer and double operands then the integers</a:t>
            </a:r>
            <a:br>
              <a:rPr lang="en-GB" altLang="en-US" sz="1700"/>
            </a:br>
            <a:r>
              <a:rPr lang="en-GB" altLang="en-US" sz="1700"/>
              <a:t>are first converted (by compiler) to floating-point operands and then the expression is evaluated:</a:t>
            </a:r>
            <a:br>
              <a:rPr lang="en-GB" altLang="en-US" sz="1700"/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45.34 * 2</a:t>
            </a:r>
            <a:r>
              <a:rPr lang="en-GB" altLang="en-US" sz="1700"/>
              <a:t>    is converted to 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45.34 * 2.0</a:t>
            </a:r>
          </a:p>
          <a:p>
            <a:pPr>
              <a:lnSpc>
                <a:spcPct val="100000"/>
              </a:lnSpc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>
              <a:solidFill>
                <a:srgbClr val="FFFF66"/>
              </a:solidFill>
              <a:latin typeface="Courier New" panose="02070309020205020404" pitchFamily="49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303AD34-E47B-E0A2-A56C-D763FE7A0A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85123C3D-FB24-4913-AE80-01B8B765D476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12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88E3902-B8BD-E6AB-9469-D413688AB9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Unary Operators, Precedence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8C5D57B-30F5-0917-4B78-0FD5285795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524000"/>
            <a:ext cx="7162800" cy="425132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unary operators: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+23	-2.34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precedence: </a:t>
            </a:r>
            <a:r>
              <a:rPr lang="en-GB" altLang="en-US" sz="1700"/>
              <a:t>order of operator evaluation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follows mathematical convention:</a:t>
            </a:r>
            <a:br>
              <a:rPr lang="en-GB" altLang="en-US" sz="1700"/>
            </a:br>
            <a:r>
              <a:rPr lang="en-GB" altLang="en-US" sz="1700"/>
              <a:t>1. unary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br>
              <a:rPr lang="en-GB" altLang="en-US" sz="1700"/>
            </a:br>
            <a:r>
              <a:rPr lang="en-GB" altLang="en-US" sz="1700"/>
              <a:t>2. binary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*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/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%</a:t>
            </a:r>
            <a:br>
              <a:rPr lang="en-GB" altLang="en-US" sz="1700"/>
            </a:br>
            <a:r>
              <a:rPr lang="en-GB" altLang="en-US" sz="1700"/>
              <a:t>3. binary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+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use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() </a:t>
            </a:r>
            <a:r>
              <a:rPr lang="en-GB" altLang="en-US" sz="1700"/>
              <a:t>to change precedence: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(2+3)*2</a:t>
            </a:r>
            <a:r>
              <a:rPr lang="en-GB" altLang="en-US" sz="1700"/>
              <a:t>  changes default precedence </a:t>
            </a:r>
            <a:br>
              <a:rPr lang="en-GB" altLang="en-US" sz="1700"/>
            </a:br>
            <a:endParaRPr lang="en-GB" altLang="en-US" sz="1700"/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   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 / 3 + 5.</a:t>
            </a:r>
            <a:r>
              <a:rPr lang="en-GB" altLang="en-US" sz="1700"/>
              <a:t>   is equivalent to 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(2 / 3) + 5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-8 * 4</a:t>
            </a:r>
            <a:r>
              <a:rPr lang="en-GB" altLang="en-US" sz="1700"/>
              <a:t>	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(-8) * 4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8 + 7 % 4</a:t>
            </a:r>
            <a:r>
              <a:rPr lang="en-GB" altLang="en-US" sz="1700"/>
              <a:t>		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8 + (7 % 4)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4ACEF9D-BEFD-3FA0-250C-7133560DB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DDD5B527-92C6-4CBD-A416-3484E53DD050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1A3BD46B-ACD5-D933-5673-1085545127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848600" cy="7635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Whole Numbers in Division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54CD7BA-FFDB-EA68-54FE-35F9DC23A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696200" cy="263525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/>
              <a:t>is divided by</a:t>
            </a:r>
            <a:r>
              <a:rPr lang="en-GB" altLang="en-US" sz="1700" i="1"/>
              <a:t>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/>
              <a:t>the result is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may be problematic in expression; the problem is hard to spot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the compiler would not complain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this program converts feet into miles. Is there anything wrong with it?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totalPrice;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feet;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cin &gt;&gt; feet;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totalPrice = 5000 * (feet/5280.);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3E5F1A1A-FD36-A19B-6BBE-CB1A187F6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8CBDE053-0736-4344-B726-7BE95DB11121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14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76EDD3D9-EE37-0B83-4C33-AA3D1EB8D4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143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Assignment Conversions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280D228-18E5-BD34-CAD6-CC2605734B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848600" cy="36861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if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expression is assigned to an integer variable, its fractional part is dropped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if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/>
              <a:t>expression is assigned to a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variable, the expression is converted to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with zero fractional part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consider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y = 2.7;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i = 15;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j = 10;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 = y;                 // i is now 2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 &lt;&lt; i &lt;&lt; endl; 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y = j;                 // y is now 10.0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 &lt;&lt; y &lt;&lt; endl;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782BDC93-7C60-2D34-B4B6-4F83DE990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2F11C8A8-8B6A-4815-AF22-2AC5F89C4E15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15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0F1FCA18-DD84-76F0-0DC7-D80A8F7A41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5250"/>
            <a:ext cx="7848600" cy="7635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Compound Assignment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30660CA-66B2-3388-7E86-2DBF9B65FA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58838"/>
            <a:ext cx="8610600" cy="58975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compound assignment -  </a:t>
            </a:r>
            <a:r>
              <a:rPr lang="en-GB" altLang="en-US" sz="1700"/>
              <a:t>joins assignment with another operator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syntax: </a:t>
            </a:r>
            <a:r>
              <a:rPr lang="en-GB" altLang="en-US" sz="1700">
                <a:solidFill>
                  <a:srgbClr val="FFFF66"/>
                </a:solidFill>
              </a:rPr>
              <a:t>variable binaryOperator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=</a:t>
            </a:r>
            <a:r>
              <a:rPr lang="en-GB" altLang="en-US" sz="1700">
                <a:solidFill>
                  <a:srgbClr val="FFFF66"/>
                </a:solidFill>
              </a:rPr>
              <a:t> expression;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</a:rPr>
              <a:t>binaryOperator</a:t>
            </a:r>
            <a:r>
              <a:rPr lang="en-GB" altLang="en-US" sz="1700"/>
              <a:t> takes </a:t>
            </a:r>
            <a:r>
              <a:rPr lang="en-GB" altLang="en-US" sz="1700">
                <a:solidFill>
                  <a:srgbClr val="FFFF66"/>
                </a:solidFill>
              </a:rPr>
              <a:t>variable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</a:rPr>
              <a:t>expression</a:t>
            </a:r>
            <a:r>
              <a:rPr lang="en-GB" altLang="en-US" sz="1700"/>
              <a:t> as operands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evaluates this, assigns value to </a:t>
            </a:r>
            <a:r>
              <a:rPr lang="en-GB" altLang="en-US" sz="1700">
                <a:solidFill>
                  <a:srgbClr val="FFFF66"/>
                </a:solidFill>
              </a:rPr>
              <a:t>variable</a:t>
            </a:r>
            <a:endParaRPr lang="en-GB" altLang="en-US" sz="17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can be used for different types: 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shorthand for regular assignment: </a:t>
            </a:r>
            <a:r>
              <a:rPr lang="en-GB" altLang="en-US" sz="1700">
                <a:solidFill>
                  <a:srgbClr val="FFFF66"/>
                </a:solidFill>
              </a:rPr>
              <a:t>variable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=</a:t>
            </a:r>
            <a:r>
              <a:rPr lang="en-GB" altLang="en-US" sz="1700">
                <a:solidFill>
                  <a:srgbClr val="FFFF66"/>
                </a:solidFill>
              </a:rPr>
              <a:t> variable  binaryOperator  expression;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examples: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	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i = 3;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 += 4;                // equivalent to i=i+4;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i &lt;&lt; endl;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a = 3.2;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 *= 2.0;              // equivalent to a=a*2.0;</a:t>
            </a:r>
            <a:b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</a:b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cout &lt;&lt; a &lt;&lt; endl;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 of other compound assignments: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time /= rush_factor;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change %=100;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amount *= cnt1 + cnt2; // </a:t>
            </a:r>
            <a:r>
              <a:rPr lang="en-GB" altLang="en-US" sz="1700"/>
              <a:t>what is this equivalent to?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A595DF50-749D-6CB0-7E02-933346407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0ACA0293-8E1F-469F-A6B3-D9127F2921C2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16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A0F2D788-8EF7-DDAC-88DB-882DF4D40E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54063"/>
            <a:ext cx="7848600" cy="581025"/>
          </a:xfrm>
        </p:spPr>
        <p:txBody>
          <a:bodyPr>
            <a:spAutoFit/>
          </a:bodyPr>
          <a:lstStyle/>
          <a:p>
            <a:pPr>
              <a:lnSpc>
                <a:spcPct val="7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Initialization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639DDE4-11C6-2A63-378E-1E92C2BCA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31925"/>
            <a:ext cx="7315200" cy="458946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any declared variable contains a value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is wrong with this code?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desiredNumber;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desiredNumber=desiredNumber+5;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initialization – </a:t>
            </a:r>
            <a:r>
              <a:rPr lang="en-GB" altLang="en-US" sz="1700"/>
              <a:t>explicitly assigning initial value to a variable or constant</a:t>
            </a:r>
            <a:endParaRPr lang="en-GB" altLang="en-US" sz="1700" i="1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two forms for initialization at declaration: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primary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count=0, limit=10;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distance=5.723, pi=3.14;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step=limit/2.0;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alternative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count(0), limit(10);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distance(5.723), pi(3.14);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 step(limit/2.0);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B27397EB-7514-817D-8F68-29B55305F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DB98E36E-D65D-4EE6-AEA5-DC121927251C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17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B485E6A-2644-91EB-85C2-D3CEC6D7B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6888"/>
            <a:ext cx="7772400" cy="143351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Types, Expressions,</a:t>
            </a:r>
            <a:br>
              <a:rPr lang="en-GB" altLang="en-US"/>
            </a:br>
            <a:r>
              <a:rPr lang="en-GB" altLang="en-US"/>
              <a:t> More on Assignment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1D09020-D8A0-D209-6EC0-0F22931676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159250"/>
            <a:ext cx="6400800" cy="1754188"/>
          </a:xfrm>
        </p:spPr>
        <p:txBody>
          <a:bodyPr anchor="ctr">
            <a:spAutoFit/>
          </a:bodyPr>
          <a:lstStyle/>
          <a:p>
            <a:pPr marL="0" indent="0" algn="ctr"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10D23A0-7611-78FC-7824-BDDB42B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723900" algn="l"/>
                <a:tab pos="14478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7B109134-8BFF-4C82-977A-7451F6CFD049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2</a:t>
            </a:fld>
            <a:endParaRPr lang="en-GB" altLang="en-US" sz="1400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D271A5D-F557-5E3B-9303-D06F8EAF42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err="1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GB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double</a:t>
            </a:r>
            <a:endParaRPr lang="en-GB" dirty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50A69B8-F46C-5824-005E-96A29FA854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11313"/>
            <a:ext cx="7772400" cy="38735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type </a:t>
            </a:r>
            <a:r>
              <a:rPr lang="en-GB" altLang="en-US" sz="1700"/>
              <a:t>is the kind of data that is stored in variables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- whole numbers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– numbers with fractions (called </a:t>
            </a:r>
            <a:r>
              <a:rPr lang="en-GB" altLang="en-US" sz="1700" i="1"/>
              <a:t>floating point </a:t>
            </a:r>
            <a:r>
              <a:rPr lang="en-GB" altLang="en-US" sz="1700"/>
              <a:t>numbers)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since storage is limited, fraction can contain only a limited number of digits (usually up to 14)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double number always has dot. Trailing or leading zero may be skipped.</a:t>
            </a: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2.0  -3.23 +0.0456 .45  3.</a:t>
            </a:r>
            <a:endParaRPr lang="en-GB" altLang="en-US" sz="17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the largest allowable number differs by architecture. Usually: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- up to 32767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- up to 10</a:t>
            </a:r>
            <a:r>
              <a:rPr lang="en-GB" altLang="en-US" sz="1700" baseline="30000"/>
              <a:t>308</a:t>
            </a:r>
            <a:r>
              <a:rPr lang="en-GB" altLang="en-US" sz="1700"/>
              <a:t>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700"/>
              <a:t> or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double</a:t>
            </a:r>
            <a:r>
              <a:rPr lang="en-GB" altLang="en-US" sz="1700"/>
              <a:t> (or any other type in C++) cannot contain a comma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in this course, use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F41032C-9EDB-DCD7-5199-2C6EA519C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2351168C-E974-4D42-8606-AAF969DF81BD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03A4DEEB-AC60-31F8-8325-5640B5386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char</a:t>
            </a:r>
            <a:r>
              <a:rPr lang="en-GB" altLang="en-US" dirty="0"/>
              <a:t> Type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0DD61DA-39CC-4B17-0F1A-C6779DDE64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08125"/>
            <a:ext cx="7810500" cy="3937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character variable stores a single character, e.g.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’a’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’A’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’%’</a:t>
            </a:r>
            <a:r>
              <a:rPr lang="en-GB" altLang="en-US" sz="1700"/>
              <a:t>,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’1’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declared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char varName;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// asks for initials and outputs greeting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main (){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char first, second;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”Enter your initials: ”;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cin &gt;&gt; first &gt;&gt; second;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”Hello ” &lt;&lt; first &lt;&lt; ' ' &lt;&lt; second &lt;&lt; endl;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	cout &lt;&lt; ”pleased to meet you\n”; 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79ED5EA-5E78-7A8C-2E90-F4721A30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6ED7BF7A-6972-480E-9B35-7D7C6F370AF9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4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A4324D1F-810B-0910-828B-13D2E641D7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96863"/>
            <a:ext cx="7848600" cy="76993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Digits, Numbers, Characters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39B43AC-6E22-F02C-BEE6-73B1A32EED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55763"/>
            <a:ext cx="6477000" cy="328612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 i="1"/>
              <a:t>digit</a:t>
            </a:r>
            <a:r>
              <a:rPr lang="en-US" altLang="en-US" sz="1700"/>
              <a:t> – symbol 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700"/>
              <a:t> through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9</a:t>
            </a:r>
            <a:r>
              <a:rPr lang="en-US" altLang="en-US" sz="1700"/>
              <a:t>,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 i="1"/>
              <a:t>number</a:t>
            </a:r>
            <a:r>
              <a:rPr lang="en-US" altLang="en-US" sz="1700"/>
              <a:t> – amount, can be written with one or more digits: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129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/>
              <a:t>a digit in single quotes is a character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 ’1’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/>
              <a:t>a character may only be one digit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700"/>
              <a:t>no quotes it is an integer: </a:t>
            </a:r>
            <a:r>
              <a:rPr lang="en-US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1</a:t>
            </a:r>
            <a:endParaRPr lang="en-GB" altLang="en-US" sz="1700">
              <a:solidFill>
                <a:srgbClr val="FFFF66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digit in double quotes is a string: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”1”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string may have more the one character or one digit.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 of legal strings: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”123”, ”1ab”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backquotes: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 ` “ </a:t>
            </a:r>
            <a:r>
              <a:rPr lang="en-GB" altLang="en-US" sz="1700"/>
              <a:t>are illegal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914C0AF-9721-0BD6-B74E-341314B62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880F7BFB-2FDC-4DBA-A659-4BF3E3FB2C34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5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2EE63F44-AD87-E2FE-642D-904E2F826E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848600" cy="7635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solidFill>
                  <a:srgbClr val="FFFF66"/>
                </a:solidFill>
                <a:latin typeface="Courier New" pitchFamily="49" charset="0"/>
                <a:ea typeface="+mn-ea"/>
                <a:cs typeface="+mn-cs"/>
              </a:rPr>
              <a:t>bool</a:t>
            </a:r>
            <a:r>
              <a:rPr lang="en-GB" dirty="0"/>
              <a:t> Type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9DDDFAC-D83F-5DD8-439B-5FEC94E4E5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848600" cy="165735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bool </a:t>
            </a:r>
            <a:r>
              <a:rPr lang="en-GB" altLang="en-US" sz="1700"/>
              <a:t>(short for boolean)  is used for branching and looping statements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boolean variable can have only two values </a:t>
            </a:r>
            <a:r>
              <a:rPr lang="en-GB" altLang="en-US" sz="1700" i="1"/>
              <a:t>true</a:t>
            </a:r>
            <a:r>
              <a:rPr lang="en-GB" altLang="en-US" sz="1700"/>
              <a:t> or </a:t>
            </a:r>
            <a:r>
              <a:rPr lang="en-GB" altLang="en-US" sz="1700" i="1"/>
              <a:t>false 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bool result;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result = true;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true</a:t>
            </a:r>
            <a:r>
              <a:rPr lang="en-GB" altLang="en-US" sz="1700"/>
              <a:t> and </a:t>
            </a:r>
            <a:r>
              <a:rPr lang="en-GB" altLang="en-US" sz="1700">
                <a:solidFill>
                  <a:srgbClr val="FFFF66"/>
                </a:solidFill>
                <a:latin typeface="Courier New" panose="02070309020205020404" pitchFamily="49" charset="0"/>
              </a:rPr>
              <a:t>false</a:t>
            </a:r>
            <a:r>
              <a:rPr lang="en-GB" altLang="en-US" sz="1700"/>
              <a:t>  are keywords and cannot be used as identifiers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21B47A1-AE40-71E2-061C-4DBD65BFD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406885DF-C79A-41BA-A2D4-CAF93BFAB35E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6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EF05A5EB-194E-9B59-7456-CE6E622B5C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7635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Literal Constants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4BA29A-4617-646D-EDBD-FB54F79B45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2362200"/>
            <a:ext cx="5791200" cy="133191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 i="1"/>
              <a:t>literal constant</a:t>
            </a:r>
            <a:r>
              <a:rPr lang="en-GB" altLang="en-US" sz="1700"/>
              <a:t> is an explicitly stated value</a:t>
            </a:r>
            <a:endParaRPr lang="en-GB" altLang="en-US" sz="1700" i="1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examples: </a:t>
            </a:r>
            <a:r>
              <a:rPr lang="en-GB" altLang="en-US" sz="17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34.4 ’a’ true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a literal constant has value and type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what are the types of the above constants?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1D7C309-4302-E726-A47F-45DFA5605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4B90B5E3-7950-40F9-A704-26138AA04BA3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7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3D07FB7-B78B-96A0-2438-82B3EA439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DAA9D1C-6D46-1B36-0FF1-E8A0A2133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467600" cy="39624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there are problems with using literal constants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9.8 </a:t>
            </a:r>
            <a:r>
              <a:rPr lang="en-US" altLang="en-US" sz="1700" dirty="0">
                <a:ea typeface="+mn-ea"/>
                <a:cs typeface="+mn-cs"/>
              </a:rPr>
              <a:t>unclear how is used in program</a:t>
            </a:r>
          </a:p>
          <a:p>
            <a:pPr lvl="1">
              <a:defRPr/>
            </a:pPr>
            <a:r>
              <a:rPr lang="en-US" altLang="en-US" sz="1700" dirty="0"/>
              <a:t>hard to modify if used in multiple places in program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/>
              <a:t> </a:t>
            </a:r>
          </a:p>
          <a:p>
            <a:pPr>
              <a:defRPr/>
            </a:pPr>
            <a:r>
              <a:rPr lang="en-US" altLang="en-US" sz="1700" i="1" dirty="0"/>
              <a:t>named constant</a:t>
            </a:r>
            <a:r>
              <a:rPr lang="en-US" altLang="en-US" sz="1700" dirty="0"/>
              <a:t> gives a name to a value; have to be declared: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windowCount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5;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double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taxRate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9.8;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style: </a:t>
            </a:r>
          </a:p>
          <a:p>
            <a:pPr lvl="1">
              <a:defRPr/>
            </a:pPr>
            <a:r>
              <a:rPr lang="en-US" altLang="en-US" sz="1700" dirty="0">
                <a:ea typeface="+mn-ea"/>
                <a:cs typeface="+mn-cs"/>
              </a:rPr>
              <a:t>use named constants rather than literal constants</a:t>
            </a:r>
          </a:p>
          <a:p>
            <a:pPr lvl="1">
              <a:defRPr/>
            </a:pPr>
            <a:r>
              <a:rPr lang="en-US" altLang="en-US" sz="1700" dirty="0">
                <a:ea typeface="+mn-ea"/>
                <a:cs typeface="+mn-cs"/>
              </a:rPr>
              <a:t>use named constants rather than variables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1FD0249-5896-F86E-79E8-BE062EDEE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AC10AF-CDE6-4B61-B248-E113DBB9C22D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2B690D9-B7BC-A0A0-3B92-F926630739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4478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Type Compatibility, </a:t>
            </a:r>
            <a:br>
              <a:rPr lang="en-GB" altLang="en-US"/>
            </a:br>
            <a:r>
              <a:rPr lang="en-GB" altLang="en-US"/>
              <a:t>Errors and Warnings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8C1DDDA-4682-3757-A48D-80E1BCCF1C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7924800" cy="3810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as a rule, you cannot store a value of one type in a variable of another type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trying to do it leads to </a:t>
            </a:r>
            <a:r>
              <a:rPr lang="en-GB" altLang="en-US" sz="1700" i="1" dirty="0"/>
              <a:t>type mismatch</a:t>
            </a:r>
            <a:r>
              <a:rPr lang="en-GB" altLang="en-US" sz="1700" dirty="0"/>
              <a:t> 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int </a:t>
            </a:r>
            <a:r>
              <a:rPr lang="en-GB" altLang="en-US" sz="1700" dirty="0" err="1">
                <a:solidFill>
                  <a:srgbClr val="FFFF66"/>
                </a:solidFill>
                <a:latin typeface="Courier New" panose="02070309020205020404" pitchFamily="49" charset="0"/>
              </a:rPr>
              <a:t>intvar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 err="1">
                <a:solidFill>
                  <a:srgbClr val="FFFF66"/>
                </a:solidFill>
                <a:latin typeface="Courier New" panose="02070309020205020404" pitchFamily="49" charset="0"/>
              </a:rPr>
              <a:t>intvar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 = 2.99;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compiler prints this: </a:t>
            </a:r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 </a:t>
            </a:r>
            <a:r>
              <a:rPr lang="en-GB" altLang="en-US" sz="1700" dirty="0">
                <a:solidFill>
                  <a:srgbClr val="FFFF66"/>
                </a:solidFill>
                <a:latin typeface="Courier New" panose="02070309020205020404" pitchFamily="49" charset="0"/>
              </a:rPr>
              <a:t>warning: assignment to ’int' from ’double'</a:t>
            </a:r>
          </a:p>
          <a:p>
            <a:pPr marL="0" indent="0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700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dirty="0"/>
              <a:t>two kinds of compiler messages: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error – </a:t>
            </a:r>
            <a:r>
              <a:rPr lang="en-GB" altLang="en-US" sz="1700" dirty="0"/>
              <a:t>problem with source code make generation of object code impossible, compiler continues to check for more problems in code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700" i="1" dirty="0"/>
              <a:t>warning – </a:t>
            </a:r>
            <a:r>
              <a:rPr lang="en-GB" altLang="en-US" sz="1700" dirty="0"/>
              <a:t>unusual condition that may indicate a problem, object code generation proceeds</a:t>
            </a:r>
            <a:endParaRPr lang="en-GB" altLang="en-US" sz="1700" i="1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82B43A6-ACEB-9DCD-6CD9-6BA041E2E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7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1pPr>
            <a:lvl2pPr marL="742950" indent="-285750">
              <a:lnSpc>
                <a:spcPct val="93000"/>
              </a:lnSpc>
              <a:spcBef>
                <a:spcPts val="500"/>
              </a:spcBef>
              <a:buClr>
                <a:srgbClr val="66FFFF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2pPr>
            <a:lvl3pPr marL="1143000" indent="-228600">
              <a:lnSpc>
                <a:spcPct val="93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65000"/>
              <a:buFont typeface="Monotype Sorts" pitchFamily="2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B9F9C8"/>
              </a:buClr>
              <a:buSzPct val="80000"/>
              <a:buFont typeface="Monotype Sorts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fld id="{345BB3D0-107C-41CA-8AC7-ED9D98012DF6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</a:pPr>
              <a:t>9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Luxi Sans"/>
        <a:cs typeface="Luxi Sans"/>
      </a:majorFont>
      <a:minorFont>
        <a:latin typeface="Arial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Luxi Sans"/>
        <a:cs typeface="Luxi Sans"/>
      </a:majorFont>
      <a:minorFont>
        <a:latin typeface="Arial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1553</Words>
  <Application>Microsoft Office PowerPoint</Application>
  <PresentationFormat>On-screen Show (4:3)</PresentationFormat>
  <Paragraphs>207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Luxi Sans</vt:lpstr>
      <vt:lpstr>Arial</vt:lpstr>
      <vt:lpstr>Monotype Sorts</vt:lpstr>
      <vt:lpstr>Courier New</vt:lpstr>
      <vt:lpstr>Office Theme</vt:lpstr>
      <vt:lpstr>1_Office Theme</vt:lpstr>
      <vt:lpstr>green</vt:lpstr>
      <vt:lpstr>Basic Notions Review</vt:lpstr>
      <vt:lpstr>Types, Expressions,  More on Assignment</vt:lpstr>
      <vt:lpstr>int and double</vt:lpstr>
      <vt:lpstr>char Type</vt:lpstr>
      <vt:lpstr>Digits, Numbers, Characters </vt:lpstr>
      <vt:lpstr>bool Type</vt:lpstr>
      <vt:lpstr>Literal Constants</vt:lpstr>
      <vt:lpstr>Named Constants</vt:lpstr>
      <vt:lpstr>Type Compatibility,  Errors and Warnings</vt:lpstr>
      <vt:lpstr>Expressions and Operators</vt:lpstr>
      <vt:lpstr>Binary Integer Operators</vt:lpstr>
      <vt:lpstr>Binary Double/Mixed Operators</vt:lpstr>
      <vt:lpstr>Unary Operators, Precedence</vt:lpstr>
      <vt:lpstr>Whole Numbers in Division</vt:lpstr>
      <vt:lpstr>Assignment Conversions</vt:lpstr>
      <vt:lpstr>Compound Assignment</vt:lpstr>
      <vt:lpstr>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Notions Review</dc:title>
  <cp:lastModifiedBy>Patel, Yug</cp:lastModifiedBy>
  <cp:revision>172</cp:revision>
  <dcterms:modified xsi:type="dcterms:W3CDTF">2024-04-21T04:20:33Z</dcterms:modified>
</cp:coreProperties>
</file>