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20" r:id="rId2"/>
    <p:sldId id="334" r:id="rId3"/>
    <p:sldId id="256" r:id="rId4"/>
    <p:sldId id="319" r:id="rId5"/>
    <p:sldId id="274" r:id="rId6"/>
    <p:sldId id="275" r:id="rId7"/>
    <p:sldId id="277" r:id="rId8"/>
    <p:sldId id="279" r:id="rId9"/>
    <p:sldId id="280" r:id="rId10"/>
    <p:sldId id="281" r:id="rId11"/>
    <p:sldId id="266" r:id="rId12"/>
    <p:sldId id="318" r:id="rId13"/>
    <p:sldId id="267" r:id="rId14"/>
    <p:sldId id="317" r:id="rId15"/>
    <p:sldId id="332" r:id="rId16"/>
    <p:sldId id="268" r:id="rId17"/>
    <p:sldId id="312" r:id="rId18"/>
    <p:sldId id="321" r:id="rId19"/>
    <p:sldId id="335" r:id="rId20"/>
    <p:sldId id="338" r:id="rId21"/>
    <p:sldId id="327" r:id="rId22"/>
    <p:sldId id="328" r:id="rId23"/>
    <p:sldId id="329" r:id="rId24"/>
    <p:sldId id="337" r:id="rId25"/>
    <p:sldId id="330" r:id="rId26"/>
    <p:sldId id="33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88CFB04-F27B-5DA9-D4C7-249809EDB0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6BCC8AA-E6E6-ED72-683A-C5698761AE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EEC69F8-0626-CAA4-DAAC-0FCF33FA77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475A01D-0BEF-0EAC-9552-6EC770E20C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E77F7E-B876-566D-E853-A9821BAFF9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4CAD81-97FC-6596-4291-A915429DC3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694D753-4D43-E669-E83D-E4D1E7508E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8F14CBB-61B5-7594-62CF-B62777EF9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1AE21A-8EDD-4E6F-94EB-E8DFD463CA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AA9D72-A91B-80B5-59D1-82F68D80E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C1B1BF5-745F-91F9-C48E-683675915BF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10E691F-0A75-EBB2-0EB1-6BED761F0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602EA-16B8-47DD-813F-5969DE79342E}" type="slidenum">
              <a:rPr lang="en-US" altLang="en-US" sz="10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A50506C-DAC9-79DB-C63A-810D28B26A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A95349C-B392-6FAD-1578-61B3EF140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FD014252-A27A-6033-36C5-A74422EE802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DD30CE15-5ABC-7D56-4598-710BC8622D8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7B4F2EF5-2898-9579-11C5-0A2335D49FFD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DC7B-AAE4-59E3-83A8-602F736E1F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2991E-A93A-D053-411F-C24941075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B46D-62E8-702A-D9B0-9629E2D6F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CE3C9-236E-4100-A309-780199210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0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3FDA82-F8F5-964B-226A-2BB84D18C9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B8CB435-C6D7-0DFD-9661-A237069578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C372E-5C5B-4FC3-9FFF-6619ED143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3A1580-6122-1F02-D541-921E753F83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684F10E-067D-FF3B-9132-45F75B0C3D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61B13D8-24A9-36D2-1675-713F87CAA9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424-55BB-4ED4-A6A8-8B050E16C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739FB9-8A05-15AE-7987-61DC02EE90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D0C2-B0EB-D4B3-EE52-420486F6CD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65B0F7-3E58-FAA1-73E5-2A43E6259F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AB82D-AFBF-46BD-885E-72C11139E0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696109-41AA-B7D6-8C99-33BECF1F9DE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302252-1C0F-249D-888C-3465303A3D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D45AF4-054F-1FCF-D9C2-73523F18D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02818-D9FF-4986-A337-631FFA564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E59DA8D-7CC0-3730-4C25-F80891BBF7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6824D4E-A48E-71AB-FA1E-1E57E7F167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E4CE36-2D44-8A87-90A0-C84418E382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15C8C-8E6C-485F-8124-9841B9506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91DDE3E-0FC9-50F8-A7CB-295724EA2A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414659-253B-426B-0200-D1D3D5983E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5CAC6BC-AA70-624C-3381-7A93DCF3EE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D76F2-A50A-4E26-9D81-2E5E475AA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D1CC108-210F-AF95-0C66-CC4613413DB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65020D3-5099-D030-7773-298E2028D6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91A1A3-2AB0-6E05-9CF3-44A2537952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73ADC-BC8F-4836-9958-2DE26FA17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2A8F026-1E39-E3E3-DE26-2CB4393DE5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DC946BD-EC03-DFE6-CA2A-68A3F8A5A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3FBDE0-DEAF-5E02-6ED0-FBBE4ED966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1F8F-D65D-480F-9AA1-11A38DC19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AEE154-5E8F-CEE9-2398-3CB38ACEED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1A557BD-6D1B-1A0A-A9F8-FFE04A379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278EA01-6F02-347E-6A5F-7CF2801960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22D8-6C44-419E-87DD-E3204C6134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F2B06A-26A9-D374-B7F3-3EB3454A78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FF8044-18F8-36CB-B718-543D28F450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E92C3C-6461-C398-FEFA-8032D6A12B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621E-C785-421C-824B-36B0BF0BC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25DA2FC-90E1-820C-21C7-01D6C19E53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BB1A73-C582-B9F4-5573-8D8CC7A8F3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D7941B0-A330-3211-673C-727B7490D9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2026-853A-4102-9711-2C4DCF67C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AF07480-4011-F2E4-B03A-68257020CF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FCBEB2E4-BAE5-718E-8E08-10EF187CE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390D9184-DB8C-5D1C-D35D-4F288526D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C0BAFC2C-168B-87A9-3392-209D80C39C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4F75C2BE-6B99-FE76-DFAD-FC5207955F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56E9063-6A1C-4B84-8A79-B41CC7E51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D9E277E1-B3A7-D32C-A1D6-DC1538FFA3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995BBBE3-9C40-1DC5-C8FB-FDC18D4F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Constants and Variables Review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1E959E0E-C5CC-F2BC-96AA-37CD87538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562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are these constants legal? what is the term for these constants?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77 	.5  	5. </a:t>
            </a:r>
            <a:r>
              <a:rPr lang="en-US" altLang="en-US" sz="1700" dirty="0"/>
              <a:t>	</a:t>
            </a: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’a’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’5’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’Ab’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”Ab”   true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what is a named constant? how is it declared? is it better than literal constant? variable?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600" dirty="0"/>
              <a:t>what is </a:t>
            </a:r>
          </a:p>
          <a:p>
            <a:pPr lvl="1">
              <a:defRPr/>
            </a:pPr>
            <a:r>
              <a:rPr lang="en-US" altLang="en-US" sz="1600" dirty="0"/>
              <a:t>an expression? expression evaluation? simple? complex?</a:t>
            </a:r>
          </a:p>
          <a:p>
            <a:pPr lvl="1">
              <a:defRPr/>
            </a:pPr>
            <a:r>
              <a:rPr lang="en-US" altLang="en-US" sz="1600" dirty="0"/>
              <a:t>operand? operator? arity? unary/binary/ternary? </a:t>
            </a:r>
          </a:p>
          <a:p>
            <a:pPr lvl="1">
              <a:defRPr/>
            </a:pPr>
            <a:r>
              <a:rPr lang="en-US" altLang="en-US" sz="1600" dirty="0"/>
              <a:t>precedence? compound assignment?</a:t>
            </a:r>
          </a:p>
          <a:p>
            <a:pPr lvl="1">
              <a:defRPr/>
            </a:pPr>
            <a:r>
              <a:rPr lang="en-US" altLang="en-US" sz="1600" dirty="0"/>
              <a:t>increment? decrement? suffix/prefix form?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what does this mean?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mytotal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yourtotal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(1);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endParaRPr lang="en-US" altLang="en-US" sz="17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A8CBD7B-BFCB-1BD6-2EC7-B6BB8F77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2E795-9D56-47FF-BF11-D8538CCB251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065478-31D7-8785-2E62-63CD43B1C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Relational Operators: Ordering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5917314-5C47-66CC-8C32-FA56C0C64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5867400" cy="4114800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&gt;=	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)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&lt;=	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800"/>
              <a:t>examples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i = 5;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k = 12;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p = i &lt; 10;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q = k &gt; i;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r = i &gt;= k;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s = k &lt;= 12;</a:t>
            </a: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ACFC7CA-BE01-0746-9B9B-347CB6105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DB74DE-3080-4ED7-8CBE-66A99E8E990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058221-09F1-3591-6357-6239E1276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Operator Precedence Expanded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C200F3A-8333-C385-E950-DE83C8C14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5867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1800" dirty="0"/>
              <a:t>precedence of operators (from highest to lowest)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++ --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ea typeface="+mn-ea"/>
                <a:cs typeface="+mn-cs"/>
              </a:rPr>
              <a:t>unary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+  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* / %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 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&gt;   &lt;   &gt;=   &lt;=   !=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==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&amp;&amp;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|| !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800" dirty="0">
                <a:ea typeface="+mn-ea"/>
                <a:cs typeface="+mn-cs"/>
              </a:rPr>
              <a:t>compound assignment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721FD64-D2C1-5808-96FE-C0B575E98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4AD9B-F410-448A-A87C-18A0F94DA2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C6BBF6C4-26B8-0C12-F598-28580EAA2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4953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Examples of Relational Operators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18BEC49D-B0D1-4E54-5D49-1EA7D8DE7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543800" cy="4724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 = 5,    b = 10,   c = 20;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d = a &lt; b;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e = a &gt; b;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f = (a &gt; b) || (b &lt; c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g = (a &gt; b) &amp;&amp; (b &lt; c)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h = !(a &lt; b);	bool i = !(a==b);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j = 2*a == b;	bool k = (a+b) &gt;= c;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l = !((a+b) != c);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m = (a+b) == (c-a);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n = (a+b) &gt;= (c-a);</a:t>
            </a:r>
            <a:endParaRPr lang="en-US" altLang="en-US" sz="1800">
              <a:latin typeface="Courier" pitchFamily="49" charset="0"/>
            </a:endParaRPr>
          </a:p>
          <a:p>
            <a:endParaRPr lang="en-US" altLang="en-US" sz="1800"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o=a;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p=o=b;</a:t>
            </a:r>
            <a:r>
              <a:rPr lang="en-US" altLang="en-US" sz="1800">
                <a:latin typeface="Courier" pitchFamily="49" charset="0"/>
              </a:rPr>
              <a:t> // </a:t>
            </a:r>
            <a:r>
              <a:rPr lang="en-US" altLang="en-US" sz="1800"/>
              <a:t>what is the outcome of this statement?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q=true;	q = d = false;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00BE9CF-7079-E0FD-7483-F6AB69157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9B7D1C-714F-4122-AC8B-F265E8FBB9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A2BDD2-EFF0-1BF2-6290-16C5E4967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Operator Precedence Revisited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AD4BC9-5AAD-7143-66A1-9FFC45136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/>
              <a:t>same or different?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" pitchFamily="49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(a*b)+c				a*b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a*(b+c)				a*b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(a+b) &gt; c				a +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a+(b&gt;c)				a +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&gt; b) == (b &gt; c)		a &gt; b ==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== b) &gt; (b == c)		a == b &gt; b ==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!= b) &amp;&amp; (c &lt;= d)		a != b &amp;&amp; c &lt;= d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(a &gt; b) &amp;&amp; (c || d)		a  &gt; b &amp;&amp; c || 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= b) &amp;&amp; c			a = b &amp;&amp; c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E9DDA15-A40B-C9FE-3205-D270F9F44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B3A36-9A60-46BF-BC73-3216A2F8FE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D7F00D1-4323-6289-8AF8-EC8BDE87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Conditional Constructs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1EEB193-8F46-6A4F-4986-7651CDFF0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781800" cy="4114800"/>
          </a:xfrm>
          <a:noFill/>
        </p:spPr>
        <p:txBody>
          <a:bodyPr/>
          <a:lstStyle/>
          <a:p>
            <a:r>
              <a:rPr lang="en-US" altLang="en-US" sz="1800"/>
              <a:t>provide ability to alter the order of statement execution</a:t>
            </a:r>
          </a:p>
          <a:p>
            <a:r>
              <a:rPr lang="en-US" altLang="en-US" sz="1800"/>
              <a:t>constructs</a:t>
            </a:r>
          </a:p>
          <a:p>
            <a:pPr lvl="1"/>
            <a:r>
              <a:rPr lang="en-US" altLang="en-US" sz="1800"/>
              <a:t>branching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-statement</a:t>
            </a:r>
          </a:p>
          <a:p>
            <a:pPr lvl="3"/>
            <a:r>
              <a:rPr lang="en-US" altLang="en-US" sz="1800"/>
              <a:t>basic if</a:t>
            </a:r>
          </a:p>
          <a:p>
            <a:pPr lvl="3"/>
            <a:r>
              <a:rPr lang="en-US" altLang="en-US" sz="1800"/>
              <a:t>if-else</a:t>
            </a:r>
          </a:p>
          <a:p>
            <a:pPr lvl="1"/>
            <a:r>
              <a:rPr lang="en-US" altLang="en-US" sz="1800"/>
              <a:t>selection</a:t>
            </a:r>
          </a:p>
          <a:p>
            <a:pPr lvl="2"/>
            <a:r>
              <a:rPr lang="en-US" altLang="en-US" sz="1800"/>
              <a:t>multiway if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800"/>
              <a:t>-statement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BE423B9-90BC-B791-4D3F-E72DA64BC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7B018-52FD-4050-8DFA-91474524A2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4225F94-7D17-5428-6E41-9263026B9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Blocks and Local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14FD76-20D0-539D-1878-0DEDE62AA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988" y="1066800"/>
            <a:ext cx="8761412" cy="5181600"/>
          </a:xfrm>
          <a:noFill/>
        </p:spPr>
        <p:txBody>
          <a:bodyPr/>
          <a:lstStyle/>
          <a:p>
            <a:r>
              <a:rPr lang="en-US" altLang="en-US" sz="1700" i="1"/>
              <a:t>block (compound statement) – </a:t>
            </a:r>
            <a:r>
              <a:rPr lang="en-US" altLang="en-US" sz="1700"/>
              <a:t>a  sequence of statements enclosed in curly brackets </a:t>
            </a:r>
          </a:p>
          <a:p>
            <a:r>
              <a:rPr lang="en-US" altLang="en-US" sz="1700"/>
              <a:t>block may be placed anywhere a statement can be placed (note curly bracket position):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((saleType == ’W’) || (saleType == ’w’)) {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total = price * number;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a variable can be declared and used within block, such variable is </a:t>
            </a:r>
            <a:r>
              <a:rPr lang="en-US" altLang="en-US" sz="1700" i="1"/>
              <a:t>local</a:t>
            </a:r>
            <a:r>
              <a:rPr lang="en-US" altLang="en-US" sz="1700"/>
              <a:t> to the block and does not exist outside of it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else if ((saleType == ’R’) || (saleType == ’r’)){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double subtotal;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subtotal = price * number;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total = subtotal + subtotal * taxRate;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700" i="1"/>
          </a:p>
          <a:p>
            <a:pPr>
              <a:buFont typeface="Monotype Sorts" pitchFamily="2" charset="2"/>
              <a:buNone/>
            </a:pPr>
            <a:r>
              <a:rPr lang="en-US" altLang="en-US" sz="1700" i="1"/>
              <a:t>variable scope – </a:t>
            </a:r>
            <a:r>
              <a:rPr lang="en-US" altLang="en-US" sz="1700"/>
              <a:t>area in program where a variable can be used</a:t>
            </a:r>
          </a:p>
          <a:p>
            <a:r>
              <a:rPr lang="en-US" altLang="en-US" sz="1700"/>
              <a:t>what’s the scope of a variable local to a block?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accessing such variable outside the block is an error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81EEDC0-B556-60B5-40F6-9F075D39F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8041DA-6BC4-40E7-B4FE-6AFEAFC90EF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C043FD7-E065-13BC-BA64-50C86788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Basic If-Statement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3FC7BEB-52CC-5A07-FD2E-51883DE04C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5029200" cy="50292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>
                <a:solidFill>
                  <a:schemeClr val="accent2"/>
                </a:solidFill>
              </a:rPr>
              <a:t>  body</a:t>
            </a:r>
          </a:p>
          <a:p>
            <a:r>
              <a:rPr lang="en-US" altLang="en-US" sz="1800"/>
              <a:t>semantics: if the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r>
              <a:rPr lang="en-US" altLang="en-US" sz="1800">
                <a:solidFill>
                  <a:schemeClr val="accent2"/>
                </a:solidFill>
              </a:rPr>
              <a:t>body</a:t>
            </a:r>
            <a:r>
              <a:rPr lang="en-US" altLang="en-US" sz="1800"/>
              <a:t> is either a single statement or a block</a:t>
            </a:r>
          </a:p>
          <a:p>
            <a:r>
              <a:rPr lang="en-US" altLang="en-US" sz="1800"/>
              <a:t>example 1: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&gt; 0) v = 0;</a:t>
            </a:r>
            <a:r>
              <a:rPr lang="en-US" altLang="en-US" sz="1800"/>
              <a:t> </a:t>
            </a:r>
          </a:p>
          <a:p>
            <a:endParaRPr lang="en-US" altLang="en-US" sz="1800"/>
          </a:p>
          <a:p>
            <a:r>
              <a:rPr lang="en-US" altLang="en-US" sz="1800"/>
              <a:t>example 2: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&lt; 0){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 v = -v;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   i +=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}</a:t>
            </a:r>
            <a:endParaRPr lang="en-US" altLang="en-US" sz="1800">
              <a:latin typeface="Courier" pitchFamily="49" charset="0"/>
            </a:endParaRPr>
          </a:p>
        </p:txBody>
      </p:sp>
      <p:grpSp>
        <p:nvGrpSpPr>
          <p:cNvPr id="21508" name="Group 14">
            <a:extLst>
              <a:ext uri="{FF2B5EF4-FFF2-40B4-BE49-F238E27FC236}">
                <a16:creationId xmlns:a16="http://schemas.microsoft.com/office/drawing/2014/main" id="{6B80F5CC-AA6F-7298-D9EB-5B055C61B5E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28800"/>
            <a:ext cx="2959100" cy="4191000"/>
            <a:chOff x="3128" y="1200"/>
            <a:chExt cx="1864" cy="2640"/>
          </a:xfrm>
        </p:grpSpPr>
        <p:sp>
          <p:nvSpPr>
            <p:cNvPr id="21510" name="Line 4">
              <a:extLst>
                <a:ext uri="{FF2B5EF4-FFF2-40B4-BE49-F238E27FC236}">
                  <a16:creationId xmlns:a16="http://schemas.microsoft.com/office/drawing/2014/main" id="{FF1E7EF4-1BBC-893A-F205-A14A69D7D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1" name="AutoShape 5">
              <a:extLst>
                <a:ext uri="{FF2B5EF4-FFF2-40B4-BE49-F238E27FC236}">
                  <a16:creationId xmlns:a16="http://schemas.microsoft.com/office/drawing/2014/main" id="{84E3FC1A-CF79-03E6-B411-35DA7B78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640"/>
              <a:ext cx="1520" cy="608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2" name="Line 6">
              <a:extLst>
                <a:ext uri="{FF2B5EF4-FFF2-40B4-BE49-F238E27FC236}">
                  <a16:creationId xmlns:a16="http://schemas.microsoft.com/office/drawing/2014/main" id="{5D79AE7E-8782-6908-E9CA-EC9CD979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id="{3C600C30-5439-2CC4-D41E-E56D638E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840"/>
              <a:ext cx="1424" cy="5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4" name="Rectangle 8">
              <a:extLst>
                <a:ext uri="{FF2B5EF4-FFF2-40B4-BE49-F238E27FC236}">
                  <a16:creationId xmlns:a16="http://schemas.microsoft.com/office/drawing/2014/main" id="{219803D9-8FE7-4C8D-EEFD-6BDEB58C1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19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5" name="Line 9">
              <a:extLst>
                <a:ext uri="{FF2B5EF4-FFF2-40B4-BE49-F238E27FC236}">
                  <a16:creationId xmlns:a16="http://schemas.microsoft.com/office/drawing/2014/main" id="{54CA4750-2B44-E151-3464-7E5DB3190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60"/>
              <a:ext cx="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Line 10">
              <a:extLst>
                <a:ext uri="{FF2B5EF4-FFF2-40B4-BE49-F238E27FC236}">
                  <a16:creationId xmlns:a16="http://schemas.microsoft.com/office/drawing/2014/main" id="{53931414-D6F6-EFCA-EDDE-7B795C629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600"/>
              <a:ext cx="110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Line 11">
              <a:extLst>
                <a:ext uri="{FF2B5EF4-FFF2-40B4-BE49-F238E27FC236}">
                  <a16:creationId xmlns:a16="http://schemas.microsoft.com/office/drawing/2014/main" id="{7C288A80-7599-A328-299C-C34528C0C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968"/>
              <a:ext cx="0" cy="16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id="{91A6D11B-CFB8-423F-C7E3-5F9BA8B76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968"/>
              <a:ext cx="3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9" name="Rectangle 13">
              <a:extLst>
                <a:ext uri="{FF2B5EF4-FFF2-40B4-BE49-F238E27FC236}">
                  <a16:creationId xmlns:a16="http://schemas.microsoft.com/office/drawing/2014/main" id="{04A4E102-B3A9-A38D-43BC-900052EF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419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1509" name="Slide Number Placeholder 14">
            <a:extLst>
              <a:ext uri="{FF2B5EF4-FFF2-40B4-BE49-F238E27FC236}">
                <a16:creationId xmlns:a16="http://schemas.microsoft.com/office/drawing/2014/main" id="{A08CC360-DA21-2650-BBC0-68A0EB0C4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9F01A9-BB89-443C-B8C6-BFB3572BFD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23B4B10-C7C4-FEDE-AAC8-48F7F7A13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Sorting Two Numbers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02EC34-2F95-480B-DFD3-3714E878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467600" cy="49530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two integers: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cup, glass;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cin &gt;&gt; cup &gt;&gt; glass;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(cup &gt; glass)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const int mug = glass;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glass = cup;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cup = mug;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"Numbers in order: "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&lt;&lt; cup &lt;&lt; " " &lt;&lt; glass &lt;&lt; endl;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i="1"/>
              <a:t>programming idiom</a:t>
            </a:r>
            <a:r>
              <a:rPr lang="en-US" altLang="en-US" sz="1800" i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– a common way of accomplishing a simple task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swapping values of two variables with a third is an idiom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B925341-E02F-8948-6396-526DDB484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65330-2F7D-42A5-AFDE-0FD7A5A9F8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883CA72-479D-0A43-9679-3F00E45CE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If-Else Statement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6D18DFE-B3E6-3EF3-B434-2A3337069D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3113" y="1609725"/>
            <a:ext cx="5486400" cy="4495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syntax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     body1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	     body2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/>
              <a:t>semantics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</a:t>
            </a:r>
            <a:br>
              <a:rPr lang="en-US" altLang="en-US" sz="1800"/>
            </a:br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body1</a:t>
            </a:r>
            <a:r>
              <a:rPr lang="en-US" altLang="en-US" sz="1800" i="1"/>
              <a:t> </a:t>
            </a:r>
            <a:r>
              <a:rPr lang="en-US" altLang="en-US" sz="1800"/>
              <a:t>otherwise</a:t>
            </a:r>
            <a:br>
              <a:rPr lang="en-US" altLang="en-US" sz="1800"/>
            </a:br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body2</a:t>
            </a:r>
          </a:p>
          <a:p>
            <a:pPr>
              <a:lnSpc>
                <a:spcPct val="90000"/>
              </a:lnSpc>
            </a:pP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/>
              <a:t>example </a:t>
            </a: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"v is 0";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"v is not 0";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47683FDD-BB75-F070-D94E-0B403B90B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1609725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1E3B9C9C-5B5B-3D78-BEFF-0AD6780F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2413000" cy="965200"/>
          </a:xfrm>
          <a:prstGeom prst="diamond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expression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62DA099-53C7-6005-1F02-4649E5B6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24300"/>
            <a:ext cx="1498600" cy="660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body1</a:t>
            </a:r>
            <a:endParaRPr lang="en-US" altLang="en-US" sz="3200" baseline="-25000">
              <a:solidFill>
                <a:schemeClr val="tx2"/>
              </a:solidFill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2A960802-27A4-9A25-18CA-C641380E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24300"/>
            <a:ext cx="1498600" cy="660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body2</a:t>
            </a:r>
            <a:endParaRPr lang="en-US" altLang="en-US" sz="3200" baseline="-25000">
              <a:solidFill>
                <a:schemeClr val="tx2"/>
              </a:solidFill>
            </a:endParaRPr>
          </a:p>
        </p:txBody>
      </p:sp>
      <p:sp>
        <p:nvSpPr>
          <p:cNvPr id="23560" name="Freeform 8">
            <a:extLst>
              <a:ext uri="{FF2B5EF4-FFF2-40B4-BE49-F238E27FC236}">
                <a16:creationId xmlns:a16="http://schemas.microsoft.com/office/drawing/2014/main" id="{E2448918-1663-4602-911B-0E0F89E25385}"/>
              </a:ext>
            </a:extLst>
          </p:cNvPr>
          <p:cNvSpPr>
            <a:spLocks/>
          </p:cNvSpPr>
          <p:nvPr/>
        </p:nvSpPr>
        <p:spPr bwMode="auto">
          <a:xfrm>
            <a:off x="5168900" y="2692400"/>
            <a:ext cx="306388" cy="1220788"/>
          </a:xfrm>
          <a:custGeom>
            <a:avLst/>
            <a:gdLst>
              <a:gd name="T0" fmla="*/ 2147483646 w 193"/>
              <a:gd name="T1" fmla="*/ 0 h 769"/>
              <a:gd name="T2" fmla="*/ 0 w 193"/>
              <a:gd name="T3" fmla="*/ 0 h 769"/>
              <a:gd name="T4" fmla="*/ 0 w 193"/>
              <a:gd name="T5" fmla="*/ 2147483646 h 769"/>
              <a:gd name="T6" fmla="*/ 0 60000 65536"/>
              <a:gd name="T7" fmla="*/ 0 60000 65536"/>
              <a:gd name="T8" fmla="*/ 0 60000 65536"/>
              <a:gd name="T9" fmla="*/ 0 w 193"/>
              <a:gd name="T10" fmla="*/ 0 h 769"/>
              <a:gd name="T11" fmla="*/ 193 w 193"/>
              <a:gd name="T12" fmla="*/ 769 h 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769">
                <a:moveTo>
                  <a:pt x="192" y="0"/>
                </a:moveTo>
                <a:lnTo>
                  <a:pt x="0" y="0"/>
                </a:lnTo>
                <a:lnTo>
                  <a:pt x="0" y="768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F69F9ADC-9BE2-B42D-06DC-68D562E3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255963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true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C9045742-D79E-2E78-088A-772B8853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31797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false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63" name="Freeform 11">
            <a:extLst>
              <a:ext uri="{FF2B5EF4-FFF2-40B4-BE49-F238E27FC236}">
                <a16:creationId xmlns:a16="http://schemas.microsoft.com/office/drawing/2014/main" id="{A8CCDDB9-69EE-53F1-7A9F-CF4AD6252CA0}"/>
              </a:ext>
            </a:extLst>
          </p:cNvPr>
          <p:cNvSpPr>
            <a:spLocks/>
          </p:cNvSpPr>
          <p:nvPr/>
        </p:nvSpPr>
        <p:spPr bwMode="auto">
          <a:xfrm>
            <a:off x="5092700" y="4597400"/>
            <a:ext cx="3125788" cy="611188"/>
          </a:xfrm>
          <a:custGeom>
            <a:avLst/>
            <a:gdLst>
              <a:gd name="T0" fmla="*/ 0 w 1969"/>
              <a:gd name="T1" fmla="*/ 0 h 385"/>
              <a:gd name="T2" fmla="*/ 0 w 1969"/>
              <a:gd name="T3" fmla="*/ 2147483646 h 385"/>
              <a:gd name="T4" fmla="*/ 2147483646 w 1969"/>
              <a:gd name="T5" fmla="*/ 2147483646 h 385"/>
              <a:gd name="T6" fmla="*/ 2147483646 w 1969"/>
              <a:gd name="T7" fmla="*/ 0 h 385"/>
              <a:gd name="T8" fmla="*/ 0 60000 65536"/>
              <a:gd name="T9" fmla="*/ 0 60000 65536"/>
              <a:gd name="T10" fmla="*/ 0 60000 65536"/>
              <a:gd name="T11" fmla="*/ 0 60000 65536"/>
              <a:gd name="T12" fmla="*/ 0 w 1969"/>
              <a:gd name="T13" fmla="*/ 0 h 385"/>
              <a:gd name="T14" fmla="*/ 1969 w 1969"/>
              <a:gd name="T15" fmla="*/ 385 h 3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9" h="385">
                <a:moveTo>
                  <a:pt x="0" y="0"/>
                </a:moveTo>
                <a:lnTo>
                  <a:pt x="0" y="384"/>
                </a:lnTo>
                <a:lnTo>
                  <a:pt x="1968" y="384"/>
                </a:lnTo>
                <a:lnTo>
                  <a:pt x="1968" y="0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63508D25-65D5-BD89-9D86-F11DC7617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520700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Freeform 13">
            <a:extLst>
              <a:ext uri="{FF2B5EF4-FFF2-40B4-BE49-F238E27FC236}">
                <a16:creationId xmlns:a16="http://schemas.microsoft.com/office/drawing/2014/main" id="{1D9733EE-3AFA-E49D-C52B-E706076B3DD0}"/>
              </a:ext>
            </a:extLst>
          </p:cNvPr>
          <p:cNvSpPr>
            <a:spLocks/>
          </p:cNvSpPr>
          <p:nvPr/>
        </p:nvSpPr>
        <p:spPr bwMode="auto">
          <a:xfrm>
            <a:off x="7835900" y="2692400"/>
            <a:ext cx="458788" cy="1220788"/>
          </a:xfrm>
          <a:custGeom>
            <a:avLst/>
            <a:gdLst>
              <a:gd name="T0" fmla="*/ 0 w 289"/>
              <a:gd name="T1" fmla="*/ 0 h 769"/>
              <a:gd name="T2" fmla="*/ 2147483646 w 289"/>
              <a:gd name="T3" fmla="*/ 0 h 769"/>
              <a:gd name="T4" fmla="*/ 2147483646 w 289"/>
              <a:gd name="T5" fmla="*/ 2147483646 h 769"/>
              <a:gd name="T6" fmla="*/ 0 60000 65536"/>
              <a:gd name="T7" fmla="*/ 0 60000 65536"/>
              <a:gd name="T8" fmla="*/ 0 60000 65536"/>
              <a:gd name="T9" fmla="*/ 0 w 289"/>
              <a:gd name="T10" fmla="*/ 0 h 769"/>
              <a:gd name="T11" fmla="*/ 289 w 289"/>
              <a:gd name="T12" fmla="*/ 769 h 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769">
                <a:moveTo>
                  <a:pt x="0" y="0"/>
                </a:moveTo>
                <a:lnTo>
                  <a:pt x="288" y="0"/>
                </a:lnTo>
                <a:lnTo>
                  <a:pt x="288" y="768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Slide Number Placeholder 13">
            <a:extLst>
              <a:ext uri="{FF2B5EF4-FFF2-40B4-BE49-F238E27FC236}">
                <a16:creationId xmlns:a16="http://schemas.microsoft.com/office/drawing/2014/main" id="{BA670A4C-0DD7-298A-7FBA-315286FCB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6B018-3EA5-42B5-8228-B4B0EF448C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0160B6-2430-22A3-AED3-822987B2F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  <a:noFill/>
        </p:spPr>
        <p:txBody>
          <a:bodyPr/>
          <a:lstStyle/>
          <a:p>
            <a:r>
              <a:rPr lang="en-US" altLang="en-US"/>
              <a:t>Arity and Conditional Operator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96CC255-3B1E-57E8-62C8-352351881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pPr>
              <a:defRPr/>
            </a:pPr>
            <a:r>
              <a:rPr lang="en-US" sz="1700" i="1" dirty="0"/>
              <a:t>ternary operator – </a:t>
            </a:r>
            <a:r>
              <a:rPr lang="en-US" sz="1700" dirty="0"/>
              <a:t>operator accepting three operands</a:t>
            </a:r>
            <a:endParaRPr lang="en-US" sz="1700" i="1" dirty="0"/>
          </a:p>
          <a:p>
            <a:pPr>
              <a:defRPr/>
            </a:pPr>
            <a:r>
              <a:rPr lang="en-US" sz="1700" i="1" dirty="0"/>
              <a:t>conditional operator </a:t>
            </a:r>
            <a:r>
              <a:rPr lang="en-US" sz="1700" dirty="0"/>
              <a:t>is used as an abbreviated form of branching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</a:rPr>
              <a:t>boolean</a:t>
            </a:r>
            <a:r>
              <a:rPr lang="en-US" sz="1700" dirty="0">
                <a:solidFill>
                  <a:schemeClr val="accent2"/>
                </a:solidFill>
              </a:rPr>
              <a:t>-expression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?</a:t>
            </a:r>
            <a:r>
              <a:rPr lang="en-US" sz="1700" dirty="0">
                <a:solidFill>
                  <a:schemeClr val="accent2"/>
                </a:solidFill>
              </a:rPr>
              <a:t> true-expression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sz="1700" dirty="0">
                <a:solidFill>
                  <a:schemeClr val="accent2"/>
                </a:solidFill>
              </a:rPr>
              <a:t> false-expression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if </a:t>
            </a:r>
            <a:r>
              <a:rPr lang="en-US" sz="1700" dirty="0" err="1">
                <a:solidFill>
                  <a:schemeClr val="accent2"/>
                </a:solidFill>
              </a:rPr>
              <a:t>boolean</a:t>
            </a:r>
            <a:r>
              <a:rPr lang="en-US" sz="1700" dirty="0">
                <a:solidFill>
                  <a:schemeClr val="accent2"/>
                </a:solidFill>
              </a:rPr>
              <a:t>-expression </a:t>
            </a:r>
            <a:r>
              <a:rPr lang="en-US" sz="1700" dirty="0"/>
              <a:t>is true,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r>
              <a:rPr lang="en-US" sz="1700" dirty="0"/>
              <a:t>then the value of whole expression is </a:t>
            </a:r>
            <a:r>
              <a:rPr lang="en-US" sz="1700" dirty="0">
                <a:solidFill>
                  <a:schemeClr val="accent2"/>
                </a:solidFill>
              </a:rPr>
              <a:t>true-expression, </a:t>
            </a:r>
            <a:r>
              <a:rPr lang="en-US" sz="1700" dirty="0"/>
              <a:t>or</a:t>
            </a:r>
            <a:r>
              <a:rPr lang="en-US" sz="1700" dirty="0">
                <a:solidFill>
                  <a:schemeClr val="accent2"/>
                </a:solidFill>
              </a:rPr>
              <a:t> false-expression </a:t>
            </a:r>
            <a:r>
              <a:rPr lang="en-US" sz="1700" dirty="0"/>
              <a:t>otherwise </a:t>
            </a:r>
          </a:p>
          <a:p>
            <a:pPr>
              <a:defRPr/>
            </a:pPr>
            <a:r>
              <a:rPr lang="en-US" sz="1700" i="1" dirty="0"/>
              <a:t>conditional assignment </a:t>
            </a:r>
            <a:r>
              <a:rPr lang="en-US" sz="1700" dirty="0"/>
              <a:t>statement</a:t>
            </a:r>
            <a:r>
              <a:rPr lang="en-US" sz="1700" i="1" dirty="0"/>
              <a:t> – </a:t>
            </a:r>
            <a:r>
              <a:rPr lang="en-US" sz="1700" dirty="0"/>
              <a:t>conditional operator is used to assign value to variable</a:t>
            </a:r>
          </a:p>
          <a:p>
            <a:pPr lvl="1">
              <a:defRPr/>
            </a:pPr>
            <a:r>
              <a:rPr lang="en-US" sz="1700" dirty="0"/>
              <a:t>what branching construct is this assignment  statement equivalent to?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= j&gt;0 ? j : -j;</a:t>
            </a:r>
            <a:r>
              <a:rPr lang="en-US" sz="1700" dirty="0"/>
              <a:t> </a:t>
            </a:r>
          </a:p>
          <a:p>
            <a:pPr>
              <a:defRPr/>
            </a:pPr>
            <a:r>
              <a:rPr lang="en-US" sz="1700" dirty="0"/>
              <a:t>program that calculates the larger number (of two)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main() {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n1,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&gt;&gt; n1 &gt;&gt;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const int max = n1 &gt; n2 ? n1 :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”maximum is ” &lt;&lt; max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sz="1700" dirty="0">
              <a:ea typeface="+mn-ea"/>
              <a:cs typeface="+mn-cs"/>
            </a:endParaRPr>
          </a:p>
          <a:p>
            <a:pPr>
              <a:spcBef>
                <a:spcPct val="10000"/>
              </a:spcBef>
              <a:defRPr/>
            </a:pPr>
            <a:r>
              <a:rPr lang="en-US" sz="1700" i="1" dirty="0" err="1"/>
              <a:t>arity</a:t>
            </a:r>
            <a:r>
              <a:rPr lang="en-US" sz="1700" dirty="0"/>
              <a:t> (again) – number of operands an operator accepts. What </a:t>
            </a:r>
            <a:r>
              <a:rPr lang="en-US" sz="1700" dirty="0" err="1"/>
              <a:t>arities</a:t>
            </a:r>
            <a:r>
              <a:rPr lang="en-US" sz="1700" dirty="0"/>
              <a:t> have we studied?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9271F6A-1618-A2B0-7200-572CA7C8B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BF5C38-9B80-4FE6-9500-2BB5AD5C2A1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86AD9235-EC3F-45F3-1796-48C75A9BE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Expression Review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72636FEC-38E7-1642-577C-A1F452936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3733800"/>
          </a:xfrm>
        </p:spPr>
        <p:txBody>
          <a:bodyPr/>
          <a:lstStyle/>
          <a:p>
            <a:pPr marL="400050" lvl="1" indent="0">
              <a:buFont typeface="Monotype Sorts" pitchFamily="2" charset="2"/>
              <a:buNone/>
            </a:pPr>
            <a:r>
              <a:rPr lang="en-US" altLang="en-US" sz="1800"/>
              <a:t>what is the value and type of these expressions?</a:t>
            </a:r>
          </a:p>
          <a:p>
            <a:pPr marL="400050" lvl="1" indent="0">
              <a:buFont typeface="Monotype Sorts" pitchFamily="2" charset="2"/>
              <a:buNone/>
            </a:pPr>
            <a:endParaRPr lang="en-US" altLang="en-US" sz="1800"/>
          </a:p>
          <a:p>
            <a:pPr marL="400050" lvl="1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x=2, y=15;	double  u=2.0, v=15.0;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-x		x+y		x-y</a:t>
            </a:r>
          </a:p>
          <a:p>
            <a:pPr marL="0" indent="0">
              <a:buFont typeface="Monotype Sorts" pitchFamily="2" charset="2"/>
              <a:buNone/>
            </a:pP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x*v		y / x		x/y	y%x	x%y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u*v		u/v		v/u	u%v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x*u		(x+y)*u	u /(x-x)</a:t>
            </a:r>
            <a:r>
              <a:rPr lang="en-US" altLang="en-US" sz="1800"/>
              <a:t>	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C53CB65-2EBF-58FA-B273-1C20C1722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C9DE9-B6B2-4C03-85A7-FF2F7C5A93A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68CF6F-A696-0607-15DF-18BE398E0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Nested Ifs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4D01E8C-1D2F-F0BC-8397-E45E2C991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0292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i="1"/>
              <a:t>nested if  - </a:t>
            </a:r>
            <a:r>
              <a:rPr lang="en-US" altLang="en-US" sz="1800"/>
              <a:t>one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 is the body or inside the block of another</a:t>
            </a:r>
          </a:p>
          <a:p>
            <a:r>
              <a:rPr lang="en-US" altLang="en-US" sz="1800" i="1"/>
              <a:t>outer if</a:t>
            </a:r>
            <a:r>
              <a:rPr lang="en-US" altLang="en-US" sz="1800"/>
              <a:t> – enclosing if</a:t>
            </a:r>
          </a:p>
          <a:p>
            <a:r>
              <a:rPr lang="en-US" altLang="en-US" sz="1800" i="1"/>
              <a:t>inner If – </a:t>
            </a:r>
            <a:r>
              <a:rPr lang="en-US" altLang="en-US" sz="1800"/>
              <a:t>enclosed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(n1 &gt; n2)  //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(n2 &gt; n3)  // inner if is the body of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cout &lt;&lt; n3; // no need for curly brackets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(n1 &gt; n2) { //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(n2 &gt; n3) // inner if inside block of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cout &lt;&lt; n3;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nesting may be more than two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-s deep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6ECF0239-896D-F573-894F-B4D7D5F37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41199-89CC-48E2-B1FB-C8364A7091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B111021-B53D-66E6-741B-53A3E9A8C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149E694-1277-F47E-452A-6EB2B4B56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800"/>
              <a:t>want to carry out actions depending on the value of an expression</a:t>
            </a:r>
          </a:p>
          <a:p>
            <a:r>
              <a:rPr lang="en-US" altLang="en-US" sz="1800"/>
              <a:t>two major ways to do this</a:t>
            </a:r>
          </a:p>
          <a:p>
            <a:pPr lvl="1"/>
            <a:r>
              <a:rPr lang="en-US" altLang="en-US" sz="1800"/>
              <a:t>multiway if-statement</a:t>
            </a:r>
          </a:p>
          <a:p>
            <a:pPr lvl="2"/>
            <a:r>
              <a:rPr lang="en-US" altLang="en-US" sz="1800"/>
              <a:t>if-else statements “glued” together</a:t>
            </a:r>
          </a:p>
          <a:p>
            <a:pPr lvl="1"/>
            <a:r>
              <a:rPr lang="en-US" altLang="en-US" sz="1800"/>
              <a:t>switch statement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6E11487-BA01-29AF-59A1-121E13E37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D14A9-7B81-4D39-BE96-6D767BA6B9F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58D9ECB-45E2-FC0F-05AE-EF89095D0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Multiway If-Statement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417EF3-E998-A4E5-7E2D-B73662531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25" y="1676400"/>
            <a:ext cx="6096000" cy="4343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example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"Enter the vehicle class: ";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1)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”Passenger car”;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2)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”Bus”;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3)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”Truck”;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”Unknown vehicle class!”;</a:t>
            </a:r>
            <a:endParaRPr lang="en-US" altLang="en-US" sz="1700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139D0D4-89B7-7BB5-0709-4762CC8B9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C7253-7F4E-4B30-A1CA-4D2A02E6650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FC630B-8D4F-9B85-FA94-07F6AE77E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Switch Statement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E1A5C2-4613-CEEF-8B4E-E69DCB659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8768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break;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default: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800"/>
              <a:t>semantics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evaluated, execution continues in first matching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</a:t>
            </a:r>
          </a:p>
          <a:p>
            <a:pPr lvl="1"/>
            <a:r>
              <a:rPr lang="en-US" altLang="en-US" sz="1800"/>
              <a:t>(optional)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default </a:t>
            </a:r>
            <a:r>
              <a:rPr lang="en-US" altLang="en-US" sz="1800"/>
              <a:t>matches any expression value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-statement terminates the switch statement, execution continues with a statement following switch-block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800"/>
              <a:t> does not end with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, execution continues to next case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E7DE139-8FEF-9598-7288-2B3852088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DF305-DC5D-4F4C-97E9-1E86C63B4FE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8677" name="TextBox 4">
            <a:extLst>
              <a:ext uri="{FF2B5EF4-FFF2-40B4-BE49-F238E27FC236}">
                <a16:creationId xmlns:a16="http://schemas.microsoft.com/office/drawing/2014/main" id="{2B39E1BF-225F-A21D-3E94-142D47E0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accent2"/>
                </a:solidFill>
              </a:rPr>
              <a:t>  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of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any “countable”</a:t>
            </a:r>
            <a:br>
              <a:rPr lang="en-US" altLang="en-US" sz="1800"/>
            </a:br>
            <a:r>
              <a:rPr lang="en-US" altLang="en-US" sz="1800"/>
              <a:t>   type 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int, char</a:t>
            </a:r>
            <a:r>
              <a:rPr lang="en-US" altLang="en-US" sz="1800"/>
              <a:t>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/>
              <a:t>  literal or named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/>
              <a:t> of</a:t>
            </a:r>
            <a:br>
              <a:rPr lang="en-US" altLang="en-US" sz="1800"/>
            </a:br>
            <a:r>
              <a:rPr lang="en-US" altLang="en-US" sz="1800"/>
              <a:t>   same type as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5A59848-78AC-FD78-0540-03D853103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Switch Example 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8F09444-1948-9EDE-0735-7BEA8616E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03338"/>
            <a:ext cx="7772400" cy="4800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vclass;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the vehicle class: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vclass;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switch (vclass){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case 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"Passenger car";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case 2: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"Bus";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default: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"Unknown vehicle class!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break;  // unnecessary but used for consistency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E3559FC-9C76-149B-91E0-717EB8768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EC1A8-C186-43DF-BA73-12C40A78200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AB3056-0445-A74C-3E3F-2429C2358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5181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simple expression: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Left;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Right;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Operator;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Left &gt;&gt; Operator &gt;&gt; Right;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Left &lt;&lt; " " &lt;&lt; Operator &lt;&lt; " " &lt;&lt; Right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&lt;&lt; " = ";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switch (Operator)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'+' : cout &lt;&lt; Left +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'-' : cout &lt;&lt; Left -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'*' : cout &lt;&lt; Left *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'/' : cout &lt;&lt; Left /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default: cout &lt;&lt; "Illegal operation"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DE4CBDF-B839-A1F2-515B-3B384A458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Switch Example 2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1E83D3A-2367-404E-9926-B3F867308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4278AE-1A47-4246-921C-E7B1661FF8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4FC4E8A-0819-A491-D0C0-CF7F4DC97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1143000"/>
          </a:xfrm>
          <a:noFill/>
        </p:spPr>
        <p:txBody>
          <a:bodyPr/>
          <a:lstStyle/>
          <a:p>
            <a:r>
              <a:rPr lang="en-US" altLang="en-US"/>
              <a:t>Selection</a:t>
            </a:r>
            <a:br>
              <a:rPr lang="en-US" altLang="en-US"/>
            </a:br>
            <a:r>
              <a:rPr lang="en-US" altLang="en-US"/>
              <a:t>multiway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vs.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09438AC-D2B9-8CE3-C86C-9ECCC08C6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1866900"/>
            <a:ext cx="78486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switch</a:t>
            </a:r>
          </a:p>
          <a:p>
            <a:pPr>
              <a:defRPr/>
            </a:pPr>
            <a:r>
              <a:rPr lang="en-US" altLang="en-US" sz="1800" dirty="0"/>
              <a:t>only integers, characters, etc. for options</a:t>
            </a:r>
          </a:p>
          <a:p>
            <a:pPr>
              <a:defRPr/>
            </a:pPr>
            <a:r>
              <a:rPr lang="en-US" altLang="en-US" sz="1800" dirty="0"/>
              <a:t>easier to read: specific for selection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multiway if</a:t>
            </a:r>
          </a:p>
          <a:p>
            <a:pPr>
              <a:defRPr/>
            </a:pPr>
            <a:r>
              <a:rPr lang="en-US" altLang="en-US" sz="1800" dirty="0"/>
              <a:t>more general (not just integers for options)</a:t>
            </a:r>
          </a:p>
          <a:p>
            <a:pPr lvl="1">
              <a:defRPr/>
            </a:pPr>
            <a:r>
              <a:rPr lang="en-US" altLang="en-US" sz="1800" dirty="0"/>
              <a:t>ex: grade &gt; 90 or grade &gt; 80, or grade &gt; 70, etc.</a:t>
            </a:r>
          </a:p>
          <a:p>
            <a:pPr lvl="1">
              <a:defRPr/>
            </a:pPr>
            <a:r>
              <a:rPr lang="en-US" altLang="en-US" sz="1800" dirty="0"/>
              <a:t>switch can be recoded as multiway if, reverse not always true</a:t>
            </a:r>
          </a:p>
          <a:p>
            <a:pPr>
              <a:defRPr/>
            </a:pPr>
            <a:r>
              <a:rPr lang="en-US" altLang="en-US" sz="1800" dirty="0"/>
              <a:t>harder to read, use switch if possible</a:t>
            </a:r>
          </a:p>
          <a:p>
            <a:pPr>
              <a:defRPr/>
            </a:pPr>
            <a:endParaRPr lang="en-US" altLang="en-US" sz="1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note, unlike regular nested if, multiway if shows options of the same selection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specific indentation style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583479B2-46C7-4500-6BCD-2A222ECC5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3DD9D-A2AF-4E97-AF69-E68616B594B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D8CC344-5AFD-87DE-78CF-B28A3CA456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Logical Expressions, IF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9F258BB-C3D1-1936-09F7-AA7AD71F53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>
            <a:extLst>
              <a:ext uri="{FF2B5EF4-FFF2-40B4-BE49-F238E27FC236}">
                <a16:creationId xmlns:a16="http://schemas.microsoft.com/office/drawing/2014/main" id="{9DF10C9A-2E3B-B361-689A-7037BA7C6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Boolean Algebra</a:t>
            </a:r>
          </a:p>
        </p:txBody>
      </p:sp>
      <p:sp>
        <p:nvSpPr>
          <p:cNvPr id="9219" name="Rectangle 2051">
            <a:extLst>
              <a:ext uri="{FF2B5EF4-FFF2-40B4-BE49-F238E27FC236}">
                <a16:creationId xmlns:a16="http://schemas.microsoft.com/office/drawing/2014/main" id="{19FB84AA-F8D5-BFD5-76FA-954958B85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648200"/>
          </a:xfrm>
          <a:noFill/>
        </p:spPr>
        <p:txBody>
          <a:bodyPr/>
          <a:lstStyle/>
          <a:p>
            <a:r>
              <a:rPr lang="en-US" altLang="en-US" sz="1800"/>
              <a:t>Boolean (logical) expressions can have two values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800"/>
              <a:t> or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1800"/>
              <a:t>branch of mathematics that deals with this type of logic is called Boolean algebra</a:t>
            </a:r>
          </a:p>
          <a:p>
            <a:pPr lvl="1"/>
            <a:r>
              <a:rPr lang="en-US" altLang="en-US" sz="1800"/>
              <a:t>developed by British mathematician George Boole in the 19th century</a:t>
            </a:r>
          </a:p>
          <a:p>
            <a:r>
              <a:rPr lang="en-US" altLang="en-US" sz="1800"/>
              <a:t>logical operators in C++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z="1800"/>
              <a:t>   	- logical “and”, binary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z="1800" i="1">
                <a:latin typeface="Courier New" panose="02070309020205020404" pitchFamily="49" charset="0"/>
              </a:rPr>
              <a:t>	</a:t>
            </a:r>
            <a:r>
              <a:rPr lang="en-US" altLang="en-US" sz="1800" i="1"/>
              <a:t>- </a:t>
            </a:r>
            <a:r>
              <a:rPr lang="en-US" altLang="en-US" sz="1800"/>
              <a:t>logical “or”, binary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!	</a:t>
            </a: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Times New Roman" panose="02020603050405020304" pitchFamily="18" charset="0"/>
              </a:rPr>
              <a:t>- </a:t>
            </a:r>
            <a:r>
              <a:rPr lang="en-US" altLang="en-US" sz="1800"/>
              <a:t>logical “not”, unary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6F33729-00E5-8FF7-1AC5-C9AB81E4D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ADF2E-526B-436C-949D-EF95EA70D6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1643F36F-B28B-0CD7-8B7F-3FA60D175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Truth Table for </a:t>
            </a:r>
            <a:r>
              <a:rPr lang="en-US" altLang="en-US" dirty="0">
                <a:solidFill>
                  <a:schemeClr val="accent2"/>
                </a:solidFill>
                <a:latin typeface="+mn-lt"/>
              </a:rPr>
              <a:t>&amp;&amp;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A0823DDE-D5B6-1DD5-9D3D-110DE39DB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648200"/>
          </a:xfrm>
        </p:spPr>
        <p:txBody>
          <a:bodyPr/>
          <a:lstStyle/>
          <a:p>
            <a:pPr>
              <a:defRPr/>
            </a:pPr>
            <a:r>
              <a:rPr lang="en-US" sz="1800" i="1" dirty="0"/>
              <a:t>truth table </a:t>
            </a:r>
            <a:r>
              <a:rPr lang="en-US" sz="1800" dirty="0"/>
              <a:t>- lists all combinations of operand values and the value of the expression for each combination</a:t>
            </a:r>
          </a:p>
          <a:p>
            <a:pPr>
              <a:defRPr/>
            </a:pPr>
            <a:r>
              <a:rPr lang="en-US" sz="1800" dirty="0"/>
              <a:t>truth table for 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&amp;&amp;</a:t>
            </a:r>
            <a:r>
              <a:rPr lang="en-US" sz="1800" dirty="0"/>
              <a:t> (logical “and’)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</p:txBody>
      </p:sp>
      <p:grpSp>
        <p:nvGrpSpPr>
          <p:cNvPr id="10244" name="Group 1033">
            <a:extLst>
              <a:ext uri="{FF2B5EF4-FFF2-40B4-BE49-F238E27FC236}">
                <a16:creationId xmlns:a16="http://schemas.microsoft.com/office/drawing/2014/main" id="{47A6A90B-D8EF-A266-9358-6A1075C1CDB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3902075" cy="2057400"/>
            <a:chOff x="1670" y="2256"/>
            <a:chExt cx="2458" cy="1296"/>
          </a:xfrm>
        </p:grpSpPr>
        <p:sp>
          <p:nvSpPr>
            <p:cNvPr id="10246" name="Line 1028">
              <a:extLst>
                <a:ext uri="{FF2B5EF4-FFF2-40B4-BE49-F238E27FC236}">
                  <a16:creationId xmlns:a16="http://schemas.microsoft.com/office/drawing/2014/main" id="{6FE8FF8E-03A7-1729-2706-C0C11352B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44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7" name="Rectangle 1029">
              <a:extLst>
                <a:ext uri="{FF2B5EF4-FFF2-40B4-BE49-F238E27FC236}">
                  <a16:creationId xmlns:a16="http://schemas.microsoft.com/office/drawing/2014/main" id="{6CE84F39-5DE1-6380-32A4-F7024695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275"/>
              <a:ext cx="20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	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  <a:r>
                <a:rPr lang="en-US" altLang="en-US"/>
                <a:t>	    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&amp;&amp;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248" name="Line 1030">
              <a:extLst>
                <a:ext uri="{FF2B5EF4-FFF2-40B4-BE49-F238E27FC236}">
                  <a16:creationId xmlns:a16="http://schemas.microsoft.com/office/drawing/2014/main" id="{6731ECF6-EDA7-94A8-30B0-612C7F267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9" name="Rectangle 1031">
              <a:extLst>
                <a:ext uri="{FF2B5EF4-FFF2-40B4-BE49-F238E27FC236}">
                  <a16:creationId xmlns:a16="http://schemas.microsoft.com/office/drawing/2014/main" id="{94F977EC-1BF2-25AD-3D3E-2D56A02A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659"/>
              <a:ext cx="2296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true	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true		true</a:t>
              </a:r>
            </a:p>
          </p:txBody>
        </p:sp>
        <p:sp>
          <p:nvSpPr>
            <p:cNvPr id="10250" name="Line 1032">
              <a:extLst>
                <a:ext uri="{FF2B5EF4-FFF2-40B4-BE49-F238E27FC236}">
                  <a16:creationId xmlns:a16="http://schemas.microsoft.com/office/drawing/2014/main" id="{29026387-0F34-8D6B-51F6-E77C9B1CE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45" name="Slide Number Placeholder 9">
            <a:extLst>
              <a:ext uri="{FF2B5EF4-FFF2-40B4-BE49-F238E27FC236}">
                <a16:creationId xmlns:a16="http://schemas.microsoft.com/office/drawing/2014/main" id="{10DFFFE3-E1E8-6518-D87B-F5D63E4A6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7EB113-6E12-405E-8E0C-AB3C7414358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E0D937-F6B9-DE10-E1B7-B61EF7EC6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Truth Tables for </a:t>
            </a: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II  </a:t>
            </a:r>
            <a:r>
              <a:rPr lang="en-US" altLang="en-US"/>
              <a:t>and</a:t>
            </a: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 !</a:t>
            </a:r>
            <a:endParaRPr lang="en-US" altLang="en-US"/>
          </a:p>
        </p:txBody>
      </p:sp>
      <p:grpSp>
        <p:nvGrpSpPr>
          <p:cNvPr id="11267" name="Group 9">
            <a:extLst>
              <a:ext uri="{FF2B5EF4-FFF2-40B4-BE49-F238E27FC236}">
                <a16:creationId xmlns:a16="http://schemas.microsoft.com/office/drawing/2014/main" id="{3EF906BB-19A3-9BE7-76A4-0011E4DA092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784475"/>
            <a:ext cx="3725863" cy="2057400"/>
            <a:chOff x="1718" y="1728"/>
            <a:chExt cx="2347" cy="1296"/>
          </a:xfrm>
        </p:grpSpPr>
        <p:sp>
          <p:nvSpPr>
            <p:cNvPr id="11273" name="Line 4">
              <a:extLst>
                <a:ext uri="{FF2B5EF4-FFF2-40B4-BE49-F238E27FC236}">
                  <a16:creationId xmlns:a16="http://schemas.microsoft.com/office/drawing/2014/main" id="{13018F4C-ED77-F70D-6576-ACC20EA0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1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4" name="Rectangle 5">
              <a:extLst>
                <a:ext uri="{FF2B5EF4-FFF2-40B4-BE49-F238E27FC236}">
                  <a16:creationId xmlns:a16="http://schemas.microsoft.com/office/drawing/2014/main" id="{0F996189-7C15-1570-F80B-DF1540A9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747"/>
              <a:ext cx="2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	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  <a:r>
                <a:rPr lang="en-US" altLang="en-US"/>
                <a:t>	    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||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5" name="Line 6">
              <a:extLst>
                <a:ext uri="{FF2B5EF4-FFF2-40B4-BE49-F238E27FC236}">
                  <a16:creationId xmlns:a16="http://schemas.microsoft.com/office/drawing/2014/main" id="{E05A9CBB-7BEA-30FB-4F30-C49B36E5D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6" name="Rectangle 7">
              <a:extLst>
                <a:ext uri="{FF2B5EF4-FFF2-40B4-BE49-F238E27FC236}">
                  <a16:creationId xmlns:a16="http://schemas.microsoft.com/office/drawing/2014/main" id="{729159B5-DCC1-69EE-8718-77871119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131"/>
              <a:ext cx="23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true	true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false	true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true	true</a:t>
              </a:r>
            </a:p>
          </p:txBody>
        </p:sp>
        <p:sp>
          <p:nvSpPr>
            <p:cNvPr id="11277" name="Line 8">
              <a:extLst>
                <a:ext uri="{FF2B5EF4-FFF2-40B4-BE49-F238E27FC236}">
                  <a16:creationId xmlns:a16="http://schemas.microsoft.com/office/drawing/2014/main" id="{27FC25D2-C052-4C67-0AE2-866698051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76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68" name="Slide Number Placeholder 9">
            <a:extLst>
              <a:ext uri="{FF2B5EF4-FFF2-40B4-BE49-F238E27FC236}">
                <a16:creationId xmlns:a16="http://schemas.microsoft.com/office/drawing/2014/main" id="{B32BF29D-8831-4A95-897D-A5D2849C8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5357C-E26E-4C85-A4E2-45E281808B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6E0DBCF6-B3A1-0C83-2642-5F184ECAB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3251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D0340FB8-D3FF-2831-668F-4C17487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778125"/>
            <a:ext cx="2371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!p</a:t>
            </a:r>
            <a:r>
              <a:rPr lang="en-US" altLang="en-US" sz="2400"/>
              <a:t>	    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43738CD9-3F86-5F5E-3740-D526C761D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2794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19FAD7F5-F3C0-5DC1-DD03-CF094483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433763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true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4213CB-AC27-69E9-5D15-CC6558230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Complex Boolean Expressions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A44658-FF51-7BE9-3FC1-1CC06FF38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495800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can create complex logical expressions by combining subexpressions</a:t>
            </a:r>
          </a:p>
          <a:p>
            <a:pPr>
              <a:defRPr/>
            </a:pPr>
            <a:r>
              <a:rPr lang="en-US" altLang="en-US" sz="1800" dirty="0"/>
              <a:t>example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! (p &amp;&amp; q)</a:t>
            </a:r>
          </a:p>
          <a:p>
            <a:pPr>
              <a:defRPr/>
            </a:pPr>
            <a:r>
              <a:rPr lang="en-US" altLang="en-US" sz="1800" dirty="0"/>
              <a:t>a truth table can be used to determine when a logical expression is true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kern="12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note that </a:t>
            </a:r>
            <a:r>
              <a:rPr lang="en-US" altLang="en-US" sz="1800" dirty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chemeClr val="accent2"/>
                </a:solidFill>
                <a:latin typeface="Courier New" pitchFamily="49" charset="0"/>
              </a:rPr>
              <a:t>|</a:t>
            </a:r>
            <a:r>
              <a:rPr lang="en-US" altLang="en-US" sz="1800" dirty="0"/>
              <a:t> are also legal operators, make sure to use correct ones</a:t>
            </a:r>
          </a:p>
          <a:p>
            <a:pPr>
              <a:defRPr/>
            </a:pPr>
            <a:endParaRPr lang="en-US" altLang="en-US" sz="1800" dirty="0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B25462AD-E423-E394-9430-D648D89D4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576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5686482-CD83-35A4-B96D-D181D3EE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216275"/>
            <a:ext cx="572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	q	   p &amp;&amp; q	  !(p &amp;&amp; q)</a:t>
            </a:r>
            <a:r>
              <a:rPr lang="en-US" altLang="en-US"/>
              <a:t>	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C99C48EF-CC1D-6E58-B780-9F1E9AFE2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86113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94115A0-DB97-3872-6170-A7141372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3825875"/>
            <a:ext cx="5572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false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true	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false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true		true		false</a:t>
            </a: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5488E32D-DF51-AC94-D23F-6A84A08EC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6231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0669E1EB-85A4-A583-15D3-2441E188E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6231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Slide Number Placeholder 9">
            <a:extLst>
              <a:ext uri="{FF2B5EF4-FFF2-40B4-BE49-F238E27FC236}">
                <a16:creationId xmlns:a16="http://schemas.microsoft.com/office/drawing/2014/main" id="{37BBDA3B-BB28-F5CE-F6F3-FCFF6282E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61F5AA-30FF-494D-997F-EE7AB42F5B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B9AEB0-6BB2-2951-EEA7-B5B455116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 Boolean Expressions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B8E8E8-C882-3D5D-2AB0-53CCE1C43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52600"/>
            <a:ext cx="5486400" cy="4724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p = true;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q = false;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r = true;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s = p &amp;&amp; q;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t = p &amp;&amp; !q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u = !q || 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v = p || !q || !r;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w = p &amp;&amp; q &amp;&amp; !r;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x = q || (p &amp;&amp; r);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y = !(r &amp;&amp; !q);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z = !(p &amp;&amp; q &amp;&amp; r);</a:t>
            </a: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B55AB1F-51FD-286D-1E13-8F4941EDC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F2869A-5A01-439F-81D3-816AF560AAF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99B9E71-B538-3052-9D61-B7CFCE41A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Relational Operators: Equality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46BF330-4121-49A3-FA9F-6B8DF3ABA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5257800" cy="4114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relational operators take two operands of any type, the expression type is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equality operators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==  </a:t>
            </a:r>
            <a:r>
              <a:rPr lang="en-US" sz="1800" dirty="0">
                <a:ea typeface="+mn-ea"/>
                <a:cs typeface="+mn-cs"/>
              </a:rPr>
              <a:t>note the two equal signs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!=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1800" dirty="0"/>
              <a:t>examples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= 32;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k = 45;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q =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== k;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r =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!= k;</a:t>
            </a:r>
            <a:endParaRPr lang="en-US" sz="1800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2E25C6D-4C8A-1177-0141-F25BFC502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74CEB-BBF1-4328-B83A-56572C526B7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570</TotalTime>
  <Pages>22</Pages>
  <Words>2255</Words>
  <Application>Microsoft Office PowerPoint</Application>
  <PresentationFormat>On-screen Show (4:3)</PresentationFormat>
  <Paragraphs>359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Monotype Sorts</vt:lpstr>
      <vt:lpstr>Courier New</vt:lpstr>
      <vt:lpstr>Courier</vt:lpstr>
      <vt:lpstr>Symbol</vt:lpstr>
      <vt:lpstr>green</vt:lpstr>
      <vt:lpstr>Constants and Variables Review</vt:lpstr>
      <vt:lpstr>Expression Review</vt:lpstr>
      <vt:lpstr>Logical Expressions, IF</vt:lpstr>
      <vt:lpstr>Boolean Algebra</vt:lpstr>
      <vt:lpstr>Truth Table for &amp;&amp;</vt:lpstr>
      <vt:lpstr>Truth Tables for II  and !</vt:lpstr>
      <vt:lpstr>Complex Boolean Expressions</vt:lpstr>
      <vt:lpstr>Example Boolean Expressions</vt:lpstr>
      <vt:lpstr>Relational Operators: Equality</vt:lpstr>
      <vt:lpstr>Relational Operators: Ordering</vt:lpstr>
      <vt:lpstr>Operator Precedence Expanded</vt:lpstr>
      <vt:lpstr>Examples of Relational Operators</vt:lpstr>
      <vt:lpstr>Operator Precedence Revisited</vt:lpstr>
      <vt:lpstr>Conditional Constructs</vt:lpstr>
      <vt:lpstr>Blocks and Local Variables</vt:lpstr>
      <vt:lpstr>Basic If-Statement</vt:lpstr>
      <vt:lpstr>Sorting Two Numbers</vt:lpstr>
      <vt:lpstr>If-Else Statement</vt:lpstr>
      <vt:lpstr>Arity and Conditional Operator </vt:lpstr>
      <vt:lpstr>Nested Ifs</vt:lpstr>
      <vt:lpstr>Selection</vt:lpstr>
      <vt:lpstr>Multiway If-Statement</vt:lpstr>
      <vt:lpstr>Switch Statement</vt:lpstr>
      <vt:lpstr>Switch Example 1</vt:lpstr>
      <vt:lpstr>Switch Example 2</vt:lpstr>
      <vt:lpstr>Selection multiway if vs.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431</cp:revision>
  <cp:lastPrinted>2001-02-06T15:00:47Z</cp:lastPrinted>
  <dcterms:created xsi:type="dcterms:W3CDTF">1996-06-25T16:22:20Z</dcterms:created>
  <dcterms:modified xsi:type="dcterms:W3CDTF">2024-04-21T04:20:35Z</dcterms:modified>
</cp:coreProperties>
</file>