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320" r:id="rId2"/>
    <p:sldId id="256" r:id="rId3"/>
    <p:sldId id="278" r:id="rId4"/>
    <p:sldId id="279" r:id="rId5"/>
    <p:sldId id="276" r:id="rId6"/>
    <p:sldId id="333" r:id="rId7"/>
    <p:sldId id="323" r:id="rId8"/>
    <p:sldId id="324" r:id="rId9"/>
    <p:sldId id="325" r:id="rId10"/>
    <p:sldId id="338" r:id="rId11"/>
    <p:sldId id="336" r:id="rId12"/>
    <p:sldId id="337" r:id="rId13"/>
    <p:sldId id="331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00E4"/>
    <a:srgbClr val="9234DB"/>
    <a:srgbClr val="A2C1FE"/>
    <a:srgbClr val="114FFB"/>
    <a:srgbClr val="618FFD"/>
    <a:srgbClr val="063DE8"/>
    <a:srgbClr val="3365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450" y="38"/>
      </p:cViewPr>
      <p:guideLst>
        <p:guide orient="horz" pos="2160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FE7F4B5-34A4-49E7-645B-B08F3626AA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F480280-3573-BD08-51A6-BC32FB10184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A8C3767A-04F1-C791-DC98-07C32CEDF9B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57074B0-AE40-E42F-018A-6ED4782B4B5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A01CEB0-89EB-FCF5-3392-09659D6FCC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E92DEFB-D895-1EDF-022A-77180578410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07E5C35-E800-CBDE-DE7E-C9A3C03A4B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F06AE39-A8D0-4429-8ADC-E9F535273C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0ED267F-C37B-4BC9-A83A-00DF40F927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6EB6F2A4-E31B-A081-F92C-9B7EA943F38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844" rIns="92126" bIns="468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4AE6D630-93AD-9A50-4534-423148D9C368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651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318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97000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589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>
            <a:extLst>
              <a:ext uri="{FF2B5EF4-FFF2-40B4-BE49-F238E27FC236}">
                <a16:creationId xmlns:a16="http://schemas.microsoft.com/office/drawing/2014/main" id="{9202D53A-A781-91F3-993B-E3DF68F641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F463D9-E5B8-495D-A70B-5143B23FAD52}" type="slidenum">
              <a:rPr lang="en-US" altLang="en-US" sz="100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4198452-FE6A-8CBF-7D49-9B47DFE22FE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D17F0C62-9E00-CAD4-7156-9C0732EE20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1871ADF1-BEA7-2BA1-DDE9-117FA1EBFC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</a:pPr>
            <a:fld id="{15D3B47F-00E3-4BEC-9818-A13DDF6FDB74}" type="slidenum">
              <a:rPr lang="en-GB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000000"/>
                </a:buClr>
              </a:pPr>
              <a:t>3</a:t>
            </a:fld>
            <a:endParaRPr lang="en-GB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AAAE8653-00C2-D904-BEC5-F0D925FA41C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3313" y="676275"/>
            <a:ext cx="4603750" cy="3452813"/>
          </a:xfrm>
          <a:ln/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0978B59F-D2D0-3C03-5D37-CB3C1ADA678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98525" y="4354513"/>
            <a:ext cx="5011738" cy="412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52B3E078-B9FF-9A70-54E4-3A4C1C5257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</a:pPr>
            <a:fld id="{88BB6266-C496-4728-8766-13EAFFE2828A}" type="slidenum">
              <a:rPr lang="en-GB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000000"/>
                </a:buClr>
              </a:pPr>
              <a:t>4</a:t>
            </a:fld>
            <a:endParaRPr lang="en-GB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37671E2C-EE77-E201-8502-D5B3B5F910F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3313" y="676275"/>
            <a:ext cx="4603750" cy="3452813"/>
          </a:xfrm>
          <a:ln/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B7335B44-0968-256A-CBFA-A2F07997FE3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98525" y="4354513"/>
            <a:ext cx="5011738" cy="412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883C1E8E-7EC5-FC6B-C0AB-BF82591C54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</a:pPr>
            <a:fld id="{3367FEA7-D8D2-4352-94C8-ED002CB0828A}" type="slidenum">
              <a:rPr lang="en-GB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000000"/>
                </a:buClr>
              </a:pPr>
              <a:t>5</a:t>
            </a:fld>
            <a:endParaRPr lang="en-GB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07103B64-3131-5C33-9CCB-4F38FC916A7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3313" y="676275"/>
            <a:ext cx="4603750" cy="3452813"/>
          </a:xfrm>
          <a:ln/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15021DBD-8B46-F5E5-91D0-0CE656EBDBC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98525" y="4354513"/>
            <a:ext cx="5011738" cy="412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C1AC612B-4495-15A0-D38E-A043F007B689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8">
              <a:extLst>
                <a:ext uri="{FF2B5EF4-FFF2-40B4-BE49-F238E27FC236}">
                  <a16:creationId xmlns:a16="http://schemas.microsoft.com/office/drawing/2014/main" id="{3C70C6D0-6B2D-F758-F01F-179059F0F92C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1EF196ED-DBFA-DDC1-45E2-0EC47B2434DC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5222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88D2C-FF7C-0BAB-F8C6-AB6A9714FD3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B1CE6-9AEA-9A2C-5BD6-38F663CE11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B5B61-D226-3BEA-6C78-A425D10D17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22EE5-53FF-4EA6-8159-EB7D10B197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95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9A97E6E-FF2F-F83F-C37F-29F0998C4C4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05916E2-784F-8C54-335B-974DABA74CE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DEB37-2E0F-4E55-9791-12DF4B07FF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CBA4E3D-8B07-2C39-723F-108A042AF5C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7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30500E0-0B79-9E06-C4F2-F1E26043BDF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BF14293-BC5D-F062-7E44-DD12FD2E820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43D85-AE1A-4AE0-BF65-ADC7EB574B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4634C27-5854-5A00-2BA4-956331DE151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55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48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09895BF-6288-E8F4-0DFD-E7082A723AF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541EFCF-A1BF-4CA0-CB15-B1591D301AE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C5902-DAB0-4BE9-900D-45BEAA319A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7C541D5-19D4-6C3B-E17B-A739AD4A7F8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6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BEA78E7-186D-ACA6-C17A-D598B912C9E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F905591-691A-46B0-0487-BF016FED34C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37D6A-98CA-4B65-B781-534BF8AAB0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6A1B1BB-042F-5E37-07A0-FF356370495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7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D37EFC5-F194-864A-FF3A-F70058C957D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836BB65D-505C-21C7-B5AD-155BB47AD05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7BC0E-F202-4474-9160-384A3451EC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91F3BD8-2264-5518-D407-4B0882AF5FF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3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7B72298-CC81-B723-48A1-1261C487E58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5F0CD225-3B75-49B3-643C-8F879ADFD8D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20450B-F909-4658-8EBE-66A1D4AECF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A317FBF0-A3A1-3160-8A8F-6EC5F5C9D90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7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20EF505-2A5A-220D-3199-35FE01FFC94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78E50E0E-D0EC-D153-1FB8-1D656917ABC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96A6E-2314-400E-A6FC-39054FAE69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C74CE115-F6F3-512A-FD35-8BB4CAFB135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9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86B13AB3-49D0-4F77-6271-75E42A3C50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263223B-493C-1F37-74F5-B04AB9B5EC9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B95A6-AB2A-496E-B4DC-04173A6B7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5D2B0DC-4FC3-B254-8BEA-56D720A4669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07B8FF0-B64C-0F43-882A-69E37944101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EA67A81C-42CA-141A-2EB0-759BFECD3D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8C387-1003-4861-98A0-6DB0B9F156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00ECD14B-4C6D-D4C7-8AE3-C93A1940199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8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7595FFD-31A4-CEC1-6826-6D90437C106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20AADBE-0752-3A13-556B-B752C1FC28B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97460-9198-4CD0-BA87-0E7EDBB46A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ADFE119-F0D0-68C7-1881-17B60181F6E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8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02D46A0-380D-7F4B-17EF-19CA61F4158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53D4F7C-8276-FB24-B7F8-1EF0D13AF6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13209-5760-44C3-9C8A-84324A9E2F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2204E7D-C6DD-B4B5-93DF-AC03ACD09E6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A238F754-B10A-20D1-C642-4632BDC65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67410AB6-FEEA-8CD3-5592-B9C109E8E0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6B460F41-3C8C-EB7F-D9DA-BF69BC3BEE4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8" name="Rectangle 8">
            <a:extLst>
              <a:ext uri="{FF2B5EF4-FFF2-40B4-BE49-F238E27FC236}">
                <a16:creationId xmlns:a16="http://schemas.microsoft.com/office/drawing/2014/main" id="{3F7FDF7C-F9B4-ECA6-3B21-BFDB3742DF3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DAB2EEF-96BC-408A-9E9C-F68A38562A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1210" name="Rectangle 10">
            <a:extLst>
              <a:ext uri="{FF2B5EF4-FFF2-40B4-BE49-F238E27FC236}">
                <a16:creationId xmlns:a16="http://schemas.microsoft.com/office/drawing/2014/main" id="{099E4F50-FE5A-D333-4D3E-5A8EFBF89D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17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  <p:sldLayoutId id="2147484116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234DA2F-5C01-7516-B008-9E438A077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685800"/>
          </a:xfrm>
          <a:noFill/>
        </p:spPr>
        <p:txBody>
          <a:bodyPr/>
          <a:lstStyle/>
          <a:p>
            <a:r>
              <a:rPr lang="en-US" altLang="en-US"/>
              <a:t>Conditinall Constructs Review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A1AD455-B783-5483-1EA1-1A197ABCC9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467600" cy="4724400"/>
          </a:xfrm>
          <a:noFill/>
        </p:spPr>
        <p:txBody>
          <a:bodyPr/>
          <a:lstStyle/>
          <a:p>
            <a:r>
              <a:rPr lang="en-US" altLang="en-US" sz="1700"/>
              <a:t>what is a block? what is special about declaring a variable inside a block? what is a scope of a variable? </a:t>
            </a:r>
          </a:p>
          <a:p>
            <a:r>
              <a:rPr lang="en-US" altLang="en-US" sz="1700"/>
              <a:t>what are conditional constructs? what type of conditional constructs have we studied?</a:t>
            </a:r>
          </a:p>
          <a:p>
            <a:r>
              <a:rPr lang="en-US" altLang="en-US" sz="1700"/>
              <a:t>what is nested if?</a:t>
            </a:r>
          </a:p>
          <a:p>
            <a:r>
              <a:rPr lang="en-US" altLang="en-US" sz="1700"/>
              <a:t>what is multiway-if? How does multiway-if relate to nested if?</a:t>
            </a:r>
          </a:p>
          <a:p>
            <a:r>
              <a:rPr lang="en-US" altLang="en-US" sz="1700"/>
              <a:t>what is a switch statement? is it better than multiway-if?</a:t>
            </a:r>
          </a:p>
          <a:p>
            <a:r>
              <a:rPr lang="en-US" altLang="en-US" sz="1700"/>
              <a:t>what does break inside switch do?</a:t>
            </a:r>
          </a:p>
          <a:p>
            <a:r>
              <a:rPr lang="en-US" altLang="en-US" sz="1700"/>
              <a:t>what is conditional operator? conditional assignment? what construct can be used instead?</a:t>
            </a:r>
          </a:p>
          <a:p>
            <a:r>
              <a:rPr lang="en-US" altLang="en-US" sz="1700"/>
              <a:t>what is programming idiom?</a:t>
            </a:r>
          </a:p>
          <a:p>
            <a:r>
              <a:rPr lang="en-US" altLang="en-US" sz="1700"/>
              <a:t>what is a unary, binary, ternary operator?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D155F8ED-C18F-3C53-4705-A37DF70554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F1A5FC-3F20-4023-99C2-87FC02E422B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369F413-7F56-BB39-D4BF-DB98426121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85800"/>
          </a:xfrm>
          <a:noFill/>
        </p:spPr>
        <p:txBody>
          <a:bodyPr/>
          <a:lstStyle/>
          <a:p>
            <a:r>
              <a:rPr lang="en-US" altLang="en-US"/>
              <a:t>Iterate and Keep Track Idiom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E55DE98-766C-8A81-E097-EE77C72B24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1963" y="914400"/>
            <a:ext cx="8394700" cy="5562600"/>
          </a:xfrm>
          <a:noFill/>
        </p:spPr>
        <p:txBody>
          <a:bodyPr/>
          <a:lstStyle/>
          <a:p>
            <a:r>
              <a:rPr lang="en-US" altLang="en-US" sz="1700"/>
              <a:t>what is idiom again?</a:t>
            </a:r>
          </a:p>
          <a:p>
            <a:r>
              <a:rPr lang="en-US" altLang="en-US" sz="1700"/>
              <a:t>often need to iterate while keep track of some value across iterations – maximum value found, sum, if all positive, etc.</a:t>
            </a:r>
          </a:p>
          <a:p>
            <a:r>
              <a:rPr lang="en-US" altLang="en-US" sz="1700"/>
              <a:t>idiom</a:t>
            </a:r>
          </a:p>
          <a:p>
            <a:pPr lvl="1"/>
            <a:r>
              <a:rPr lang="en-US" altLang="en-US" sz="1700"/>
              <a:t>before loop, declare </a:t>
            </a:r>
            <a:r>
              <a:rPr lang="en-US" altLang="en-US" sz="1700" i="1"/>
              <a:t>tracking </a:t>
            </a:r>
            <a:r>
              <a:rPr lang="en-US" altLang="en-US" sz="1700"/>
              <a:t>variable to keep track, initialize it</a:t>
            </a:r>
          </a:p>
          <a:p>
            <a:pPr lvl="2"/>
            <a:r>
              <a:rPr lang="en-US" altLang="en-US" sz="1700"/>
              <a:t>what is initialization again?</a:t>
            </a:r>
          </a:p>
          <a:p>
            <a:pPr lvl="1"/>
            <a:r>
              <a:rPr lang="en-US" altLang="en-US" sz="1700"/>
              <a:t>inside loop, update tracking variable, use branching if necessary to examine</a:t>
            </a:r>
          </a:p>
          <a:p>
            <a:pPr lvl="1"/>
            <a:r>
              <a:rPr lang="en-US" altLang="en-US" sz="1700"/>
              <a:t>after loop, use the tracking variable that accumulated the result</a:t>
            </a:r>
          </a:p>
          <a:p>
            <a:pPr lvl="1"/>
            <a:r>
              <a:rPr lang="en-US" altLang="en-US" sz="1700"/>
              <a:t>example: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cout &lt;&lt; "Input number [0 to quit]: ";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 max, n;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cin &gt;&gt; n; max = n;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while (n != 0) {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 cin &gt;&gt; n; 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 if (n &gt; max) max = n; 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 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cout &lt;&lt; ”Maximum number: ” &lt;&lt; max &lt;&lt; endl;</a:t>
            </a: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F62EAC6D-565D-DBE9-4B51-53CC214BE4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F2F21E-CCCC-41DC-956D-63D88136757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8004046-38F8-A124-B3E1-46A7F0D3E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848600" cy="838200"/>
          </a:xfrm>
          <a:noFill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/>
              <a:t>Break and Continue with </a:t>
            </a:r>
            <a:br>
              <a:rPr lang="en-US" altLang="en-US"/>
            </a:br>
            <a:r>
              <a:rPr lang="en-US" altLang="en-US"/>
              <a:t>Iterative Constructs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09B3960-36A4-095D-0715-711C0F0C6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2850"/>
            <a:ext cx="8686800" cy="5410200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1700" dirty="0"/>
              <a:t> - exits innermost  loop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700" dirty="0"/>
              <a:t>	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sum=0;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while(sum &lt; 100) {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&gt;&gt;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  if (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&lt; 0) {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		  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&lt;&lt; ”found negative number\n”;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     break;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  }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  sum +=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	 }</a:t>
            </a:r>
          </a:p>
          <a:p>
            <a:pPr marL="457200" lvl="1" indent="0"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altLang="en-US" sz="1700" dirty="0"/>
              <a:t>avoid 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break </a:t>
            </a:r>
            <a:r>
              <a:rPr lang="en-US" altLang="en-US" sz="1700" dirty="0"/>
              <a:t>with loops as they make code less readable (makes regular loop exit unnecessary): first try to code loop without it</a:t>
            </a:r>
          </a:p>
          <a:p>
            <a:pPr marL="457200" lvl="1" indent="0">
              <a:spcBef>
                <a:spcPct val="0"/>
              </a:spcBef>
              <a:buFont typeface="Monotype Sorts" pitchFamily="2" charset="2"/>
              <a:buNone/>
              <a:defRPr/>
            </a:pPr>
            <a:endParaRPr lang="en-US" altLang="en-US" sz="1700" dirty="0"/>
          </a:p>
          <a:p>
            <a:pPr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continue</a:t>
            </a:r>
            <a:r>
              <a:rPr lang="en-US" altLang="en-US" sz="1700" dirty="0"/>
              <a:t> - skip the remaining statements and start a new iteration (evaluate expression)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altLang="en-US" sz="1700" dirty="0"/>
              <a:t>	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sum=0;</a:t>
            </a:r>
            <a:endParaRPr lang="en-US" altLang="en-US" sz="1700" dirty="0"/>
          </a:p>
          <a:p>
            <a:pPr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altLang="en-US" sz="1700" dirty="0"/>
              <a:t>	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for (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= 0;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&lt; 20; ++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) {</a:t>
            </a:r>
            <a:b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intVar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 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&gt;&gt;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intVar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		if(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intVar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&lt; 0)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			continue;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		sum +=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	}</a:t>
            </a: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D247CC68-630A-3D1D-5E00-CE00159010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BA8E8F-E47F-4FC0-B031-FA4C14B7002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955DA3B-202F-CD29-68B9-C12DE4667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848600" cy="838200"/>
          </a:xfrm>
          <a:noFill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/>
              <a:t>Nesting of Iterative Constructs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E7B5E55-B8B7-DBFA-BF37-90DDBC10F2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848600" cy="4800600"/>
          </a:xfrm>
        </p:spPr>
        <p:txBody>
          <a:bodyPr/>
          <a:lstStyle/>
          <a:p>
            <a:pPr>
              <a:defRPr/>
            </a:pPr>
            <a:r>
              <a:rPr lang="en-US" sz="1800" dirty="0"/>
              <a:t>iterative constructs can be </a:t>
            </a:r>
            <a:r>
              <a:rPr lang="en-US" sz="1800" i="1" dirty="0"/>
              <a:t>nested</a:t>
            </a:r>
            <a:r>
              <a:rPr lang="en-US" sz="1800" dirty="0"/>
              <a:t>: one iterative construct may be inside the body of another</a:t>
            </a:r>
          </a:p>
          <a:p>
            <a:pPr>
              <a:defRPr/>
            </a:pPr>
            <a:r>
              <a:rPr lang="en-US" sz="1800" dirty="0"/>
              <a:t>example: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for (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= 0;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&lt; 10; ++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) // outer loop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	for (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j = 0; j &lt; 10; ++j) // inner loop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		   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cout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&lt;&lt;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&lt;&lt; j &lt;&lt;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endl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; </a:t>
            </a:r>
            <a:br>
              <a:rPr lang="en-US" sz="1800" dirty="0"/>
            </a:br>
            <a:endParaRPr lang="en-US" sz="1800" dirty="0"/>
          </a:p>
          <a:p>
            <a:pPr lvl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800" dirty="0"/>
              <a:t>what would this code output?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800" dirty="0"/>
              <a:t>note, no need for curly brackets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endParaRPr lang="en-US" sz="1800" dirty="0"/>
          </a:p>
          <a:p>
            <a:pPr marL="274320">
              <a:spcBef>
                <a:spcPct val="0"/>
              </a:spcBef>
              <a:defRPr/>
            </a:pPr>
            <a:r>
              <a:rPr lang="en-US" sz="1800" dirty="0"/>
              <a:t>nesting may be more than two loops deep</a:t>
            </a:r>
          </a:p>
          <a:p>
            <a:pPr>
              <a:spcBef>
                <a:spcPct val="0"/>
              </a:spcBef>
              <a:defRPr/>
            </a:pPr>
            <a:r>
              <a:rPr lang="en-US" sz="1800" dirty="0"/>
              <a:t>for/while/do-while can be mixed in nesting</a:t>
            </a:r>
          </a:p>
          <a:p>
            <a:pPr>
              <a:spcBef>
                <a:spcPct val="0"/>
              </a:spcBef>
              <a:defRPr/>
            </a:pPr>
            <a:r>
              <a:rPr lang="en-US" sz="1800" dirty="0"/>
              <a:t>besides nested loops, loop body may contain other code</a:t>
            </a:r>
          </a:p>
          <a:p>
            <a:pPr lvl="1">
              <a:spcBef>
                <a:spcPct val="0"/>
              </a:spcBef>
              <a:defRPr/>
            </a:pPr>
            <a:r>
              <a:rPr lang="en-US" sz="1800" dirty="0"/>
              <a:t>including branching constructs: a branching construct nested in the loop</a:t>
            </a: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05BFB921-718D-B6B0-0B13-11752ADBDC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24016E-57D7-4C0E-8F99-81312DFE2DF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FC3C0FA-6A64-C2A0-2A2C-540A8FD63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Iteration Key Points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51A3CA3-F843-B8BE-A49B-87533EAC2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z="1800"/>
              <a:t>make sure there is a statement that will eventually falsify the looping construct expression (i.e., the loop must stop)</a:t>
            </a:r>
          </a:p>
          <a:p>
            <a:r>
              <a:rPr lang="en-US" altLang="en-US" sz="1800"/>
              <a:t>make sure that all counters and tracking variables are initialized</a:t>
            </a:r>
          </a:p>
          <a:p>
            <a:r>
              <a:rPr lang="en-US" altLang="en-US" sz="1800"/>
              <a:t>have a clear purpose for the loop</a:t>
            </a:r>
          </a:p>
          <a:p>
            <a:pPr lvl="1"/>
            <a:r>
              <a:rPr lang="en-US" altLang="en-US" sz="1800"/>
              <a:t>good way to know if you do: can write clear comments above loop </a:t>
            </a: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E3296715-A46D-A34E-39C6-DB976DDCBA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57500A-F1DA-44A5-847C-657E217E131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379995D-45A4-4C66-4ED4-63B7CDEC283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en-US"/>
              <a:t>Iterative Constructs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87C3D3C-338D-5F15-C7A2-2D1DC691D7F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altLang="en-US" sz="3200">
                <a:solidFill>
                  <a:schemeClr val="folHlink"/>
                </a:solidFill>
              </a:rPr>
              <a:t> while, for, do-while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9BC083B-0BC6-E137-5CC2-503961C4743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2400"/>
            <a:ext cx="7848600" cy="769938"/>
          </a:xfrm>
        </p:spPr>
        <p:txBody>
          <a:bodyPr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Increment and Decrement Intro</a:t>
            </a: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B6344183-BBFC-A0FD-F4A6-4D3ED00E98E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524000"/>
            <a:ext cx="7086600" cy="3935413"/>
          </a:xfrm>
        </p:spPr>
        <p:txBody>
          <a:bodyPr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i="1" dirty="0"/>
              <a:t>increment – </a:t>
            </a:r>
            <a:r>
              <a:rPr lang="en-GB" altLang="en-US" sz="1700" dirty="0"/>
              <a:t>increase value by one, unary operator: 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++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i="1" dirty="0"/>
              <a:t>decrement – </a:t>
            </a:r>
            <a:r>
              <a:rPr lang="en-GB" altLang="en-US" sz="1700" dirty="0"/>
              <a:t>decrease value by one, unary operator: 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--</a:t>
            </a:r>
          </a:p>
          <a:p>
            <a:pPr marL="0" indent="0"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1700" dirty="0">
              <a:solidFill>
                <a:srgbClr val="FFFF66"/>
              </a:solidFill>
              <a:latin typeface="Courier New" panose="02070309020205020404" pitchFamily="49" charset="0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dirty="0"/>
              <a:t>can be used 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dirty="0"/>
              <a:t>as a standalone statement 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++k; </a:t>
            </a:r>
            <a:r>
              <a:rPr lang="en-GB" altLang="en-US" sz="1700" dirty="0"/>
              <a:t>or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 --k;</a:t>
            </a:r>
            <a:endParaRPr lang="en-GB" altLang="en-US" sz="170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dirty="0"/>
              <a:t>in an expression 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a = ++k + 5; </a:t>
            </a:r>
            <a:r>
              <a:rPr lang="en-GB" altLang="en-US" sz="1700" dirty="0"/>
              <a:t>or 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a = --k + 5;</a:t>
            </a:r>
          </a:p>
          <a:p>
            <a:pPr marL="457200" lvl="1" indent="0"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17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i="1" dirty="0"/>
              <a:t>side effect: </a:t>
            </a:r>
            <a:r>
              <a:rPr lang="en-GB" altLang="en-US" sz="1700" dirty="0"/>
              <a:t>using construct for purpose other than primary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dirty="0"/>
              <a:t>usually undesirable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dirty="0"/>
              <a:t>using increment/decrement in an expression creates a side effect of updating variable value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dirty="0"/>
              <a:t>tolerated</a:t>
            </a: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F7EF582C-2A3C-187B-DEA7-9CE6110907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fld id="{E76B9074-8D09-4D96-AF83-27D9E7E1F9B5}" type="slidenum">
              <a:rPr lang="en-GB" altLang="en-US" sz="1400" smtClean="0">
                <a:solidFill>
                  <a:srgbClr val="FFFFFF"/>
                </a:solidFill>
                <a:ea typeface="Luxi Sans"/>
                <a:cs typeface="Luxi Sans"/>
              </a:rPr>
              <a:pPr>
                <a:spcBef>
                  <a:spcPct val="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</a:pPr>
              <a:t>3</a:t>
            </a:fld>
            <a:endParaRPr lang="en-GB" altLang="en-US" sz="1400">
              <a:solidFill>
                <a:srgbClr val="FFFFFF"/>
              </a:solidFill>
              <a:ea typeface="Luxi Sans"/>
              <a:cs typeface="Luxi Sans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62B7F36E-5D18-21A7-2E2C-6D42E738BF1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2400"/>
            <a:ext cx="7848600" cy="1447800"/>
          </a:xfrm>
        </p:spPr>
        <p:txBody>
          <a:bodyPr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Increment and Decrement </a:t>
            </a:r>
            <a:br>
              <a:rPr lang="en-GB" altLang="en-US"/>
            </a:br>
            <a:r>
              <a:rPr lang="en-GB" altLang="en-US"/>
              <a:t>Prefix/Postfix Forms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1C5BA616-6B16-94BB-8EC4-157BA457815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752600"/>
            <a:ext cx="8077200" cy="4605338"/>
          </a:xfrm>
        </p:spPr>
        <p:txBody>
          <a:bodyPr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two forms: 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 i="1"/>
              <a:t>prefix</a:t>
            </a:r>
            <a:r>
              <a:rPr lang="en-GB" altLang="en-US" sz="1700"/>
              <a:t> – preceding operand           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++k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 i="1"/>
              <a:t>postfix/suffix</a:t>
            </a:r>
            <a:r>
              <a:rPr lang="en-GB" altLang="en-US" sz="1700"/>
              <a:t> – following operand 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k++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both forms can be used in standalone statements and expressions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no difference in standalone statements (stylistic preference)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in expressions,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in prefix form, the operation applies </a:t>
            </a:r>
            <a:r>
              <a:rPr lang="en-GB" altLang="en-US" sz="1700" u="sng"/>
              <a:t>before</a:t>
            </a:r>
            <a:r>
              <a:rPr lang="en-GB" altLang="en-US" sz="1700"/>
              <a:t> value used in expression</a:t>
            </a:r>
          </a:p>
          <a:p>
            <a:pPr lvl="2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int k=5;</a:t>
            </a:r>
          </a:p>
          <a:p>
            <a:pPr lvl="2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a = ++k+5; // a is 11, k is 6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in suffix form, the operation applies </a:t>
            </a:r>
            <a:r>
              <a:rPr lang="en-GB" altLang="en-US" sz="1700" u="sng"/>
              <a:t>after</a:t>
            </a:r>
            <a:r>
              <a:rPr lang="en-GB" altLang="en-US" sz="1700" i="1"/>
              <a:t> </a:t>
            </a:r>
            <a:r>
              <a:rPr lang="en-GB" altLang="en-US" sz="1700"/>
              <a:t>value is used in expression</a:t>
            </a:r>
          </a:p>
          <a:p>
            <a:pPr lvl="2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int k=5;</a:t>
            </a:r>
          </a:p>
          <a:p>
            <a:pPr lvl="2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a = k++ +5; // a is 10, k is 6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modern style: avoid postfix form (may be inefficient for complex types)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F535FA6A-6DD3-00B1-B40D-E5BD901192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fld id="{18727389-95A0-4583-BFA0-37E2FB2133E5}" type="slidenum">
              <a:rPr lang="en-GB" altLang="en-US" sz="1400" smtClean="0">
                <a:solidFill>
                  <a:srgbClr val="FFFFFF"/>
                </a:solidFill>
                <a:ea typeface="Luxi Sans"/>
                <a:cs typeface="Luxi Sans"/>
              </a:rPr>
              <a:pPr>
                <a:spcBef>
                  <a:spcPct val="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</a:pPr>
              <a:t>4</a:t>
            </a:fld>
            <a:endParaRPr lang="en-GB" altLang="en-US" sz="1400">
              <a:solidFill>
                <a:srgbClr val="FFFFFF"/>
              </a:solidFill>
              <a:ea typeface="Luxi Sans"/>
              <a:cs typeface="Luxi Sans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744A4F8E-48C6-E77E-3CD1-2AED0C742C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838200"/>
            <a:ext cx="8991600" cy="1447800"/>
          </a:xfrm>
        </p:spPr>
        <p:txBody>
          <a:bodyPr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Increment and Decrement </a:t>
            </a:r>
            <a:br>
              <a:rPr lang="en-GB" altLang="en-US"/>
            </a:br>
            <a:r>
              <a:rPr lang="en-GB" altLang="en-US"/>
              <a:t>Examples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E0EF13D-1BB2-9576-30B6-08AA941FB23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47700" y="2514600"/>
            <a:ext cx="8001000" cy="2693988"/>
          </a:xfrm>
        </p:spPr>
        <p:txBody>
          <a:bodyPr>
            <a:spAutoFit/>
          </a:bodyPr>
          <a:lstStyle/>
          <a:p>
            <a:pPr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>
                <a:solidFill>
                  <a:srgbClr val="FFFF66"/>
                </a:solidFill>
                <a:latin typeface="Courier New" panose="02070309020205020404" pitchFamily="49" charset="0"/>
              </a:rPr>
              <a:t>int k; k=4;</a:t>
            </a:r>
          </a:p>
          <a:p>
            <a:pPr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>
                <a:solidFill>
                  <a:srgbClr val="FFFF66"/>
                </a:solidFill>
                <a:latin typeface="Courier New" panose="02070309020205020404" pitchFamily="49" charset="0"/>
              </a:rPr>
              <a:t>++k;                      // k is 5</a:t>
            </a:r>
          </a:p>
          <a:p>
            <a:pPr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>
                <a:solidFill>
                  <a:srgbClr val="FFFF66"/>
                </a:solidFill>
                <a:latin typeface="Courier New" panose="02070309020205020404" pitchFamily="49" charset="0"/>
              </a:rPr>
              <a:t>k++;                      // k is 6</a:t>
            </a:r>
          </a:p>
          <a:p>
            <a:pPr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>
                <a:solidFill>
                  <a:srgbClr val="FFFF66"/>
                </a:solidFill>
                <a:latin typeface="Courier New" panose="02070309020205020404" pitchFamily="49" charset="0"/>
              </a:rPr>
              <a:t>int i; i= k++;            // i is 6, k is 7</a:t>
            </a:r>
          </a:p>
          <a:p>
            <a:pPr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>
                <a:solidFill>
                  <a:srgbClr val="FFFF66"/>
                </a:solidFill>
                <a:latin typeface="Courier New" panose="02070309020205020404" pitchFamily="49" charset="0"/>
              </a:rPr>
              <a:t>int j; j= ++k;            // j is 8, k is 8</a:t>
            </a:r>
            <a:br>
              <a:rPr lang="en-GB" altLang="en-US" sz="1800" i="1">
                <a:solidFill>
                  <a:srgbClr val="FFFF66"/>
                </a:solidFill>
                <a:latin typeface="Courier New" panose="02070309020205020404" pitchFamily="49" charset="0"/>
              </a:rPr>
            </a:br>
            <a:endParaRPr lang="en-GB" altLang="en-US" sz="1800" i="1">
              <a:solidFill>
                <a:srgbClr val="FFFF66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>
                <a:solidFill>
                  <a:srgbClr val="FFFF66"/>
                </a:solidFill>
                <a:latin typeface="Courier New" panose="02070309020205020404" pitchFamily="49" charset="0"/>
              </a:rPr>
              <a:t>int m;  m = k--;          // what is the value of m, k ?</a:t>
            </a:r>
          </a:p>
          <a:p>
            <a:pPr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>
                <a:solidFill>
                  <a:srgbClr val="FFFF66"/>
                </a:solidFill>
                <a:latin typeface="Courier New" panose="02070309020205020404" pitchFamily="49" charset="0"/>
              </a:rPr>
              <a:t>int n;  n = --k; 	      // what is the value of m, k ?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A5BAF2B5-2F7D-3C51-8B74-5E85C17C25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fld id="{F496F97B-E365-4FA0-9F73-28414A3ECB8F}" type="slidenum">
              <a:rPr lang="en-GB" altLang="en-US" sz="1400" smtClean="0">
                <a:solidFill>
                  <a:srgbClr val="FFFFFF"/>
                </a:solidFill>
                <a:ea typeface="Luxi Sans"/>
                <a:cs typeface="Luxi Sans"/>
              </a:rPr>
              <a:pPr>
                <a:spcBef>
                  <a:spcPct val="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</a:pPr>
              <a:t>5</a:t>
            </a:fld>
            <a:endParaRPr lang="en-GB" altLang="en-US" sz="1400">
              <a:solidFill>
                <a:srgbClr val="FFFFFF"/>
              </a:solidFill>
              <a:ea typeface="Luxi Sans"/>
              <a:cs typeface="Luxi Sans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068724DD-2E9D-8E7D-E0EE-554966A578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Iterative Constructs</a:t>
            </a:r>
          </a:p>
        </p:txBody>
      </p:sp>
      <p:sp>
        <p:nvSpPr>
          <p:cNvPr id="14339" name="Rectangle 1027">
            <a:extLst>
              <a:ext uri="{FF2B5EF4-FFF2-40B4-BE49-F238E27FC236}">
                <a16:creationId xmlns:a16="http://schemas.microsoft.com/office/drawing/2014/main" id="{CDF80498-C767-83E8-D245-F56CBB8D18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981200"/>
            <a:ext cx="6019800" cy="4114800"/>
          </a:xfrm>
          <a:noFill/>
        </p:spPr>
        <p:txBody>
          <a:bodyPr/>
          <a:lstStyle/>
          <a:p>
            <a:r>
              <a:rPr lang="en-US" altLang="en-US" sz="1800"/>
              <a:t>provide</a:t>
            </a:r>
          </a:p>
          <a:p>
            <a:pPr lvl="1"/>
            <a:r>
              <a:rPr lang="en-US" altLang="en-US" sz="1800"/>
              <a:t>ability to execute the same code multiple times</a:t>
            </a:r>
          </a:p>
          <a:p>
            <a:r>
              <a:rPr lang="en-US" altLang="en-US" sz="1800"/>
              <a:t>three constructs</a:t>
            </a:r>
          </a:p>
          <a:p>
            <a:pPr lvl="1"/>
            <a:r>
              <a:rPr lang="en-US" altLang="en-US" sz="1800"/>
              <a:t>while statement</a:t>
            </a:r>
          </a:p>
          <a:p>
            <a:pPr lvl="1"/>
            <a:r>
              <a:rPr lang="en-US" altLang="en-US" sz="1800"/>
              <a:t>do-while statement</a:t>
            </a:r>
          </a:p>
          <a:p>
            <a:pPr lvl="1"/>
            <a:r>
              <a:rPr lang="en-US" altLang="en-US" sz="1800"/>
              <a:t>for statement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8D55B213-2621-197D-A5A5-E6752A6F7C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BFFAD0-4D12-4D01-9CE0-3ADF2851425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B7328D9-A746-95B8-1AD2-38C6459BD7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914400"/>
          </a:xfrm>
        </p:spPr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while</a:t>
            </a:r>
            <a:r>
              <a:rPr lang="en-US" dirty="0"/>
              <a:t> Statement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8C2EE9B-F5DA-1FDA-DF3E-6BBD4F71013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95400"/>
            <a:ext cx="4918075" cy="5257800"/>
          </a:xfrm>
          <a:noFill/>
        </p:spPr>
        <p:txBody>
          <a:bodyPr/>
          <a:lstStyle/>
          <a:p>
            <a:r>
              <a:rPr lang="en-US" altLang="en-US" sz="1800"/>
              <a:t>syntax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/>
              <a:t>		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800">
                <a:solidFill>
                  <a:schemeClr val="accent2"/>
                </a:solidFill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00">
                <a:solidFill>
                  <a:schemeClr val="accent2"/>
                </a:solidFill>
              </a:rPr>
              <a:t>expression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</a:rPr>
              <a:t>		   body</a:t>
            </a:r>
          </a:p>
          <a:p>
            <a:r>
              <a:rPr lang="en-US" altLang="en-US" sz="1800"/>
              <a:t>semantics</a:t>
            </a:r>
          </a:p>
          <a:p>
            <a:pPr lvl="1"/>
            <a:r>
              <a:rPr lang="en-US" altLang="en-US" sz="1800"/>
              <a:t>if </a:t>
            </a:r>
            <a:r>
              <a:rPr lang="en-US" altLang="en-US" sz="1800">
                <a:solidFill>
                  <a:schemeClr val="accent2"/>
                </a:solidFill>
              </a:rPr>
              <a:t>expression</a:t>
            </a:r>
            <a:r>
              <a:rPr lang="en-US" altLang="en-US" sz="1800"/>
              <a:t> is true then execute </a:t>
            </a:r>
            <a:r>
              <a:rPr lang="en-US" altLang="en-US" sz="1800">
                <a:solidFill>
                  <a:schemeClr val="accent2"/>
                </a:solidFill>
              </a:rPr>
              <a:t>body</a:t>
            </a:r>
          </a:p>
          <a:p>
            <a:pPr lvl="2"/>
            <a:r>
              <a:rPr lang="en-US" altLang="en-US" sz="1800">
                <a:solidFill>
                  <a:schemeClr val="accent2"/>
                </a:solidFill>
              </a:rPr>
              <a:t>body </a:t>
            </a:r>
            <a:r>
              <a:rPr lang="en-US" altLang="en-US" sz="1800"/>
              <a:t>is either a single statement or a block</a:t>
            </a:r>
            <a:endParaRPr lang="en-US" altLang="en-US" sz="1800">
              <a:solidFill>
                <a:schemeClr val="accent2"/>
              </a:solidFill>
            </a:endParaRPr>
          </a:p>
          <a:p>
            <a:pPr lvl="2"/>
            <a:r>
              <a:rPr lang="en-US" altLang="en-US" sz="1800" i="1"/>
              <a:t>iteration</a:t>
            </a:r>
            <a:r>
              <a:rPr lang="en-US" altLang="en-US" sz="1800"/>
              <a:t>:</a:t>
            </a:r>
            <a:r>
              <a:rPr lang="en-US" altLang="en-US" sz="1800" i="1"/>
              <a:t> </a:t>
            </a:r>
            <a:r>
              <a:rPr lang="en-US" altLang="en-US" sz="1800"/>
              <a:t>single execution of body </a:t>
            </a:r>
          </a:p>
          <a:p>
            <a:pPr lvl="1"/>
            <a:r>
              <a:rPr lang="en-US" altLang="en-US" sz="1800"/>
              <a:t>iterate until </a:t>
            </a:r>
            <a:r>
              <a:rPr lang="en-US" altLang="en-US" sz="1800">
                <a:solidFill>
                  <a:schemeClr val="accent2"/>
                </a:solidFill>
              </a:rPr>
              <a:t>expression</a:t>
            </a:r>
            <a:r>
              <a:rPr lang="en-US" altLang="en-US" sz="1800"/>
              <a:t> evaluates to false</a:t>
            </a:r>
          </a:p>
          <a:p>
            <a:r>
              <a:rPr lang="en-US" altLang="en-US" sz="1800"/>
              <a:t>example</a:t>
            </a:r>
          </a:p>
          <a:p>
            <a:pPr lvl="1">
              <a:buFont typeface="Monotype Sorts" pitchFamily="2" charset="2"/>
              <a:buNone/>
            </a:pPr>
            <a:r>
              <a:rPr lang="pt-BR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while (n != 0) { </a:t>
            </a:r>
            <a:br>
              <a:rPr lang="pt-BR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pt-BR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cin &gt;&gt; n; </a:t>
            </a:r>
            <a:br>
              <a:rPr lang="pt-BR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pt-BR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if (n &gt; max) max = n; </a:t>
            </a:r>
          </a:p>
          <a:p>
            <a:pPr lvl="1">
              <a:buFont typeface="Monotype Sorts" pitchFamily="2" charset="2"/>
              <a:buNone/>
            </a:pPr>
            <a:r>
              <a:rPr lang="pt-BR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} </a:t>
            </a:r>
            <a:endParaRPr lang="en-US" altLang="en-US" sz="1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 lvl="1"/>
            <a:endParaRPr lang="en-US" altLang="en-US" sz="1800"/>
          </a:p>
        </p:txBody>
      </p:sp>
      <p:grpSp>
        <p:nvGrpSpPr>
          <p:cNvPr id="15364" name="Group 19">
            <a:extLst>
              <a:ext uri="{FF2B5EF4-FFF2-40B4-BE49-F238E27FC236}">
                <a16:creationId xmlns:a16="http://schemas.microsoft.com/office/drawing/2014/main" id="{3D5F088E-5233-350A-2CCB-5906FF0A4B73}"/>
              </a:ext>
            </a:extLst>
          </p:cNvPr>
          <p:cNvGrpSpPr>
            <a:grpSpLocks/>
          </p:cNvGrpSpPr>
          <p:nvPr/>
        </p:nvGrpSpPr>
        <p:grpSpPr bwMode="auto">
          <a:xfrm>
            <a:off x="5462588" y="1392238"/>
            <a:ext cx="3276600" cy="4191000"/>
            <a:chOff x="3312" y="960"/>
            <a:chExt cx="2064" cy="2640"/>
          </a:xfrm>
        </p:grpSpPr>
        <p:sp>
          <p:nvSpPr>
            <p:cNvPr id="15366" name="Line 4">
              <a:extLst>
                <a:ext uri="{FF2B5EF4-FFF2-40B4-BE49-F238E27FC236}">
                  <a16:creationId xmlns:a16="http://schemas.microsoft.com/office/drawing/2014/main" id="{AEB0A5F7-D85B-5BE5-274A-A903FD5AF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960"/>
              <a:ext cx="0" cy="43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67" name="AutoShape 5">
              <a:extLst>
                <a:ext uri="{FF2B5EF4-FFF2-40B4-BE49-F238E27FC236}">
                  <a16:creationId xmlns:a16="http://schemas.microsoft.com/office/drawing/2014/main" id="{0A9E39A4-E484-705F-E3E9-8087FCBF6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1400"/>
              <a:ext cx="1520" cy="608"/>
            </a:xfrm>
            <a:prstGeom prst="diamond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expression</a:t>
              </a:r>
              <a:endParaRPr lang="en-US" altLang="en-US">
                <a:solidFill>
                  <a:schemeClr val="tx2"/>
                </a:solidFill>
              </a:endParaRPr>
            </a:p>
          </p:txBody>
        </p:sp>
        <p:sp>
          <p:nvSpPr>
            <p:cNvPr id="15368" name="Line 6">
              <a:extLst>
                <a:ext uri="{FF2B5EF4-FFF2-40B4-BE49-F238E27FC236}">
                  <a16:creationId xmlns:a16="http://schemas.microsoft.com/office/drawing/2014/main" id="{E8B2BB97-44EF-E4E3-2536-BB5893B22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016"/>
              <a:ext cx="0" cy="57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69" name="Rectangle 7">
              <a:extLst>
                <a:ext uri="{FF2B5EF4-FFF2-40B4-BE49-F238E27FC236}">
                  <a16:creationId xmlns:a16="http://schemas.microsoft.com/office/drawing/2014/main" id="{37BE8CE1-C358-E2E7-9EA5-EB9FADF3B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600"/>
              <a:ext cx="1424" cy="512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body</a:t>
              </a:r>
              <a:endParaRPr lang="en-US" altLang="en-US">
                <a:solidFill>
                  <a:schemeClr val="tx2"/>
                </a:solidFill>
              </a:endParaRPr>
            </a:p>
          </p:txBody>
        </p:sp>
        <p:sp>
          <p:nvSpPr>
            <p:cNvPr id="15370" name="Rectangle 8">
              <a:extLst>
                <a:ext uri="{FF2B5EF4-FFF2-40B4-BE49-F238E27FC236}">
                  <a16:creationId xmlns:a16="http://schemas.microsoft.com/office/drawing/2014/main" id="{861A834F-FFDC-D111-3AD5-4EDA8D811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160"/>
              <a:ext cx="3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true</a:t>
              </a:r>
              <a:endParaRPr lang="en-US" altLang="en-US">
                <a:solidFill>
                  <a:schemeClr val="tx2"/>
                </a:solidFill>
              </a:endParaRPr>
            </a:p>
          </p:txBody>
        </p:sp>
        <p:sp>
          <p:nvSpPr>
            <p:cNvPr id="15371" name="Line 9">
              <a:extLst>
                <a:ext uri="{FF2B5EF4-FFF2-40B4-BE49-F238E27FC236}">
                  <a16:creationId xmlns:a16="http://schemas.microsoft.com/office/drawing/2014/main" id="{731717F6-A5AB-60DA-5F01-3B96B3AF4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360"/>
              <a:ext cx="1104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72" name="Line 10">
              <a:extLst>
                <a:ext uri="{FF2B5EF4-FFF2-40B4-BE49-F238E27FC236}">
                  <a16:creationId xmlns:a16="http://schemas.microsoft.com/office/drawing/2014/main" id="{BEDA50C5-BAFC-959B-D370-EB7DF7100C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72" y="1696"/>
              <a:ext cx="4" cy="166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73" name="Line 11">
              <a:extLst>
                <a:ext uri="{FF2B5EF4-FFF2-40B4-BE49-F238E27FC236}">
                  <a16:creationId xmlns:a16="http://schemas.microsoft.com/office/drawing/2014/main" id="{BDACAB3B-0D77-30A6-C191-D6C9F0A0B3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0" y="1704"/>
              <a:ext cx="336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74" name="Rectangle 12">
              <a:extLst>
                <a:ext uri="{FF2B5EF4-FFF2-40B4-BE49-F238E27FC236}">
                  <a16:creationId xmlns:a16="http://schemas.microsoft.com/office/drawing/2014/main" id="{A1FA6C4E-3291-0A86-F654-D7CE4C5B1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16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false</a:t>
              </a:r>
              <a:endParaRPr lang="en-US" altLang="en-US">
                <a:solidFill>
                  <a:schemeClr val="tx2"/>
                </a:solidFill>
              </a:endParaRPr>
            </a:p>
          </p:txBody>
        </p:sp>
        <p:sp>
          <p:nvSpPr>
            <p:cNvPr id="15375" name="Line 13">
              <a:extLst>
                <a:ext uri="{FF2B5EF4-FFF2-40B4-BE49-F238E27FC236}">
                  <a16:creationId xmlns:a16="http://schemas.microsoft.com/office/drawing/2014/main" id="{D950D71B-4476-5E81-DF63-00EC9E26F2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880"/>
              <a:ext cx="24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76" name="Line 14">
              <a:extLst>
                <a:ext uri="{FF2B5EF4-FFF2-40B4-BE49-F238E27FC236}">
                  <a16:creationId xmlns:a16="http://schemas.microsoft.com/office/drawing/2014/main" id="{6FED657A-E1F5-C3D7-4649-1FE18821D9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1152"/>
              <a:ext cx="0" cy="172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77" name="Line 15">
              <a:extLst>
                <a:ext uri="{FF2B5EF4-FFF2-40B4-BE49-F238E27FC236}">
                  <a16:creationId xmlns:a16="http://schemas.microsoft.com/office/drawing/2014/main" id="{83C0C3BE-2DCA-B7C5-C275-5089053FD9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152"/>
              <a:ext cx="96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78" name="Line 16">
              <a:extLst>
                <a:ext uri="{FF2B5EF4-FFF2-40B4-BE49-F238E27FC236}">
                  <a16:creationId xmlns:a16="http://schemas.microsoft.com/office/drawing/2014/main" id="{14FD8A87-04A1-D6D1-71DF-131D010370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360"/>
              <a:ext cx="0" cy="24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5365" name="Slide Number Placeholder 17">
            <a:extLst>
              <a:ext uri="{FF2B5EF4-FFF2-40B4-BE49-F238E27FC236}">
                <a16:creationId xmlns:a16="http://schemas.microsoft.com/office/drawing/2014/main" id="{DD1DC61E-3802-BCE3-A194-95DB6195A6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CCFFD6-82D1-49E2-9E51-A49D0D4F7FE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38A0D6C-3FC5-E5A6-2D10-E5C66CF79A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22263"/>
            <a:ext cx="7848600" cy="960437"/>
          </a:xfrm>
        </p:spPr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do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while</a:t>
            </a:r>
            <a:r>
              <a:rPr lang="en-US" dirty="0"/>
              <a:t> Statement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7E8132C-ADA5-5731-618A-2637EDCD42A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0675" y="1295400"/>
            <a:ext cx="5108575" cy="4800600"/>
          </a:xfrm>
          <a:noFill/>
        </p:spPr>
        <p:txBody>
          <a:bodyPr/>
          <a:lstStyle/>
          <a:p>
            <a:r>
              <a:rPr lang="en-US" altLang="en-US" sz="1800"/>
              <a:t>syntax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/>
              <a:t>	   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do</a:t>
            </a:r>
            <a:r>
              <a:rPr lang="en-US" altLang="en-US" sz="1800">
                <a:solidFill>
                  <a:schemeClr val="accent2"/>
                </a:solidFill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</a:rPr>
              <a:t>		body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</a:rPr>
              <a:t>	   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800">
                <a:solidFill>
                  <a:schemeClr val="accent2"/>
                </a:solidFill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00">
                <a:solidFill>
                  <a:schemeClr val="accent2"/>
                </a:solidFill>
              </a:rPr>
              <a:t>expression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en-US" sz="1800"/>
              <a:t>semantics</a:t>
            </a:r>
          </a:p>
          <a:p>
            <a:pPr lvl="1"/>
            <a:r>
              <a:rPr lang="en-US" altLang="en-US" sz="1800"/>
              <a:t>execute </a:t>
            </a:r>
            <a:r>
              <a:rPr lang="en-US" altLang="en-US" sz="1800">
                <a:solidFill>
                  <a:schemeClr val="accent2"/>
                </a:solidFill>
              </a:rPr>
              <a:t>body</a:t>
            </a:r>
          </a:p>
          <a:p>
            <a:pPr lvl="1"/>
            <a:r>
              <a:rPr lang="en-US" altLang="en-US" sz="1800"/>
              <a:t>if </a:t>
            </a:r>
            <a:r>
              <a:rPr lang="en-US" altLang="en-US" sz="1800">
                <a:solidFill>
                  <a:schemeClr val="accent2"/>
                </a:solidFill>
              </a:rPr>
              <a:t>expression</a:t>
            </a:r>
            <a:r>
              <a:rPr lang="en-US" altLang="en-US" sz="1800"/>
              <a:t> is true then iterate again</a:t>
            </a:r>
            <a:endParaRPr lang="en-US" altLang="en-US" sz="1800" i="1"/>
          </a:p>
          <a:p>
            <a:pPr lvl="1"/>
            <a:r>
              <a:rPr lang="en-US" altLang="en-US" sz="1800"/>
              <a:t>iterate until </a:t>
            </a:r>
            <a:r>
              <a:rPr lang="en-US" altLang="en-US" sz="1800">
                <a:solidFill>
                  <a:schemeClr val="accent2"/>
                </a:solidFill>
              </a:rPr>
              <a:t>expression</a:t>
            </a:r>
            <a:r>
              <a:rPr lang="en-US" altLang="en-US" sz="1800"/>
              <a:t> evaluates to false</a:t>
            </a:r>
          </a:p>
          <a:p>
            <a:r>
              <a:rPr lang="en-US" altLang="en-US" sz="1800"/>
              <a:t>example</a:t>
            </a:r>
          </a:p>
          <a:p>
            <a:pPr lvl="1"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int max=0, n;</a:t>
            </a:r>
          </a:p>
          <a:p>
            <a:pPr lvl="1"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do {</a:t>
            </a:r>
          </a:p>
          <a:p>
            <a:pPr lvl="1"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cin &gt;&gt; n; </a:t>
            </a:r>
          </a:p>
          <a:p>
            <a:pPr lvl="1"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if (n &gt; max) max = n; </a:t>
            </a:r>
          </a:p>
          <a:p>
            <a:pPr lvl="1"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} while (n != 0);</a:t>
            </a:r>
          </a:p>
          <a:p>
            <a:pPr>
              <a:buFont typeface="Monotype Sorts" pitchFamily="2" charset="2"/>
              <a:buNone/>
            </a:pPr>
            <a:endParaRPr lang="en-US" altLang="en-US" sz="1800"/>
          </a:p>
        </p:txBody>
      </p:sp>
      <p:sp>
        <p:nvSpPr>
          <p:cNvPr id="16388" name="Line 4">
            <a:extLst>
              <a:ext uri="{FF2B5EF4-FFF2-40B4-BE49-F238E27FC236}">
                <a16:creationId xmlns:a16="http://schemas.microsoft.com/office/drawing/2014/main" id="{5DF28D06-7AE5-193B-F89E-817C4BD58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9550" y="1671638"/>
            <a:ext cx="0" cy="762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89" name="Line 5">
            <a:extLst>
              <a:ext uri="{FF2B5EF4-FFF2-40B4-BE49-F238E27FC236}">
                <a16:creationId xmlns:a16="http://schemas.microsoft.com/office/drawing/2014/main" id="{C965E37B-DCA5-1AE0-7097-E686010C91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9550" y="3271838"/>
            <a:ext cx="0" cy="914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D161D1F4-6823-02D8-15E5-1708FDFE2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450" y="2446338"/>
            <a:ext cx="2260600" cy="8128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body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B5764E82-99C8-5E47-0B6E-CC3B6286E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0" y="4186238"/>
            <a:ext cx="620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true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6392" name="Line 8">
            <a:extLst>
              <a:ext uri="{FF2B5EF4-FFF2-40B4-BE49-F238E27FC236}">
                <a16:creationId xmlns:a16="http://schemas.microsoft.com/office/drawing/2014/main" id="{164F9594-077B-C548-7FBC-FF5C83EDD8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4675188"/>
            <a:ext cx="685800" cy="635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3" name="Rectangle 9">
            <a:extLst>
              <a:ext uri="{FF2B5EF4-FFF2-40B4-BE49-F238E27FC236}">
                <a16:creationId xmlns:a16="http://schemas.microsoft.com/office/drawing/2014/main" id="{EAEBC51C-5174-860D-1D9F-10AF1CA3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0" y="525303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false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6394" name="Line 10">
            <a:extLst>
              <a:ext uri="{FF2B5EF4-FFF2-40B4-BE49-F238E27FC236}">
                <a16:creationId xmlns:a16="http://schemas.microsoft.com/office/drawing/2014/main" id="{4D88882C-2DFE-5D45-97B8-8535788956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64550" y="1951038"/>
            <a:ext cx="0" cy="272415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5" name="Line 11">
            <a:extLst>
              <a:ext uri="{FF2B5EF4-FFF2-40B4-BE49-F238E27FC236}">
                <a16:creationId xmlns:a16="http://schemas.microsoft.com/office/drawing/2014/main" id="{BF2F84B9-8773-E903-D51A-C6E61F285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9550" y="1976438"/>
            <a:ext cx="19050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6" name="Line 12">
            <a:extLst>
              <a:ext uri="{FF2B5EF4-FFF2-40B4-BE49-F238E27FC236}">
                <a16:creationId xmlns:a16="http://schemas.microsoft.com/office/drawing/2014/main" id="{5B633949-C291-E17A-A2CE-442757220B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9550" y="5176838"/>
            <a:ext cx="0" cy="685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7" name="AutoShape 13">
            <a:extLst>
              <a:ext uri="{FF2B5EF4-FFF2-40B4-BE49-F238E27FC236}">
                <a16:creationId xmlns:a16="http://schemas.microsoft.com/office/drawing/2014/main" id="{89C0A745-997F-C998-4981-C2CB81820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463" y="4198938"/>
            <a:ext cx="2413000" cy="965200"/>
          </a:xfrm>
          <a:prstGeom prst="diamond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expression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6398" name="Slide Number Placeholder 13">
            <a:extLst>
              <a:ext uri="{FF2B5EF4-FFF2-40B4-BE49-F238E27FC236}">
                <a16:creationId xmlns:a16="http://schemas.microsoft.com/office/drawing/2014/main" id="{A5093204-ABEF-C9EB-CDB4-829189C86F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BBF7AD-D1E7-47FF-917F-A5E196BCABB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6399" name="Rectangle 15">
            <a:extLst>
              <a:ext uri="{FF2B5EF4-FFF2-40B4-BE49-F238E27FC236}">
                <a16:creationId xmlns:a16="http://schemas.microsoft.com/office/drawing/2014/main" id="{26971C6B-E113-1B09-9A65-3B8969C64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 Unicode MS" panose="020B0604020202020204" pitchFamily="34" charset="-128"/>
              </a:rPr>
              <a:t>while (n != 0 ) { cin &gt;&gt; n; if (n &gt; max) max = n; } 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E4B6BBD-F91F-6F57-653E-7CB943059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5486400" cy="762000"/>
          </a:xfrm>
        </p:spPr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for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dirty="0"/>
              <a:t>Statement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7DC43A1-DD42-3737-A32F-9B61101958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562600"/>
          </a:xfrm>
          <a:noFill/>
        </p:spPr>
        <p:txBody>
          <a:bodyPr/>
          <a:lstStyle/>
          <a:p>
            <a:r>
              <a:rPr lang="en-US" altLang="en-US" sz="1700"/>
              <a:t>syntax</a:t>
            </a:r>
          </a:p>
          <a:p>
            <a:pPr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for(</a:t>
            </a:r>
            <a:r>
              <a:rPr lang="en-US" altLang="en-US" sz="1700">
                <a:solidFill>
                  <a:schemeClr val="accent2"/>
                </a:solidFill>
              </a:rPr>
              <a:t>initStatement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sz="1700"/>
              <a:t> </a:t>
            </a:r>
            <a:br>
              <a:rPr lang="en-US" altLang="en-US" sz="1700"/>
            </a:br>
            <a:r>
              <a:rPr lang="en-US" altLang="en-US" sz="1700"/>
              <a:t>       </a:t>
            </a:r>
            <a:r>
              <a:rPr lang="en-US" altLang="en-US" sz="1700">
                <a:solidFill>
                  <a:schemeClr val="accent2"/>
                </a:solidFill>
              </a:rPr>
              <a:t>expression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sz="1700"/>
              <a:t> </a:t>
            </a:r>
            <a:r>
              <a:rPr lang="en-US" altLang="en-US" sz="1700">
                <a:solidFill>
                  <a:schemeClr val="accent2"/>
                </a:solidFill>
              </a:rPr>
              <a:t>postStatement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700"/>
              <a:t>		   </a:t>
            </a:r>
            <a:r>
              <a:rPr lang="en-US" altLang="en-US" sz="1700">
                <a:solidFill>
                  <a:schemeClr val="accent2"/>
                </a:solidFill>
              </a:rPr>
              <a:t>body</a:t>
            </a:r>
          </a:p>
          <a:p>
            <a:r>
              <a:rPr lang="en-US" altLang="en-US" sz="1700"/>
              <a:t>semantics</a:t>
            </a:r>
          </a:p>
          <a:p>
            <a:pPr lvl="1"/>
            <a:r>
              <a:rPr lang="en-US" altLang="en-US" sz="1700"/>
              <a:t>execute </a:t>
            </a:r>
            <a:r>
              <a:rPr lang="en-US" altLang="en-US" sz="1700">
                <a:solidFill>
                  <a:schemeClr val="accent2"/>
                </a:solidFill>
              </a:rPr>
              <a:t>initStatement</a:t>
            </a:r>
            <a:endParaRPr lang="en-US" altLang="en-US" sz="1700"/>
          </a:p>
          <a:p>
            <a:pPr lvl="1"/>
            <a:r>
              <a:rPr lang="en-US" altLang="en-US" sz="1700"/>
              <a:t>evaluate </a:t>
            </a:r>
            <a:r>
              <a:rPr lang="en-US" altLang="en-US" sz="1700">
                <a:solidFill>
                  <a:schemeClr val="accent2"/>
                </a:solidFill>
              </a:rPr>
              <a:t>expression,</a:t>
            </a:r>
            <a:r>
              <a:rPr lang="en-US" altLang="en-US" sz="1700"/>
              <a:t> if true: iterate</a:t>
            </a:r>
          </a:p>
          <a:p>
            <a:pPr lvl="1"/>
            <a:r>
              <a:rPr lang="en-US" altLang="en-US" sz="1700"/>
              <a:t>iteration:</a:t>
            </a:r>
          </a:p>
          <a:p>
            <a:pPr lvl="2"/>
            <a:r>
              <a:rPr lang="en-US" altLang="en-US" sz="1700"/>
              <a:t>execute </a:t>
            </a:r>
            <a:r>
              <a:rPr lang="en-US" altLang="en-US" sz="1700">
                <a:solidFill>
                  <a:schemeClr val="accent2"/>
                </a:solidFill>
              </a:rPr>
              <a:t>body</a:t>
            </a:r>
            <a:endParaRPr lang="en-US" altLang="en-US" sz="1700" i="1"/>
          </a:p>
          <a:p>
            <a:pPr lvl="2"/>
            <a:r>
              <a:rPr lang="en-US" altLang="en-US" sz="1700"/>
              <a:t>execute </a:t>
            </a:r>
            <a:r>
              <a:rPr lang="en-US" altLang="en-US" sz="1700">
                <a:solidFill>
                  <a:schemeClr val="accent2"/>
                </a:solidFill>
              </a:rPr>
              <a:t>postStatement</a:t>
            </a:r>
          </a:p>
          <a:p>
            <a:pPr lvl="2"/>
            <a:r>
              <a:rPr lang="en-US" altLang="en-US" sz="1700"/>
              <a:t>repeat expression evaluation</a:t>
            </a:r>
          </a:p>
          <a:p>
            <a:r>
              <a:rPr lang="en-US" altLang="en-US" sz="1700"/>
              <a:t>example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/>
              <a:t>		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for (int i=0; i&lt;20; ++i)</a:t>
            </a:r>
            <a:b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   cout &lt;&lt; "i is " &lt;&lt; i &lt;&lt; endl;</a:t>
            </a:r>
          </a:p>
          <a:p>
            <a:r>
              <a:rPr lang="en-US" altLang="en-US" sz="1700" i="1"/>
              <a:t>loop variable - </a:t>
            </a:r>
            <a:r>
              <a:rPr lang="en-US" altLang="en-US" sz="1700"/>
              <a:t>declared inside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for</a:t>
            </a:r>
          </a:p>
          <a:p>
            <a:pPr lvl="1"/>
            <a:r>
              <a:rPr lang="en-US" altLang="en-US" sz="1700"/>
              <a:t>its scope is body of the loop</a:t>
            </a:r>
          </a:p>
          <a:p>
            <a:pPr lvl="1"/>
            <a:r>
              <a:rPr lang="en-US" altLang="en-US" sz="1700"/>
              <a:t>modifying loop variable inside body is poor style, use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700"/>
              <a:t> instead</a:t>
            </a: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7412" name="Group 16">
            <a:extLst>
              <a:ext uri="{FF2B5EF4-FFF2-40B4-BE49-F238E27FC236}">
                <a16:creationId xmlns:a16="http://schemas.microsoft.com/office/drawing/2014/main" id="{E8F605D6-9058-C1D8-0CFF-B250D74AE4CA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57200"/>
            <a:ext cx="3768725" cy="4800600"/>
            <a:chOff x="2880" y="96"/>
            <a:chExt cx="2374" cy="3024"/>
          </a:xfrm>
        </p:grpSpPr>
        <p:sp>
          <p:nvSpPr>
            <p:cNvPr id="17414" name="Line 5">
              <a:extLst>
                <a:ext uri="{FF2B5EF4-FFF2-40B4-BE49-F238E27FC236}">
                  <a16:creationId xmlns:a16="http://schemas.microsoft.com/office/drawing/2014/main" id="{3AD65ED6-8441-72C9-4650-781AE15A0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6" y="464"/>
              <a:ext cx="0" cy="42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15" name="AutoShape 6">
              <a:extLst>
                <a:ext uri="{FF2B5EF4-FFF2-40B4-BE49-F238E27FC236}">
                  <a16:creationId xmlns:a16="http://schemas.microsoft.com/office/drawing/2014/main" id="{B33ED244-B9BF-6272-FE45-9A2597771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4" y="894"/>
              <a:ext cx="1444" cy="594"/>
            </a:xfrm>
            <a:prstGeom prst="diamond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expression</a:t>
              </a:r>
            </a:p>
          </p:txBody>
        </p:sp>
        <p:sp>
          <p:nvSpPr>
            <p:cNvPr id="17416" name="Line 7">
              <a:extLst>
                <a:ext uri="{FF2B5EF4-FFF2-40B4-BE49-F238E27FC236}">
                  <a16:creationId xmlns:a16="http://schemas.microsoft.com/office/drawing/2014/main" id="{EE751A73-0B65-D6C7-A051-8A6C7D23BE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6" y="1496"/>
              <a:ext cx="0" cy="23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17" name="Rectangle 8">
              <a:extLst>
                <a:ext uri="{FF2B5EF4-FFF2-40B4-BE49-F238E27FC236}">
                  <a16:creationId xmlns:a16="http://schemas.microsoft.com/office/drawing/2014/main" id="{1D17F9DB-EDAB-F779-6CCF-1087DCB4C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9" y="1739"/>
              <a:ext cx="1354" cy="40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body</a:t>
              </a:r>
            </a:p>
          </p:txBody>
        </p:sp>
        <p:sp>
          <p:nvSpPr>
            <p:cNvPr id="17418" name="Rectangle 9">
              <a:extLst>
                <a:ext uri="{FF2B5EF4-FFF2-40B4-BE49-F238E27FC236}">
                  <a16:creationId xmlns:a16="http://schemas.microsoft.com/office/drawing/2014/main" id="{D320E036-1197-206C-A359-0B6F1D897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8" y="1515"/>
              <a:ext cx="3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true</a:t>
              </a:r>
              <a:endParaRPr lang="en-US" altLang="en-US">
                <a:solidFill>
                  <a:schemeClr val="tx2"/>
                </a:solidFill>
              </a:endParaRPr>
            </a:p>
          </p:txBody>
        </p:sp>
        <p:sp>
          <p:nvSpPr>
            <p:cNvPr id="17419" name="Rectangle 10">
              <a:extLst>
                <a:ext uri="{FF2B5EF4-FFF2-40B4-BE49-F238E27FC236}">
                  <a16:creationId xmlns:a16="http://schemas.microsoft.com/office/drawing/2014/main" id="{7C08833E-9C97-A23C-9806-B1B9F259A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912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false</a:t>
              </a:r>
              <a:endParaRPr lang="en-US" altLang="en-US">
                <a:solidFill>
                  <a:schemeClr val="tx2"/>
                </a:solidFill>
              </a:endParaRPr>
            </a:p>
          </p:txBody>
        </p:sp>
        <p:sp>
          <p:nvSpPr>
            <p:cNvPr id="17420" name="Rectangle 11">
              <a:extLst>
                <a:ext uri="{FF2B5EF4-FFF2-40B4-BE49-F238E27FC236}">
                  <a16:creationId xmlns:a16="http://schemas.microsoft.com/office/drawing/2014/main" id="{D06A6E4B-3BFA-BC82-EF19-29E2F82DC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" y="96"/>
              <a:ext cx="1170" cy="360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initStatement</a:t>
              </a:r>
            </a:p>
          </p:txBody>
        </p:sp>
        <p:sp>
          <p:nvSpPr>
            <p:cNvPr id="17421" name="Rectangle 12">
              <a:extLst>
                <a:ext uri="{FF2B5EF4-FFF2-40B4-BE49-F238E27FC236}">
                  <a16:creationId xmlns:a16="http://schemas.microsoft.com/office/drawing/2014/main" id="{55B6E8C5-C2AF-C20D-6060-29C0B20B4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9" y="2396"/>
              <a:ext cx="1354" cy="40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postStatement</a:t>
              </a:r>
            </a:p>
          </p:txBody>
        </p:sp>
        <p:sp>
          <p:nvSpPr>
            <p:cNvPr id="17422" name="Line 13">
              <a:extLst>
                <a:ext uri="{FF2B5EF4-FFF2-40B4-BE49-F238E27FC236}">
                  <a16:creationId xmlns:a16="http://schemas.microsoft.com/office/drawing/2014/main" id="{38C5C83B-A3DA-F0D9-DE41-DEF1EBFAD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6" y="2153"/>
              <a:ext cx="0" cy="23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23" name="Freeform 14">
              <a:extLst>
                <a:ext uri="{FF2B5EF4-FFF2-40B4-BE49-F238E27FC236}">
                  <a16:creationId xmlns:a16="http://schemas.microsoft.com/office/drawing/2014/main" id="{71653B8A-A189-95B8-EDB4-CCDC03267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" y="1195"/>
              <a:ext cx="1004" cy="1925"/>
            </a:xfrm>
            <a:custGeom>
              <a:avLst/>
              <a:gdLst>
                <a:gd name="T0" fmla="*/ 124 w 1057"/>
                <a:gd name="T1" fmla="*/ 0 h 1969"/>
                <a:gd name="T2" fmla="*/ 184 w 1057"/>
                <a:gd name="T3" fmla="*/ 0 h 1969"/>
                <a:gd name="T4" fmla="*/ 184 w 1057"/>
                <a:gd name="T5" fmla="*/ 822 h 1969"/>
                <a:gd name="T6" fmla="*/ 0 w 1057"/>
                <a:gd name="T7" fmla="*/ 822 h 1969"/>
                <a:gd name="T8" fmla="*/ 0 w 1057"/>
                <a:gd name="T9" fmla="*/ 913 h 19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7"/>
                <a:gd name="T16" fmla="*/ 0 h 1969"/>
                <a:gd name="T17" fmla="*/ 1057 w 1057"/>
                <a:gd name="T18" fmla="*/ 1969 h 19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7" h="1969">
                  <a:moveTo>
                    <a:pt x="720" y="0"/>
                  </a:moveTo>
                  <a:lnTo>
                    <a:pt x="1056" y="0"/>
                  </a:lnTo>
                  <a:lnTo>
                    <a:pt x="1056" y="1776"/>
                  </a:lnTo>
                  <a:lnTo>
                    <a:pt x="0" y="1776"/>
                  </a:lnTo>
                  <a:lnTo>
                    <a:pt x="0" y="1968"/>
                  </a:lnTo>
                </a:path>
              </a:pathLst>
            </a:custGeom>
            <a:noFill/>
            <a:ln w="25400" cap="rnd" cmpd="sng">
              <a:solidFill>
                <a:schemeClr val="accent2"/>
              </a:solidFill>
              <a:prstDash val="solid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24" name="Freeform 15">
              <a:extLst>
                <a:ext uri="{FF2B5EF4-FFF2-40B4-BE49-F238E27FC236}">
                  <a16:creationId xmlns:a16="http://schemas.microsoft.com/office/drawing/2014/main" id="{C676A3C2-7BA1-0F91-1A16-9CEDF7734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698"/>
              <a:ext cx="1187" cy="1878"/>
            </a:xfrm>
            <a:custGeom>
              <a:avLst/>
              <a:gdLst>
                <a:gd name="T0" fmla="*/ 94 w 1249"/>
                <a:gd name="T1" fmla="*/ 889 h 1921"/>
                <a:gd name="T2" fmla="*/ 0 w 1249"/>
                <a:gd name="T3" fmla="*/ 889 h 1921"/>
                <a:gd name="T4" fmla="*/ 0 w 1249"/>
                <a:gd name="T5" fmla="*/ 0 h 1921"/>
                <a:gd name="T6" fmla="*/ 221 w 1249"/>
                <a:gd name="T7" fmla="*/ 0 h 19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9"/>
                <a:gd name="T13" fmla="*/ 0 h 1921"/>
                <a:gd name="T14" fmla="*/ 1249 w 1249"/>
                <a:gd name="T15" fmla="*/ 1921 h 19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9" h="1921">
                  <a:moveTo>
                    <a:pt x="528" y="1920"/>
                  </a:moveTo>
                  <a:lnTo>
                    <a:pt x="0" y="1920"/>
                  </a:lnTo>
                  <a:lnTo>
                    <a:pt x="0" y="0"/>
                  </a:lnTo>
                  <a:lnTo>
                    <a:pt x="1248" y="0"/>
                  </a:lnTo>
                </a:path>
              </a:pathLst>
            </a:custGeom>
            <a:noFill/>
            <a:ln w="25400" cap="rnd" cmpd="sng">
              <a:solidFill>
                <a:schemeClr val="accent2"/>
              </a:solidFill>
              <a:prstDash val="solid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7413" name="Slide Number Placeholder 15">
            <a:extLst>
              <a:ext uri="{FF2B5EF4-FFF2-40B4-BE49-F238E27FC236}">
                <a16:creationId xmlns:a16="http://schemas.microsoft.com/office/drawing/2014/main" id="{7D4BCEF7-8B23-AE9D-1A5B-E7B84D251F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B9429D-1966-483C-93B3-1BA5DE90685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.po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reen.pot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.pot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.pot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I:\slides\02-Edition\green.pot</Template>
  <TotalTime>402</TotalTime>
  <Pages>22</Pages>
  <Words>1197</Words>
  <Application>Microsoft Office PowerPoint</Application>
  <PresentationFormat>On-screen Show (4:3)</PresentationFormat>
  <Paragraphs>182</Paragraphs>
  <Slides>13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Times New Roman</vt:lpstr>
      <vt:lpstr>Monotype Sorts</vt:lpstr>
      <vt:lpstr>Courier New</vt:lpstr>
      <vt:lpstr>Luxi Sans</vt:lpstr>
      <vt:lpstr>Arial Unicode MS</vt:lpstr>
      <vt:lpstr>green</vt:lpstr>
      <vt:lpstr>Conditinall Constructs Review</vt:lpstr>
      <vt:lpstr>Iterative Constructs</vt:lpstr>
      <vt:lpstr>Increment and Decrement Intro</vt:lpstr>
      <vt:lpstr>Increment and Decrement  Prefix/Postfix Forms</vt:lpstr>
      <vt:lpstr>Increment and Decrement  Examples</vt:lpstr>
      <vt:lpstr>Iterative Constructs</vt:lpstr>
      <vt:lpstr>The while Statement</vt:lpstr>
      <vt:lpstr>The do-while Statement</vt:lpstr>
      <vt:lpstr>The for Statement</vt:lpstr>
      <vt:lpstr>Iterate and Keep Track Idiom</vt:lpstr>
      <vt:lpstr>Break and Continue with  Iterative Constructs</vt:lpstr>
      <vt:lpstr>Nesting of Iterative Constructs</vt:lpstr>
      <vt:lpstr>Iteration 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Fundamentals</dc:title>
  <dc:subject>Chapter2</dc:subject>
  <dc:creator>Devon Lockwood</dc:creator>
  <cp:keywords/>
  <dc:description/>
  <cp:lastModifiedBy>Patel, Yug</cp:lastModifiedBy>
  <cp:revision>342</cp:revision>
  <cp:lastPrinted>2001-02-06T15:00:47Z</cp:lastPrinted>
  <dcterms:created xsi:type="dcterms:W3CDTF">1996-06-25T16:22:20Z</dcterms:created>
  <dcterms:modified xsi:type="dcterms:W3CDTF">2024-04-21T04:20:38Z</dcterms:modified>
</cp:coreProperties>
</file>