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263" r:id="rId4"/>
    <p:sldId id="274" r:id="rId5"/>
    <p:sldId id="273" r:id="rId6"/>
    <p:sldId id="305" r:id="rId7"/>
    <p:sldId id="275" r:id="rId8"/>
    <p:sldId id="308" r:id="rId9"/>
    <p:sldId id="310" r:id="rId10"/>
    <p:sldId id="311" r:id="rId11"/>
    <p:sldId id="315" r:id="rId12"/>
    <p:sldId id="314" r:id="rId13"/>
    <p:sldId id="33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D115D1C-FFA5-0706-BBC6-F882C0E75B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9" tIns="0" rIns="1877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76AE83-E9C4-ECF7-7830-FBE952A6E5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9" tIns="0" rIns="1877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D3C1290-C3CC-A7FC-8715-5E5EAA00818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20850" y="8105775"/>
            <a:ext cx="29178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505" tIns="0" rIns="18505" bIns="0" numCol="1" anchor="b" anchorCtr="0" compatLnSpc="1">
            <a:prstTxWarp prst="textNoShape">
              <a:avLst/>
            </a:prstTxWarp>
          </a:bodyPr>
          <a:lstStyle>
            <a:lvl1pPr algn="ctr" defTabSz="92392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6800523D-4EBC-556C-DD09-BCFF356F29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t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CFDB9177-B97E-67B6-510A-7B44A8918D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0963" y="0"/>
            <a:ext cx="2992437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77ACCBDE-3AB3-72B5-D3D3-5FF33357A6E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1725" y="674688"/>
            <a:ext cx="4606925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1029">
            <a:extLst>
              <a:ext uri="{FF2B5EF4-FFF2-40B4-BE49-F238E27FC236}">
                <a16:creationId xmlns:a16="http://schemas.microsoft.com/office/drawing/2014/main" id="{4F9C5AE1-9F90-7DF5-C442-EB71AD2E6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352925"/>
            <a:ext cx="5011738" cy="4129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1030">
            <a:extLst>
              <a:ext uri="{FF2B5EF4-FFF2-40B4-BE49-F238E27FC236}">
                <a16:creationId xmlns:a16="http://schemas.microsoft.com/office/drawing/2014/main" id="{BE715132-3DCD-C495-875C-9A7AEAC30A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5850"/>
            <a:ext cx="2992438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b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1031">
            <a:extLst>
              <a:ext uri="{FF2B5EF4-FFF2-40B4-BE49-F238E27FC236}">
                <a16:creationId xmlns:a16="http://schemas.microsoft.com/office/drawing/2014/main" id="{94A3D27E-8BBA-512C-6EA4-F7FAE91F6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963" y="8705850"/>
            <a:ext cx="2992437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pPr>
              <a:defRPr/>
            </a:pPr>
            <a:fld id="{E7CF9D9D-0860-4BB0-AC8C-927AC0CD1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57CE0416-058C-7A7B-1AF0-1E16D91E6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DC890-CFAD-42FE-A50A-F94197F90D3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>
            <a:extLst>
              <a:ext uri="{FF2B5EF4-FFF2-40B4-BE49-F238E27FC236}">
                <a16:creationId xmlns:a16="http://schemas.microsoft.com/office/drawing/2014/main" id="{96D8F385-61DD-6EF7-CCD1-09A6B859D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00D01-6EAA-4FBD-91EC-D73B9F0DF097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>
            <a:extLst>
              <a:ext uri="{FF2B5EF4-FFF2-40B4-BE49-F238E27FC236}">
                <a16:creationId xmlns:a16="http://schemas.microsoft.com/office/drawing/2014/main" id="{12DC2E0D-A8DA-1EF0-36F2-CFEAF8A2A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6FEF3A-76EC-49C9-BD2F-49F95CE2B483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7A3317F2-B755-4B16-4054-767754B2C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7040D1-465A-4E8B-B3E8-EEC1563C2D9D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>
            <a:extLst>
              <a:ext uri="{FF2B5EF4-FFF2-40B4-BE49-F238E27FC236}">
                <a16:creationId xmlns:a16="http://schemas.microsoft.com/office/drawing/2014/main" id="{EBAB1379-D2F9-217C-3CDF-37F095937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15A07-062E-46AC-A18A-3A95088C24D4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4F3FFAFB-26CA-69C4-1A47-76AA93F06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241A7-9F82-4252-9623-C7E7501B60C7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88A63ECE-936E-A298-904D-1F5275D90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92FBC-843D-4635-B17A-CCE931675C3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>
            <a:extLst>
              <a:ext uri="{FF2B5EF4-FFF2-40B4-BE49-F238E27FC236}">
                <a16:creationId xmlns:a16="http://schemas.microsoft.com/office/drawing/2014/main" id="{9A8CFDDF-B5F9-4BCD-4483-C73A72AF7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724020-C4CA-4EED-B584-C078277C517F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8C9CDBB-23B6-4928-0309-23214868E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/>
              <a:t>Alt+8 to dsiplay in MSVS executable code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>
            <a:extLst>
              <a:ext uri="{FF2B5EF4-FFF2-40B4-BE49-F238E27FC236}">
                <a16:creationId xmlns:a16="http://schemas.microsoft.com/office/drawing/2014/main" id="{C9758FD6-5B81-AE1F-3942-4CB3576A3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2DD4D-68FD-40F3-95AD-479FA2D10590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>
            <a:extLst>
              <a:ext uri="{FF2B5EF4-FFF2-40B4-BE49-F238E27FC236}">
                <a16:creationId xmlns:a16="http://schemas.microsoft.com/office/drawing/2014/main" id="{EDE1A196-84E2-DD60-34A5-99D95509F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BBDBF-7835-4FC3-9091-C81B99FE905F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70E65CBE-6077-35A5-D2B1-92A61F33F60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B52EC5A1-D9F2-0936-ECBA-AE83A166A96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26ED2295-BC41-ABFC-8456-E40A7968691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75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0934-CDA0-EE66-665A-B9474E848C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D46E-A88D-677B-5843-E8BC77ED4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1A2A-6458-54FE-8563-02EE80AC5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1A21-F60A-4F44-AF38-1BB7856D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2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10BDFA-9504-7F21-A613-BF6B403BF9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4611F0C-A875-18AC-33C4-804D95C2A7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A6E8-71D6-43C5-B474-9F3185AF2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DC639EE-CF67-7BBD-021E-D69231B390C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8C5EA4-1B24-E6DE-EEAB-B027F244CF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CE3C53-FFA9-CD72-640C-A3D1063DE8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9C64-7AF8-47B3-83A7-D262495D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B63FFF3-4AD5-0363-92BB-DED3E9AB91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89F0D5-0895-792B-5012-6E8B763F0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491620-0714-50FF-BE3B-664C204DA9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7AABE-33BC-4CA5-9327-35B7D6DF2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8CBC01E-BF74-DCD1-A37E-47EB09C8510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772C145-1876-F18B-B1F2-64EB047AEE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5FE0404-17B0-2A33-5A08-B305B25B72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F3EDA-859D-4EEC-A052-EEB54660BF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A29A192-9AC5-C4A2-C568-BF9FE6C5636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6CFE2-471A-8387-3683-FCBDCE9B3F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351AFC0-392D-8830-E01D-357AB52B93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251A8-453F-4817-82AE-BF945CB1A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FADD949-0003-7797-7785-E8A2C193BD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B45408A-1AAC-93BC-3B28-61896A29E9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1788FE3-6C4E-8A9F-C6DA-108737A5C0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41B91-A68A-4D44-9A29-CF3E92211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50C31F4-DB43-B8BA-AA4F-0A9440461DF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1143EB-35BE-90F4-DDF7-21DCF21C02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CF7D8D9-2D23-DF7B-7C26-480DDF9BB6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5BED-85C7-4FB9-B2C5-45EACC0A6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CFE00E6-46D4-5876-64AA-04A12144A5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842A93F-4606-EA59-E29F-C3AFEA933D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3F2E07C-23A4-2E21-CC28-510DFBD284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5CF2-89F6-407E-9CE9-E257EFC98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8BA4B2C-DDA6-FC9F-3921-2A909EE4B7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C86054B-D98F-B463-460A-3A3123956C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5AD856A-5638-91B6-214F-0782DA8B9D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07A5A-6DEC-43FD-BD35-0136C15CE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FAFEF2B-614E-00BF-A7C4-7F7A0F883AF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1C6A92D-1DC1-6C7D-580D-ADE3F776C1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B422AE-54CA-F99B-87D6-583331CF40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6BC5C-62C4-4936-9080-099CDB533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EDAB0E6-06AE-E2F4-05D2-CCD3371A49D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6D1EAB2-89B1-AE2E-CC7B-EF34627F30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5D17BB2-5119-AD7E-F182-36B853795E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5004D-52AF-4B09-8954-A60470D2B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94232CD-EC5B-B3D4-5746-2B78D557FB1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0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C802895B-C30F-24A2-B3E7-51A0CC050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8CC9E3B-199D-B5AA-B8C1-489328D94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72BD7EC9-4B95-C9AF-C3F9-3C34B4FCAE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7B7C4A81-AC80-CBE0-AA5B-10281191A6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F50B6F-2BAB-4922-8B3B-485593069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9C0146F3-8167-875E-C2C7-E2D1F702A5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5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592D56-927D-D4A3-EF39-33B4D1D6C472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C++ Basics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7D14555-C639-DFD7-A090-1299C6B5F1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Variables, Identifiers, Assignments, Input/Output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31BB6FE-D6FF-0075-7DF4-31FCFC8F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3429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952ECC7-8B5E-E8A0-73E0-566A8F90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696200" cy="451485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C++ uses streams for input an output</a:t>
            </a:r>
          </a:p>
          <a:p>
            <a:pPr>
              <a:defRPr/>
            </a:pPr>
            <a:r>
              <a:rPr lang="en-US" altLang="en-US" sz="1700" i="1" dirty="0"/>
              <a:t>stream  – </a:t>
            </a:r>
            <a:r>
              <a:rPr lang="en-US" altLang="en-US" sz="1700" dirty="0"/>
              <a:t>a  sequence of data to be processed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input stream – </a:t>
            </a:r>
            <a:r>
              <a:rPr lang="en-US" altLang="en-US" sz="1700" dirty="0"/>
              <a:t>data to be input into program</a:t>
            </a:r>
          </a:p>
          <a:p>
            <a:pPr lvl="1">
              <a:defRPr/>
            </a:pPr>
            <a:r>
              <a:rPr lang="en-US" altLang="en-US" sz="1700" i="1" dirty="0"/>
              <a:t>output stream  - </a:t>
            </a:r>
            <a:r>
              <a:rPr lang="en-US" altLang="en-US" sz="1700" dirty="0"/>
              <a:t>data generated by the program to be output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to do input/output, at the beginning of your program insert </a:t>
            </a:r>
            <a:br>
              <a:rPr lang="en-US" altLang="en-US" sz="1700" dirty="0"/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  <a:br>
              <a:rPr lang="en-US" altLang="en-US" sz="1700" dirty="0"/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using std::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using std::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0F06CFB-AAAC-8FAA-71BE-88F60CD25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A54D60-9ECE-40FF-98AA-97CBFC0F8E3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23F647B-D14F-80FF-F6B6-97CFD41E3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342900"/>
            <a:ext cx="7848600" cy="533400"/>
          </a:xfrm>
        </p:spPr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9FC84BD-260F-D538-4B17-5E6549466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4825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variable values as well as strings of text can be output to the screen using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/>
              <a:t> (Console </a:t>
            </a:r>
            <a:r>
              <a:rPr lang="en-US" altLang="en-US" sz="1700" dirty="0" err="1"/>
              <a:t>OUTput</a:t>
            </a:r>
            <a:r>
              <a:rPr lang="en-US" altLang="en-US" sz="1700" dirty="0"/>
              <a:t>) stream: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”candy bars”;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700" dirty="0"/>
              <a:t> is </a:t>
            </a:r>
            <a:r>
              <a:rPr lang="en-US" altLang="en-US" sz="1700" i="1" dirty="0"/>
              <a:t>insertion operator, </a:t>
            </a:r>
            <a:r>
              <a:rPr lang="en-US" altLang="en-US" sz="1700" dirty="0"/>
              <a:t>it</a:t>
            </a:r>
            <a:r>
              <a:rPr lang="en-US" altLang="en-US" sz="1700" i="1" dirty="0"/>
              <a:t> </a:t>
            </a:r>
            <a:r>
              <a:rPr lang="en-US" altLang="en-US" sz="1700" dirty="0"/>
              <a:t>inserts data into the output stream</a:t>
            </a:r>
          </a:p>
          <a:p>
            <a:pPr lvl="1">
              <a:defRPr/>
            </a:pPr>
            <a:r>
              <a:rPr lang="en-US" altLang="en-US" sz="1700" dirty="0"/>
              <a:t> anything within double quotes will be output </a:t>
            </a:r>
            <a:r>
              <a:rPr lang="en-US" altLang="en-US" sz="1700" i="1" dirty="0"/>
              <a:t>literally </a:t>
            </a:r>
            <a:r>
              <a:rPr lang="en-US" altLang="en-US" sz="1700" dirty="0"/>
              <a:t>(without changes) 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/>
              <a:t> 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”candy bars taste good”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note the space before letter “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c</a:t>
            </a:r>
            <a:r>
              <a:rPr lang="en-US" altLang="en-US" sz="1700" dirty="0"/>
              <a:t>” - the computer does not insert space on its own</a:t>
            </a:r>
          </a:p>
          <a:p>
            <a:pPr>
              <a:defRPr/>
            </a:pPr>
            <a:r>
              <a:rPr lang="en-US" altLang="en-US" sz="1700" dirty="0"/>
              <a:t>keyword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/>
              <a:t> tells the computer to start the output from the next line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several insertion operators can be </a:t>
            </a:r>
            <a:r>
              <a:rPr lang="en-US" altLang="en-US" sz="1700" i="1" dirty="0"/>
              <a:t>stacked</a:t>
            </a:r>
            <a:r>
              <a:rPr lang="en-US" altLang="en-US" sz="1700" dirty="0"/>
              <a:t> together in a single statement: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”candy bars\n”;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symbol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 sz="1700" dirty="0"/>
              <a:t> at the end of the string serves the same purpose as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arithmetic expressions can be used with the output statement: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”The total cost is $” &lt;&lt; (price + tax);</a:t>
            </a:r>
            <a:endParaRPr lang="en-US" altLang="en-US" sz="1700" dirty="0"/>
          </a:p>
          <a:p>
            <a:pPr>
              <a:defRPr/>
            </a:pPr>
            <a:endParaRPr lang="en-US" altLang="en-US" sz="1700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FE36E811-B391-6E0D-00FB-E693A7EB8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678D90-6871-427E-97F7-AE881613AA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BE6D7ED-9106-E45A-E931-A4EF50C50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Input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4334781-9AC8-AF6B-4A5A-229437643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/>
              <a:t> (Console INput) – stream used to give variables user-input values </a:t>
            </a:r>
          </a:p>
          <a:p>
            <a:pPr>
              <a:spcBef>
                <a:spcPct val="15000"/>
              </a:spcBef>
            </a:pPr>
            <a:r>
              <a:rPr lang="en-US" altLang="en-US" sz="1700"/>
              <a:t>need to add the following to the beginning of your program</a:t>
            </a:r>
            <a:br>
              <a:rPr lang="en-US" altLang="en-US" sz="1700"/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using std::cin;</a:t>
            </a:r>
            <a:endParaRPr lang="en-US" altLang="en-US" sz="1700"/>
          </a:p>
          <a:p>
            <a:pPr>
              <a:spcBef>
                <a:spcPct val="15000"/>
              </a:spcBef>
            </a:pPr>
            <a:r>
              <a:rPr lang="en-US" altLang="en-US" sz="1700"/>
              <a:t>when the program reaches the input statement it pauses until the user types something and presses &lt;Enter&gt; key</a:t>
            </a:r>
          </a:p>
          <a:p>
            <a:pPr>
              <a:spcBef>
                <a:spcPct val="15000"/>
              </a:spcBef>
            </a:pPr>
            <a:r>
              <a:rPr lang="en-US" altLang="en-US" sz="1700"/>
              <a:t>therefore, it is beneficial to precede the input statement with some explanatory output called </a:t>
            </a:r>
            <a:r>
              <a:rPr lang="en-US" altLang="en-US" sz="1700" i="1"/>
              <a:t>prompt</a:t>
            </a:r>
            <a:r>
              <a:rPr lang="en-US" altLang="en-US" sz="1700"/>
              <a:t>: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”Enter the number of candy bars”;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”and weight in ounces.\n”;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”then press return\n”;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numberOfBars &gt;&gt; oneWeight;</a:t>
            </a:r>
            <a:endParaRPr lang="en-US" altLang="en-US" sz="1700"/>
          </a:p>
          <a:p>
            <a:pPr>
              <a:spcBef>
                <a:spcPct val="15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en-US" sz="1700"/>
              <a:t> is </a:t>
            </a:r>
            <a:r>
              <a:rPr lang="en-US" altLang="en-US" sz="1700" i="1"/>
              <a:t>extraction operator</a:t>
            </a:r>
          </a:p>
          <a:p>
            <a:pPr>
              <a:spcBef>
                <a:spcPct val="15000"/>
              </a:spcBef>
            </a:pP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 i="1"/>
              <a:t>dialog – </a:t>
            </a:r>
            <a:r>
              <a:rPr lang="en-US" altLang="en-US" sz="1700"/>
              <a:t>collection of program prompts and user responses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input operator (similar to output operator) can be stacked  </a:t>
            </a:r>
          </a:p>
          <a:p>
            <a:pPr>
              <a:spcBef>
                <a:spcPct val="15000"/>
              </a:spcBef>
            </a:pPr>
            <a:r>
              <a:rPr lang="en-US" altLang="en-US" sz="1700" i="1"/>
              <a:t>input token</a:t>
            </a:r>
            <a:r>
              <a:rPr lang="en-US" altLang="en-US" sz="1700"/>
              <a:t> – sequence of characters separated by </a:t>
            </a:r>
            <a:r>
              <a:rPr lang="en-US" altLang="en-US" sz="1700" i="1"/>
              <a:t>white space </a:t>
            </a:r>
            <a:r>
              <a:rPr lang="en-US" altLang="en-US" sz="1700"/>
              <a:t>(spaces, tabs, newlines)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the values typed are inserted into variables when &lt;Enter&gt; is pressed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if more values needed - program waits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if extra typed - are used in next input statements if needed 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99752D14-7E94-CBD1-8D22-EA8C7E037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CC3DCD-78E3-48B8-B208-6B88734FFA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659AAA-D0FB-37F5-7C3B-C441A7669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Debugging and Tracing Programs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19D94F-B72E-9C42-B644-68C0AEDBC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191000"/>
          </a:xfrm>
          <a:noFill/>
        </p:spPr>
        <p:txBody>
          <a:bodyPr/>
          <a:lstStyle/>
          <a:p>
            <a:r>
              <a:rPr lang="en-US" altLang="en-US" sz="1800"/>
              <a:t>specially compiled executables leave information the original source file: names of variables and source lines</a:t>
            </a:r>
          </a:p>
          <a:p>
            <a:r>
              <a:rPr lang="en-US" altLang="en-US" sz="1800"/>
              <a:t>this allows </a:t>
            </a:r>
          </a:p>
          <a:p>
            <a:pPr lvl="1"/>
            <a:r>
              <a:rPr lang="en-US" altLang="en-US" sz="1800"/>
              <a:t>program </a:t>
            </a:r>
            <a:r>
              <a:rPr lang="en-US" altLang="en-US" sz="1800" i="1"/>
              <a:t>tracing – </a:t>
            </a:r>
            <a:r>
              <a:rPr lang="en-US" altLang="en-US" sz="1800"/>
              <a:t>suspending program execution at specific source line and executing program one source line at a time</a:t>
            </a:r>
          </a:p>
          <a:p>
            <a:pPr lvl="1"/>
            <a:r>
              <a:rPr lang="en-US" altLang="en-US" sz="1800"/>
              <a:t>variable </a:t>
            </a:r>
            <a:r>
              <a:rPr lang="en-US" altLang="en-US" sz="1800" i="1"/>
              <a:t>watching – </a:t>
            </a:r>
            <a:r>
              <a:rPr lang="en-US" altLang="en-US" sz="1800"/>
              <a:t>observing values stored in source program variables</a:t>
            </a:r>
          </a:p>
          <a:p>
            <a:r>
              <a:rPr lang="en-US" altLang="en-US" sz="1800" i="1"/>
              <a:t>breakpoint</a:t>
            </a:r>
            <a:r>
              <a:rPr lang="en-US" altLang="en-US" sz="1800"/>
              <a:t> – line in the source program where execution has to be suspended</a:t>
            </a:r>
            <a:r>
              <a:rPr lang="en-US" altLang="en-US" sz="1800" i="1"/>
              <a:t> </a:t>
            </a:r>
            <a:endParaRPr lang="en-US" altLang="en-US" sz="180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2B60007-B4DF-64D0-F971-58D4A7D64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8899116-A33B-4A81-85D7-C96B84854684}" type="slidenum">
              <a:rPr lang="en-US" altLang="en-US" sz="1400" b="1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752063-BCBB-3A0C-6165-17DC91CA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4724400" cy="1143000"/>
          </a:xfrm>
          <a:noFill/>
        </p:spPr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03417EA-47CC-5B97-BB9A-CEAE466E8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315200" cy="3276600"/>
          </a:xfrm>
          <a:noFill/>
        </p:spPr>
        <p:txBody>
          <a:bodyPr/>
          <a:lstStyle/>
          <a:p>
            <a:r>
              <a:rPr lang="en-US" altLang="en-US" sz="1800" i="1"/>
              <a:t>variable </a:t>
            </a:r>
            <a:r>
              <a:rPr lang="en-US" altLang="en-US" sz="1800"/>
              <a:t> is a named memory location</a:t>
            </a:r>
            <a:endParaRPr lang="en-US" altLang="en-US" sz="1800" i="1"/>
          </a:p>
          <a:p>
            <a:r>
              <a:rPr lang="en-US" altLang="en-US" sz="1800"/>
              <a:t>variable </a:t>
            </a:r>
            <a:r>
              <a:rPr lang="en-US" altLang="en-US" sz="1800" i="1"/>
              <a:t>value </a:t>
            </a:r>
            <a:r>
              <a:rPr lang="en-US" altLang="en-US" sz="1800"/>
              <a:t>is data stored in variable</a:t>
            </a:r>
          </a:p>
          <a:p>
            <a:pPr lvl="1"/>
            <a:r>
              <a:rPr lang="en-US" altLang="en-US" sz="1800"/>
              <a:t>variable always has a value</a:t>
            </a:r>
          </a:p>
          <a:p>
            <a:r>
              <a:rPr lang="en-US" altLang="en-US" sz="1800"/>
              <a:t>compiler removes variable name and assigns memory location</a:t>
            </a:r>
          </a:p>
          <a:p>
            <a:pPr lvl="1"/>
            <a:r>
              <a:rPr lang="en-US" altLang="en-US" sz="1800"/>
              <a:t>however, it is convenient to think that memory locations are labeled with variable names</a:t>
            </a:r>
          </a:p>
        </p:txBody>
      </p:sp>
      <p:grpSp>
        <p:nvGrpSpPr>
          <p:cNvPr id="7172" name="Group 65">
            <a:extLst>
              <a:ext uri="{FF2B5EF4-FFF2-40B4-BE49-F238E27FC236}">
                <a16:creationId xmlns:a16="http://schemas.microsoft.com/office/drawing/2014/main" id="{936899F4-92BE-18F2-4359-C7DADD479D9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135063"/>
            <a:ext cx="3875088" cy="2120900"/>
            <a:chOff x="3020" y="378"/>
            <a:chExt cx="2441" cy="1336"/>
          </a:xfrm>
        </p:grpSpPr>
        <p:sp>
          <p:nvSpPr>
            <p:cNvPr id="7174" name="Rectangle 43">
              <a:extLst>
                <a:ext uri="{FF2B5EF4-FFF2-40B4-BE49-F238E27FC236}">
                  <a16:creationId xmlns:a16="http://schemas.microsoft.com/office/drawing/2014/main" id="{DCC8CDA0-FEED-86DC-F73A-4557E49A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80"/>
              <a:ext cx="861" cy="572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75" name="Rectangle 44">
              <a:extLst>
                <a:ext uri="{FF2B5EF4-FFF2-40B4-BE49-F238E27FC236}">
                  <a16:creationId xmlns:a16="http://schemas.microsoft.com/office/drawing/2014/main" id="{7197252D-8BF1-6658-A740-16B151A5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59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12.5</a:t>
              </a:r>
            </a:p>
          </p:txBody>
        </p:sp>
        <p:sp>
          <p:nvSpPr>
            <p:cNvPr id="7176" name="Rectangle 45">
              <a:extLst>
                <a:ext uri="{FF2B5EF4-FFF2-40B4-BE49-F238E27FC236}">
                  <a16:creationId xmlns:a16="http://schemas.microsoft.com/office/drawing/2014/main" id="{51B895AF-17AD-4612-7D56-7E2345F0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952"/>
              <a:ext cx="861" cy="286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77" name="Rectangle 46">
              <a:extLst>
                <a:ext uri="{FF2B5EF4-FFF2-40B4-BE49-F238E27FC236}">
                  <a16:creationId xmlns:a16="http://schemas.microsoft.com/office/drawing/2014/main" id="{41025130-96BB-1A2C-383D-0BF9CBBA0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102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32</a:t>
              </a:r>
            </a:p>
          </p:txBody>
        </p:sp>
        <p:sp>
          <p:nvSpPr>
            <p:cNvPr id="7178" name="Rectangle 47">
              <a:extLst>
                <a:ext uri="{FF2B5EF4-FFF2-40B4-BE49-F238E27FC236}">
                  <a16:creationId xmlns:a16="http://schemas.microsoft.com/office/drawing/2014/main" id="{B92FB95C-DB29-579E-1953-3D63F220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238"/>
              <a:ext cx="861" cy="143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79" name="Rectangle 48">
              <a:extLst>
                <a:ext uri="{FF2B5EF4-FFF2-40B4-BE49-F238E27FC236}">
                  <a16:creationId xmlns:a16="http://schemas.microsoft.com/office/drawing/2014/main" id="{F8EA08B8-8C59-4CD2-5D7D-51AA8EBD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123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'c'</a:t>
              </a:r>
            </a:p>
          </p:txBody>
        </p:sp>
        <p:sp>
          <p:nvSpPr>
            <p:cNvPr id="7180" name="Rectangle 49">
              <a:extLst>
                <a:ext uri="{FF2B5EF4-FFF2-40B4-BE49-F238E27FC236}">
                  <a16:creationId xmlns:a16="http://schemas.microsoft.com/office/drawing/2014/main" id="{26F579EC-55F7-C3C4-6602-BBC20BE9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592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y</a:t>
              </a:r>
            </a:p>
          </p:txBody>
        </p:sp>
        <p:sp>
          <p:nvSpPr>
            <p:cNvPr id="7181" name="Rectangle 50">
              <a:extLst>
                <a:ext uri="{FF2B5EF4-FFF2-40B4-BE49-F238E27FC236}">
                  <a16:creationId xmlns:a16="http://schemas.microsoft.com/office/drawing/2014/main" id="{95FD2EB4-C16C-A46F-A504-041C3F22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1021"/>
              <a:ext cx="10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temperature</a:t>
              </a:r>
            </a:p>
          </p:txBody>
        </p:sp>
        <p:sp>
          <p:nvSpPr>
            <p:cNvPr id="7182" name="Rectangle 51">
              <a:extLst>
                <a:ext uri="{FF2B5EF4-FFF2-40B4-BE49-F238E27FC236}">
                  <a16:creationId xmlns:a16="http://schemas.microsoft.com/office/drawing/2014/main" id="{6FB99700-CAC5-3B9D-5EC4-D247A15E4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23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letter</a:t>
              </a:r>
            </a:p>
          </p:txBody>
        </p:sp>
        <p:sp>
          <p:nvSpPr>
            <p:cNvPr id="7183" name="Rectangle 52">
              <a:extLst>
                <a:ext uri="{FF2B5EF4-FFF2-40B4-BE49-F238E27FC236}">
                  <a16:creationId xmlns:a16="http://schemas.microsoft.com/office/drawing/2014/main" id="{04594550-5568-B40C-DD71-2790E0EF9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7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1001</a:t>
              </a:r>
            </a:p>
          </p:txBody>
        </p:sp>
        <p:sp>
          <p:nvSpPr>
            <p:cNvPr id="7184" name="Rectangle 53">
              <a:extLst>
                <a:ext uri="{FF2B5EF4-FFF2-40B4-BE49-F238E27FC236}">
                  <a16:creationId xmlns:a16="http://schemas.microsoft.com/office/drawing/2014/main" id="{F38C8921-7C0B-5964-FBD7-C6E40CC1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52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1002</a:t>
              </a:r>
            </a:p>
          </p:txBody>
        </p:sp>
        <p:sp>
          <p:nvSpPr>
            <p:cNvPr id="7185" name="Rectangle 54">
              <a:extLst>
                <a:ext uri="{FF2B5EF4-FFF2-40B4-BE49-F238E27FC236}">
                  <a16:creationId xmlns:a16="http://schemas.microsoft.com/office/drawing/2014/main" id="{17B34B44-2B11-E849-B391-94C3DD54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66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1003</a:t>
              </a:r>
            </a:p>
          </p:txBody>
        </p:sp>
        <p:sp>
          <p:nvSpPr>
            <p:cNvPr id="7186" name="Rectangle 55">
              <a:extLst>
                <a:ext uri="{FF2B5EF4-FFF2-40B4-BE49-F238E27FC236}">
                  <a16:creationId xmlns:a16="http://schemas.microsoft.com/office/drawing/2014/main" id="{C63A251D-5A91-E564-7A30-77F60782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807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1004</a:t>
              </a:r>
            </a:p>
          </p:txBody>
        </p:sp>
        <p:sp>
          <p:nvSpPr>
            <p:cNvPr id="7187" name="Rectangle 56">
              <a:extLst>
                <a:ext uri="{FF2B5EF4-FFF2-40B4-BE49-F238E27FC236}">
                  <a16:creationId xmlns:a16="http://schemas.microsoft.com/office/drawing/2014/main" id="{37828048-616F-A2CE-F465-591C5A03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95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1005</a:t>
              </a:r>
            </a:p>
          </p:txBody>
        </p:sp>
        <p:sp>
          <p:nvSpPr>
            <p:cNvPr id="7188" name="Rectangle 57">
              <a:extLst>
                <a:ext uri="{FF2B5EF4-FFF2-40B4-BE49-F238E27FC236}">
                  <a16:creationId xmlns:a16="http://schemas.microsoft.com/office/drawing/2014/main" id="{B0086BBB-2A52-A222-E548-56CA81866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093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1006</a:t>
              </a:r>
            </a:p>
          </p:txBody>
        </p:sp>
        <p:sp>
          <p:nvSpPr>
            <p:cNvPr id="7189" name="Rectangle 58">
              <a:extLst>
                <a:ext uri="{FF2B5EF4-FFF2-40B4-BE49-F238E27FC236}">
                  <a16:creationId xmlns:a16="http://schemas.microsoft.com/office/drawing/2014/main" id="{ABD80C27-5910-E36C-B4B7-785576296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23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1007</a:t>
              </a:r>
            </a:p>
          </p:txBody>
        </p:sp>
        <p:sp>
          <p:nvSpPr>
            <p:cNvPr id="7190" name="Rectangle 59">
              <a:extLst>
                <a:ext uri="{FF2B5EF4-FFF2-40B4-BE49-F238E27FC236}">
                  <a16:creationId xmlns:a16="http://schemas.microsoft.com/office/drawing/2014/main" id="{3D6A0A0E-9B08-047A-72DF-2146A606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381"/>
              <a:ext cx="861" cy="286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91" name="Rectangle 60">
              <a:extLst>
                <a:ext uri="{FF2B5EF4-FFF2-40B4-BE49-F238E27FC236}">
                  <a16:creationId xmlns:a16="http://schemas.microsoft.com/office/drawing/2014/main" id="{F74048F7-1361-40C7-17C0-3FFF7C24C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1428"/>
              <a:ext cx="1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Courier New" panose="02070309020205020404" pitchFamily="49" charset="0"/>
                </a:rPr>
                <a:t>-</a:t>
              </a:r>
              <a:endParaRPr lang="en-US" alt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192" name="Rectangle 61">
              <a:extLst>
                <a:ext uri="{FF2B5EF4-FFF2-40B4-BE49-F238E27FC236}">
                  <a16:creationId xmlns:a16="http://schemas.microsoft.com/office/drawing/2014/main" id="{3459F676-B66A-94A7-1A73-E3B3E7202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439"/>
              <a:ext cx="2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7193" name="Rectangle 62">
              <a:extLst>
                <a:ext uri="{FF2B5EF4-FFF2-40B4-BE49-F238E27FC236}">
                  <a16:creationId xmlns:a16="http://schemas.microsoft.com/office/drawing/2014/main" id="{0E90A8FB-9E3A-756F-9465-D3F03ED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379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1008</a:t>
              </a:r>
            </a:p>
          </p:txBody>
        </p:sp>
        <p:sp>
          <p:nvSpPr>
            <p:cNvPr id="7194" name="Rectangle 63">
              <a:extLst>
                <a:ext uri="{FF2B5EF4-FFF2-40B4-BE49-F238E27FC236}">
                  <a16:creationId xmlns:a16="http://schemas.microsoft.com/office/drawing/2014/main" id="{8C9D4353-111A-7150-6F31-DD874CB45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52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1009</a:t>
              </a:r>
            </a:p>
          </p:txBody>
        </p:sp>
      </p:grpSp>
      <p:sp>
        <p:nvSpPr>
          <p:cNvPr id="7173" name="Slide Number Placeholder 25">
            <a:extLst>
              <a:ext uri="{FF2B5EF4-FFF2-40B4-BE49-F238E27FC236}">
                <a16:creationId xmlns:a16="http://schemas.microsoft.com/office/drawing/2014/main" id="{3F07E43B-34C3-CF6B-0D9F-2489240CD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F1BEB2-518B-4309-81C9-05408D6323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301A74-59AD-B0FE-F65E-4C8070754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922FA8-83EB-E81C-1177-D4FE0857E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/>
          <a:lstStyle/>
          <a:p>
            <a:r>
              <a:rPr lang="en-US" altLang="en-US" sz="1800" i="1"/>
              <a:t>identifier – </a:t>
            </a:r>
            <a:r>
              <a:rPr lang="en-US" altLang="en-US" sz="1800"/>
              <a:t>name of a variable or any other named construct</a:t>
            </a:r>
            <a:endParaRPr lang="en-US" altLang="en-US" sz="1800" i="1"/>
          </a:p>
          <a:p>
            <a:r>
              <a:rPr lang="en-US" altLang="en-US" sz="1800"/>
              <a:t>identifier must start with a letter or underscore symbol 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_</a:t>
            </a:r>
            <a:r>
              <a:rPr lang="en-US" altLang="en-US" sz="1800"/>
              <a:t>), the rest of the characters should be letters, digits or underscores</a:t>
            </a:r>
          </a:p>
          <a:p>
            <a:r>
              <a:rPr lang="en-US" altLang="en-US" sz="1800"/>
              <a:t>legal identifiers: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x   x1  x_1  _abc  sum  RateAveragE</a:t>
            </a:r>
            <a:endParaRPr lang="en-US" altLang="en-US" sz="1800"/>
          </a:p>
          <a:p>
            <a:r>
              <a:rPr lang="en-US" altLang="en-US" sz="1800"/>
              <a:t>illegal identifiers, why?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13  3X  %change  data-1  my.identifier  a(3)</a:t>
            </a:r>
            <a:r>
              <a:rPr lang="en-US" altLang="en-US" sz="1800"/>
              <a:t> </a:t>
            </a:r>
          </a:p>
          <a:p>
            <a:r>
              <a:rPr lang="en-US" altLang="en-US" sz="1800"/>
              <a:t>C++ is </a:t>
            </a:r>
            <a:r>
              <a:rPr lang="en-US" altLang="en-US" sz="1800" i="1"/>
              <a:t>case sensitive: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/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800"/>
              <a:t>  are different identifiers 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D69DBB1-AC08-5801-35B2-7A3BC0B299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18BE8-45AC-459A-8520-68239A184D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311DEE8-3BA9-2179-50B3-C57041520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Identifier Style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8E272A6-042A-D230-E235-23F1EF884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13" y="990600"/>
            <a:ext cx="8610600" cy="5410200"/>
          </a:xfrm>
          <a:noFill/>
        </p:spPr>
        <p:txBody>
          <a:bodyPr/>
          <a:lstStyle/>
          <a:p>
            <a:r>
              <a:rPr lang="en-US" altLang="en-US" sz="1800"/>
              <a:t>careful selection of identifiers makes program more understandable</a:t>
            </a:r>
          </a:p>
          <a:p>
            <a:r>
              <a:rPr lang="en-US" altLang="en-US" sz="1800"/>
              <a:t>identifiers should be </a:t>
            </a:r>
          </a:p>
          <a:p>
            <a:pPr lvl="1"/>
            <a:r>
              <a:rPr lang="en-US" altLang="en-US" sz="1800"/>
              <a:t>short enough to be reasonable to type (single word is norm)</a:t>
            </a:r>
          </a:p>
          <a:p>
            <a:pPr lvl="2"/>
            <a:r>
              <a:rPr lang="en-US" altLang="en-US" sz="1800"/>
              <a:t>standard abbreviations are acceptable</a:t>
            </a:r>
          </a:p>
          <a:p>
            <a:pPr lvl="1"/>
            <a:r>
              <a:rPr lang="en-US" altLang="en-US" sz="1800"/>
              <a:t>long enough to be understandable</a:t>
            </a:r>
          </a:p>
          <a:p>
            <a:r>
              <a:rPr lang="en-US" altLang="en-US" sz="1800"/>
              <a:t>two styles of identifiers</a:t>
            </a:r>
          </a:p>
          <a:p>
            <a:pPr lvl="1"/>
            <a:r>
              <a:rPr lang="en-US" altLang="en-US" sz="1800"/>
              <a:t>Snake Case (C-style) - terse, use abbreviations and underscores to separate the words, never use capital letters for variables</a:t>
            </a:r>
          </a:p>
          <a:p>
            <a:pPr lvl="1"/>
            <a:r>
              <a:rPr lang="en-US" altLang="en-US" sz="1800"/>
              <a:t>Camel Case - if multiple words: capitalize, do not use underscores</a:t>
            </a:r>
          </a:p>
          <a:p>
            <a:pPr lvl="2"/>
            <a:r>
              <a:rPr lang="en-US" altLang="en-US" sz="1800"/>
              <a:t>variant: first letter lowercased</a:t>
            </a:r>
          </a:p>
          <a:p>
            <a:r>
              <a:rPr lang="en-US" altLang="en-US" sz="1800"/>
              <a:t>pick identifier style and use it consistently</a:t>
            </a:r>
          </a:p>
          <a:p>
            <a:r>
              <a:rPr lang="en-US" altLang="en-US" sz="1800"/>
              <a:t>ex: Camel Case 1		Snake Case	Camel Case 2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Min			min		min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Temperature		temperature	temperature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CameraAngle		camera_angle	cameraAngle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CurrentNumberPoints	cur_point_nmbr currentNumberPoints</a:t>
            </a:r>
            <a:endParaRPr lang="en-US" altLang="en-US" sz="180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CE7BA08-05E5-24C4-99CB-4A96B381C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44DCA-CA19-4C8E-A7C5-A8D6BF84DC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5BFE80F-C17D-612D-DCEE-C72BFD02B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Keywords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8E4A70-475D-1E03-54FB-FEA5E1B9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 i="1"/>
              <a:t>keywords</a:t>
            </a:r>
            <a:r>
              <a:rPr lang="en-US" altLang="en-US" sz="1700"/>
              <a:t> – identifiers reserved as part of the language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int, return, float, double</a:t>
            </a:r>
            <a:endParaRPr lang="en-US" altLang="en-US" sz="1700"/>
          </a:p>
          <a:p>
            <a:r>
              <a:rPr lang="en-US" altLang="en-US" sz="1700"/>
              <a:t>cannot be used by the programmer to name constructs</a:t>
            </a:r>
          </a:p>
          <a:p>
            <a:r>
              <a:rPr lang="en-US" altLang="en-US" sz="1700"/>
              <a:t>consist of lowercase letters only</a:t>
            </a:r>
          </a:p>
          <a:p>
            <a:r>
              <a:rPr lang="en-US" altLang="en-US" sz="1700"/>
              <a:t>have special meaning to the compiler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92361E9-32E5-A8B5-AF05-103CDE704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C4D59-F533-4A4E-9D73-D57CC5CAA1F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7BE8F22-EF81-38F9-CCF6-138BEF436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Keywords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C8AC5C-480E-EE81-EA8F-09C0E5FD2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asm         do            if                return	     typedef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auto        double        inline            short	     typeid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bool        dynamic_cast  int               signed       typename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break       delete        long              sizeof	     union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case        else          mutable           static	     unsigned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catch       enum          namespace         static_cast  using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char        explicit      new               struct       virtual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      extern        operator          switch	     void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const       false         private           template     volatile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const_cast  float         protected         this         wchar_t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continue    for           public            throw        while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default     friend        register          true         union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     goto          reinterpret_cast  try          unsigned</a:t>
            </a:r>
            <a:r>
              <a:rPr lang="en-US" altLang="en-US" sz="1600">
                <a:latin typeface="Courier" pitchFamily="49" charset="0"/>
              </a:rPr>
              <a:t>	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EE09F6A-AF4B-7515-3538-B261EA74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2F9028-6E47-4A18-8805-A59F17BBE1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5F91E54-31DA-F9ED-AD8F-E2BEC18BC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ABF7DF2-0ACF-4AD4-6971-5EF4A538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47244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before use, every variable in C++ program needs to be </a:t>
            </a:r>
            <a:r>
              <a:rPr lang="en-US" altLang="en-US" sz="1700" i="1" dirty="0"/>
              <a:t>declared</a:t>
            </a:r>
          </a:p>
          <a:p>
            <a:pPr>
              <a:defRPr/>
            </a:pPr>
            <a:r>
              <a:rPr lang="en-US" altLang="en-US" sz="1700" i="1" dirty="0"/>
              <a:t>declaration</a:t>
            </a:r>
            <a:r>
              <a:rPr lang="en-US" altLang="en-US" sz="1700" dirty="0"/>
              <a:t> </a:t>
            </a:r>
            <a:r>
              <a:rPr lang="en-US" altLang="en-US" sz="1700" i="1" dirty="0"/>
              <a:t>– </a:t>
            </a:r>
            <a:r>
              <a:rPr lang="en-US" altLang="en-US" sz="1700" dirty="0"/>
              <a:t>introduction of the name to the compiler</a:t>
            </a:r>
          </a:p>
          <a:p>
            <a:pPr>
              <a:defRPr/>
            </a:pPr>
            <a:r>
              <a:rPr lang="en-US" altLang="en-US" sz="1700" i="1" dirty="0"/>
              <a:t>type – </a:t>
            </a:r>
            <a:r>
              <a:rPr lang="en-US" altLang="en-US" sz="1700" dirty="0"/>
              <a:t>the  kind of data stored in a variable</a:t>
            </a:r>
          </a:p>
          <a:p>
            <a:pPr>
              <a:defRPr/>
            </a:pPr>
            <a:r>
              <a:rPr lang="en-US" altLang="en-US" sz="1700" dirty="0"/>
              <a:t>variable declaration statement specifies</a:t>
            </a:r>
          </a:p>
          <a:p>
            <a:pPr lvl="1">
              <a:defRPr/>
            </a:pPr>
            <a:r>
              <a:rPr lang="en-US" altLang="en-US" sz="1700" dirty="0"/>
              <a:t>type</a:t>
            </a:r>
          </a:p>
          <a:p>
            <a:pPr lvl="1">
              <a:defRPr/>
            </a:pPr>
            <a:r>
              <a:rPr lang="en-US" altLang="en-US" sz="1700" dirty="0"/>
              <a:t>name</a:t>
            </a:r>
            <a:endParaRPr lang="en-US" altLang="en-US" sz="1700" dirty="0">
              <a:ea typeface="+mn-ea"/>
              <a:cs typeface="+mn-cs"/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declaration syntax:</a:t>
            </a:r>
          </a:p>
          <a:p>
            <a:pPr>
              <a:defRPr/>
            </a:pPr>
            <a:r>
              <a:rPr lang="en-US" altLang="en-US" sz="1700" dirty="0"/>
              <a:t>two commonly used numeric types are:</a:t>
            </a:r>
          </a:p>
          <a:p>
            <a:pPr lvl="1"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/>
              <a:t>- whole positive or negative numbers:</a:t>
            </a:r>
          </a:p>
          <a:p>
            <a:pPr lvl="2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1, 2, -1,0,-288</a:t>
            </a:r>
            <a:r>
              <a:rPr lang="en-US" altLang="en-US" sz="1700" dirty="0">
                <a:solidFill>
                  <a:schemeClr val="accent2"/>
                </a:solidFill>
              </a:rPr>
              <a:t>,</a:t>
            </a:r>
            <a:r>
              <a:rPr lang="en-US" altLang="en-US" sz="1700" dirty="0"/>
              <a:t>  etc.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700" dirty="0"/>
              <a:t> - positive or negative numbers with fractional part:</a:t>
            </a:r>
          </a:p>
          <a:p>
            <a:pPr lvl="2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1.75, -0.55   1000000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example declarations: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 weight,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totalWeight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solidFill>
                <a:schemeClr val="accent2"/>
              </a:solidFill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6834B766-60CF-FF50-9182-248F3E28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078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type id, id, ..., id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B419F287-8CF8-D34F-7735-66E33027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3414713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6390" name="Line 12">
            <a:extLst>
              <a:ext uri="{FF2B5EF4-FFF2-40B4-BE49-F238E27FC236}">
                <a16:creationId xmlns:a16="http://schemas.microsoft.com/office/drawing/2014/main" id="{D509B9B8-8C89-2272-8D00-AD62A88F46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048000"/>
            <a:ext cx="122238" cy="16033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Freeform 13">
            <a:extLst>
              <a:ext uri="{FF2B5EF4-FFF2-40B4-BE49-F238E27FC236}">
                <a16:creationId xmlns:a16="http://schemas.microsoft.com/office/drawing/2014/main" id="{8AF87C6A-25BD-F3D0-CB68-5ED6CD41F188}"/>
              </a:ext>
            </a:extLst>
          </p:cNvPr>
          <p:cNvSpPr>
            <a:spLocks/>
          </p:cNvSpPr>
          <p:nvPr/>
        </p:nvSpPr>
        <p:spPr bwMode="auto">
          <a:xfrm>
            <a:off x="5029200" y="3200400"/>
            <a:ext cx="111125" cy="123825"/>
          </a:xfrm>
          <a:custGeom>
            <a:avLst/>
            <a:gdLst>
              <a:gd name="T0" fmla="*/ 0 w 70"/>
              <a:gd name="T1" fmla="*/ 2147483646 h 78"/>
              <a:gd name="T2" fmla="*/ 2147483646 w 70"/>
              <a:gd name="T3" fmla="*/ 0 h 78"/>
              <a:gd name="T4" fmla="*/ 2147483646 w 70"/>
              <a:gd name="T5" fmla="*/ 2147483646 h 78"/>
              <a:gd name="T6" fmla="*/ 2147483646 w 70"/>
              <a:gd name="T7" fmla="*/ 2147483646 h 78"/>
              <a:gd name="T8" fmla="*/ 2147483646 w 70"/>
              <a:gd name="T9" fmla="*/ 2147483646 h 78"/>
              <a:gd name="T10" fmla="*/ 2147483646 w 70"/>
              <a:gd name="T11" fmla="*/ 2147483646 h 78"/>
              <a:gd name="T12" fmla="*/ 2147483646 w 70"/>
              <a:gd name="T13" fmla="*/ 2147483646 h 78"/>
              <a:gd name="T14" fmla="*/ 2147483646 w 70"/>
              <a:gd name="T15" fmla="*/ 2147483646 h 78"/>
              <a:gd name="T16" fmla="*/ 2147483646 w 70"/>
              <a:gd name="T17" fmla="*/ 2147483646 h 78"/>
              <a:gd name="T18" fmla="*/ 2147483646 w 70"/>
              <a:gd name="T19" fmla="*/ 2147483646 h 78"/>
              <a:gd name="T20" fmla="*/ 2147483646 w 70"/>
              <a:gd name="T21" fmla="*/ 2147483646 h 78"/>
              <a:gd name="T22" fmla="*/ 2147483646 w 70"/>
              <a:gd name="T23" fmla="*/ 2147483646 h 78"/>
              <a:gd name="T24" fmla="*/ 2147483646 w 70"/>
              <a:gd name="T25" fmla="*/ 2147483646 h 78"/>
              <a:gd name="T26" fmla="*/ 2147483646 w 70"/>
              <a:gd name="T27" fmla="*/ 2147483646 h 78"/>
              <a:gd name="T28" fmla="*/ 2147483646 w 70"/>
              <a:gd name="T29" fmla="*/ 2147483646 h 78"/>
              <a:gd name="T30" fmla="*/ 0 w 7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0"/>
              <a:gd name="T49" fmla="*/ 0 h 78"/>
              <a:gd name="T50" fmla="*/ 70 w 70"/>
              <a:gd name="T51" fmla="*/ 78 h 7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0" h="78">
                <a:moveTo>
                  <a:pt x="0" y="78"/>
                </a:moveTo>
                <a:lnTo>
                  <a:pt x="15" y="0"/>
                </a:lnTo>
                <a:lnTo>
                  <a:pt x="17" y="6"/>
                </a:lnTo>
                <a:lnTo>
                  <a:pt x="21" y="9"/>
                </a:lnTo>
                <a:lnTo>
                  <a:pt x="24" y="15"/>
                </a:lnTo>
                <a:lnTo>
                  <a:pt x="28" y="19"/>
                </a:lnTo>
                <a:lnTo>
                  <a:pt x="32" y="23"/>
                </a:lnTo>
                <a:lnTo>
                  <a:pt x="36" y="26"/>
                </a:lnTo>
                <a:lnTo>
                  <a:pt x="40" y="30"/>
                </a:lnTo>
                <a:lnTo>
                  <a:pt x="45" y="32"/>
                </a:lnTo>
                <a:lnTo>
                  <a:pt x="49" y="36"/>
                </a:lnTo>
                <a:lnTo>
                  <a:pt x="55" y="38"/>
                </a:lnTo>
                <a:lnTo>
                  <a:pt x="61" y="40"/>
                </a:lnTo>
                <a:lnTo>
                  <a:pt x="66" y="42"/>
                </a:lnTo>
                <a:lnTo>
                  <a:pt x="70" y="44"/>
                </a:lnTo>
                <a:lnTo>
                  <a:pt x="0" y="7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3" name="Rectangle 15">
            <a:extLst>
              <a:ext uri="{FF2B5EF4-FFF2-40B4-BE49-F238E27FC236}">
                <a16:creationId xmlns:a16="http://schemas.microsoft.com/office/drawing/2014/main" id="{93A551BD-2761-8C5D-B352-7B4B7AED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2295525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+mn-lt"/>
              </a:rPr>
              <a:t>one or more identifiers</a:t>
            </a:r>
          </a:p>
        </p:txBody>
      </p:sp>
      <p:sp>
        <p:nvSpPr>
          <p:cNvPr id="2" name="Slide Number Placeholder 13">
            <a:extLst>
              <a:ext uri="{FF2B5EF4-FFF2-40B4-BE49-F238E27FC236}">
                <a16:creationId xmlns:a16="http://schemas.microsoft.com/office/drawing/2014/main" id="{9877B606-FB89-7832-F1CA-A978DFF75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FAAE7-C3CF-4A1D-8B5D-299541884B1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97C8C11-DDEC-CB8C-8B26-084006FD4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447800"/>
          </a:xfrm>
          <a:noFill/>
        </p:spPr>
        <p:txBody>
          <a:bodyPr/>
          <a:lstStyle/>
          <a:p>
            <a:r>
              <a:rPr lang="en-US" altLang="en-US"/>
              <a:t>Declaration Location</a:t>
            </a:r>
            <a:br>
              <a:rPr lang="en-US" altLang="en-US"/>
            </a:br>
            <a:r>
              <a:rPr lang="en-US" altLang="en-US"/>
              <a:t>Initial Value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4E9F974-624C-69EB-87CA-D4BCB2B1C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543800" cy="3810000"/>
          </a:xfrm>
          <a:noFill/>
        </p:spPr>
        <p:txBody>
          <a:bodyPr/>
          <a:lstStyle/>
          <a:p>
            <a:r>
              <a:rPr lang="en-US" altLang="en-US" sz="1800"/>
              <a:t>a variable should be declared as close to its use as possible</a:t>
            </a:r>
          </a:p>
          <a:p>
            <a:r>
              <a:rPr lang="en-US" altLang="en-US" sz="1800"/>
              <a:t>variable contains a value after it is declared</a:t>
            </a:r>
          </a:p>
          <a:p>
            <a:pPr lvl="1"/>
            <a:r>
              <a:rPr lang="en-US" altLang="en-US" sz="1800"/>
              <a:t>until assigned, this value is arbitrary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BAC2936-E673-D066-43D9-20F4AC03F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77E0F-7091-420C-B5C9-D6DC3860B1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>
            <a:extLst>
              <a:ext uri="{FF2B5EF4-FFF2-40B4-BE49-F238E27FC236}">
                <a16:creationId xmlns:a16="http://schemas.microsoft.com/office/drawing/2014/main" id="{5D2744F4-9595-298D-D398-C3C1585DA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Assignment</a:t>
            </a:r>
          </a:p>
        </p:txBody>
      </p:sp>
      <p:sp>
        <p:nvSpPr>
          <p:cNvPr id="19459" name="Rectangle 2051">
            <a:extLst>
              <a:ext uri="{FF2B5EF4-FFF2-40B4-BE49-F238E27FC236}">
                <a16:creationId xmlns:a16="http://schemas.microsoft.com/office/drawing/2014/main" id="{F9D62E58-F661-D452-818B-06A29D96F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  <a:noFill/>
        </p:spPr>
        <p:txBody>
          <a:bodyPr/>
          <a:lstStyle/>
          <a:p>
            <a:r>
              <a:rPr lang="en-US" altLang="en-US" sz="1800"/>
              <a:t>syntax: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variable = value;</a:t>
            </a:r>
            <a:endParaRPr lang="en-US" altLang="en-US" sz="1800"/>
          </a:p>
          <a:p>
            <a:r>
              <a:rPr lang="en-US" altLang="en-US" sz="1800" i="1"/>
              <a:t>assignment statement</a:t>
            </a:r>
            <a:r>
              <a:rPr lang="en-US" altLang="en-US" sz="1800"/>
              <a:t> is an order to the computer to set the value of the variable on the left-hand side of equal sign to the value of the right-hand side</a:t>
            </a:r>
          </a:p>
          <a:p>
            <a:pPr lvl="1"/>
            <a:r>
              <a:rPr lang="en-US" altLang="en-US" sz="1800"/>
              <a:t>it looks like a math equation, but it is not</a:t>
            </a:r>
          </a:p>
          <a:p>
            <a:r>
              <a:rPr lang="en-US" altLang="en-US" sz="18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numberOfBars = 37;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totalWeight = oneWeight;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totalWeight = oneWeight * numberOfBars;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numberOfBars = numberOfBars + 3;</a:t>
            </a:r>
            <a:endParaRPr lang="en-US" altLang="en-US" sz="1800"/>
          </a:p>
          <a:p>
            <a:pPr lvl="1"/>
            <a:endParaRPr lang="en-US" altLang="en-US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4DDE4756-6BC2-3744-25C5-8546F3B22A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3D2A3-3371-4788-95E4-AEB1EC644D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587</TotalTime>
  <Pages>22</Pages>
  <Words>1120</Words>
  <Application>Microsoft Office PowerPoint</Application>
  <PresentationFormat>On-screen Show (4:3)</PresentationFormat>
  <Paragraphs>172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Monotype Sorts</vt:lpstr>
      <vt:lpstr>Courier New</vt:lpstr>
      <vt:lpstr>Courier</vt:lpstr>
      <vt:lpstr>green</vt:lpstr>
      <vt:lpstr>C++ Basics</vt:lpstr>
      <vt:lpstr>Variables</vt:lpstr>
      <vt:lpstr>Identifiers</vt:lpstr>
      <vt:lpstr>Identifier Style</vt:lpstr>
      <vt:lpstr>Keywords</vt:lpstr>
      <vt:lpstr>Keywords (cont.)</vt:lpstr>
      <vt:lpstr>Variable Declaration</vt:lpstr>
      <vt:lpstr>Declaration Location Initial Value</vt:lpstr>
      <vt:lpstr>Assignment</vt:lpstr>
      <vt:lpstr>Streams</vt:lpstr>
      <vt:lpstr>Output</vt:lpstr>
      <vt:lpstr>Input</vt:lpstr>
      <vt:lpstr>Debugging and Tracing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Cohoon and Davidson</dc:creator>
  <cp:keywords/>
  <dc:description/>
  <cp:lastModifiedBy>Patel, Yug</cp:lastModifiedBy>
  <cp:revision>304</cp:revision>
  <cp:lastPrinted>2001-01-23T19:41:44Z</cp:lastPrinted>
  <dcterms:created xsi:type="dcterms:W3CDTF">1996-06-25T16:22:20Z</dcterms:created>
  <dcterms:modified xsi:type="dcterms:W3CDTF">2024-04-21T03:53:15Z</dcterms:modified>
</cp:coreProperties>
</file>