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317" r:id="rId2"/>
    <p:sldId id="256" r:id="rId3"/>
    <p:sldId id="324" r:id="rId4"/>
    <p:sldId id="319" r:id="rId5"/>
    <p:sldId id="322" r:id="rId6"/>
    <p:sldId id="325" r:id="rId7"/>
    <p:sldId id="320" r:id="rId8"/>
    <p:sldId id="323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00E4"/>
    <a:srgbClr val="9234DB"/>
    <a:srgbClr val="A2C1FE"/>
    <a:srgbClr val="114FFB"/>
    <a:srgbClr val="618FFD"/>
    <a:srgbClr val="063DE8"/>
    <a:srgbClr val="3365F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450" y="38"/>
      </p:cViewPr>
      <p:guideLst>
        <p:guide orient="horz" pos="2160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23EEA64-EE18-422C-7DB5-F443BAA6B6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12E824F-1412-3166-01A5-A773E542DCD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105D574D-A85B-C44D-1F53-FD7EFE5DA05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032BE25A-BBF4-CD42-7B03-2106BEFE2D8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38215CB-25CD-3AE0-FDFE-F159150B84B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BFE1900-5D61-A7C9-4FF9-699D7F6526E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740D650-5812-B684-13BE-6B99DDFCB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70923773-A165-9C7C-DF32-891BF1BD72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B41FC7C-E069-4306-BD6E-BB59E749B2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C4BBF2A9-CDD0-9ADF-45F2-69B0852F61E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844" rIns="92126" bIns="468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D8836067-758E-6361-BD57-442F962A086C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651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318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97000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589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>
            <a:extLst>
              <a:ext uri="{FF2B5EF4-FFF2-40B4-BE49-F238E27FC236}">
                <a16:creationId xmlns:a16="http://schemas.microsoft.com/office/drawing/2014/main" id="{CF7F4D65-BC9E-3688-7118-0CB7D1B2D4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331C5D-692D-452F-B15A-7457108FD64F}" type="slidenum">
              <a:rPr lang="en-US" altLang="en-US" sz="1000" smtClean="0">
                <a:latin typeface="Times New Roman" panose="02020603050405020304" pitchFamily="18" charset="0"/>
              </a:rPr>
              <a:pPr/>
              <a:t>2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FEFEE203-2BD5-9BC3-CE7C-EDD10B06142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1489FDDC-093D-92DD-5DA6-86C30602EF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31">
            <a:extLst>
              <a:ext uri="{FF2B5EF4-FFF2-40B4-BE49-F238E27FC236}">
                <a16:creationId xmlns:a16="http://schemas.microsoft.com/office/drawing/2014/main" id="{E7C322AD-AB8E-B393-A808-899553319773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3" name="Rectangle 1032">
              <a:extLst>
                <a:ext uri="{FF2B5EF4-FFF2-40B4-BE49-F238E27FC236}">
                  <a16:creationId xmlns:a16="http://schemas.microsoft.com/office/drawing/2014/main" id="{E222EAC1-7AB7-0B0C-405B-11669CC91646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" name="Rectangle 1033">
              <a:extLst>
                <a:ext uri="{FF2B5EF4-FFF2-40B4-BE49-F238E27FC236}">
                  <a16:creationId xmlns:a16="http://schemas.microsoft.com/office/drawing/2014/main" id="{D216EC93-6378-4691-BC8A-475330210DCB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52226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227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D170412A-B7EF-6F59-A03F-885C6F9A16E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A1AE7885-9D64-FBC1-BFEE-37B597B142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C751885C-11DD-D044-A3B2-DB382B0B76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C3EFD-10EF-438E-91DF-7E32590110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315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682A95E-4632-46B5-E79E-55F5ECA3A16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481D177-8FAF-5483-E850-A4CAD9871A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0F86B-D7BD-496F-8F44-4DBDC5E73F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C3C7FF3-E1DD-0040-C402-BE414DEAA3D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0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BEB4F81-F832-939F-BA23-59151D4941C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88AE08D-C4EF-E856-5BDF-43904F5722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CB40B-3F96-485B-B415-2E47FEAF37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E9705BC-4C29-3602-E50E-97566E89B06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6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E2A9ECD-0F00-F2E6-9A4C-7BC624330B9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62EA57D-30D0-B86E-4591-988D69804AD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95EF6-3B91-49F4-8578-E0C1F6C316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C456031-6A4D-8D29-1363-8325F5ABCCE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0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DD10C74-B617-0D9B-F9D1-C6094F95B89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EE18395-2874-812A-1C11-D742B80930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E2550-7A51-4C26-9F64-F6C2EAA721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3BD8769-81FA-2924-49BF-D3A5B1DBA8E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2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3ECF394-C017-94DF-2DC8-1126B7DA0EC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17158CA-D9FE-C7A2-B3DE-9F62D15957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834B7-9D7B-4384-BF4F-83E0A937A8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2B8E3B99-FBA9-8FCB-E6FE-861280B7074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0BA6F3F-8352-2F7B-36BB-86272F8A4B4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427784D-6744-712F-540D-44BF2A4A3D8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E6CBA-1346-4AA8-99DF-5B4C74BE0F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1C40029A-2448-30A2-F37E-D7F9AE2BBB6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9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B1B3F77F-9977-9A8D-35CA-D047A33E1A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A3493770-FA40-5111-4E51-8A86544A19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F346A-15E6-463B-A864-91C8879D70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39E6FA2-08AB-33A9-B8C8-D353752C5D6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5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C39B538C-EC3B-D2DB-E01C-2FBFA7ACDFD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EFCBDE8F-F920-54B1-C6C1-DAF2D2881D7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D82A05-A953-418F-821E-1DB8564DFD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21942369-F2C3-AF2A-B228-744C3024C3B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15CD8B5-8519-53F9-6852-8EFD9BE83B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63809186-150A-5FF8-3650-8A2824CA2C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D7C05-94CB-44CD-A1F8-625AB8C342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662F444-7916-799C-9160-B5F3B64802D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4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E67F89C-4237-E747-23BC-0630354ED9C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6E25B866-644D-894B-3E76-CBFBF12F951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3C414-244D-489E-B180-EB0AF16B7D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27D755C-4043-75EF-C544-A8B8EAC98F8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2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6E1B6B5E-998F-703F-CD6C-80CC119F73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D085D1C0-866F-AAE7-0D50-EAFD4F3001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A219C4D6-ED40-6B17-E964-5667A26744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8" name="Rectangle 8">
            <a:extLst>
              <a:ext uri="{FF2B5EF4-FFF2-40B4-BE49-F238E27FC236}">
                <a16:creationId xmlns:a16="http://schemas.microsoft.com/office/drawing/2014/main" id="{857D40A7-1FE8-BC60-5A5B-72366E73A93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4AD1B97-6945-44C4-8D01-8A9435532D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1210" name="Rectangle 10">
            <a:extLst>
              <a:ext uri="{FF2B5EF4-FFF2-40B4-BE49-F238E27FC236}">
                <a16:creationId xmlns:a16="http://schemas.microsoft.com/office/drawing/2014/main" id="{082A17A6-1F86-5378-DE4E-CC715B1B15B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33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  <p:sldLayoutId id="2147484031" r:id="rId10"/>
    <p:sldLayoutId id="214748403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95B4559-526C-EE59-2FF4-3647A8B042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762000"/>
          </a:xfrm>
          <a:noFill/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altLang="en-US"/>
              <a:t>Increment and Iterative Constructs Review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078B250-1C31-20CE-9BD4-32B42B3F7B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077200" cy="4572000"/>
          </a:xfrm>
          <a:noFill/>
        </p:spPr>
        <p:txBody>
          <a:bodyPr/>
          <a:lstStyle/>
          <a:p>
            <a:r>
              <a:rPr lang="en-US" altLang="en-US" sz="1800"/>
              <a:t>differentiate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x++;		++u;</a:t>
            </a:r>
            <a:b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      u =  --x;	u = x--;</a:t>
            </a:r>
            <a:b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      u += x;		v -= ++x;	</a:t>
            </a:r>
            <a:endParaRPr lang="en-US" altLang="en-US" sz="1800"/>
          </a:p>
          <a:p>
            <a:r>
              <a:rPr lang="en-US" altLang="en-US" sz="1800"/>
              <a:t>what is a block? what is special about declaring a variable inside a block?</a:t>
            </a:r>
          </a:p>
          <a:p>
            <a:r>
              <a:rPr lang="en-US" altLang="en-US" sz="1800"/>
              <a:t>what is the difference between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1800"/>
              <a:t> and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do-while</a:t>
            </a:r>
            <a:r>
              <a:rPr lang="en-US" altLang="en-US" sz="1800"/>
              <a:t>? Can one replace the other?</a:t>
            </a:r>
          </a:p>
          <a:p>
            <a:r>
              <a:rPr lang="en-US" altLang="en-US" sz="1800"/>
              <a:t>what does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800"/>
              <a:t> do? Why is it needed? what is </a:t>
            </a:r>
            <a:r>
              <a:rPr lang="en-US" altLang="en-US" sz="1800" i="1"/>
              <a:t>init-statement</a:t>
            </a:r>
            <a:r>
              <a:rPr lang="en-US" altLang="en-US" sz="1800"/>
              <a:t>, </a:t>
            </a:r>
            <a:r>
              <a:rPr lang="en-US" altLang="en-US" sz="1800" i="1"/>
              <a:t>expression</a:t>
            </a:r>
            <a:r>
              <a:rPr lang="en-US" altLang="en-US" sz="1800"/>
              <a:t>, </a:t>
            </a:r>
            <a:r>
              <a:rPr lang="en-US" altLang="en-US" sz="1800" i="1"/>
              <a:t>post-statement </a:t>
            </a:r>
            <a:r>
              <a:rPr lang="en-US" altLang="en-US" sz="1800"/>
              <a:t>in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800"/>
              <a:t>? Can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800"/>
              <a:t> replace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while/do-while</a:t>
            </a:r>
            <a:r>
              <a:rPr lang="en-US" altLang="en-US" sz="1800"/>
              <a:t>? is reverse possible? </a:t>
            </a:r>
          </a:p>
          <a:p>
            <a:r>
              <a:rPr lang="en-US" altLang="en-US" sz="1800"/>
              <a:t>what is loop variable? Where is it declared in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800"/>
              <a:t>? What is its scope?</a:t>
            </a:r>
          </a:p>
          <a:p>
            <a:r>
              <a:rPr lang="en-US" altLang="en-US" sz="1800"/>
              <a:t>how is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z="1800"/>
              <a:t> used inside an iterative construct?</a:t>
            </a:r>
          </a:p>
          <a:p>
            <a:r>
              <a:rPr lang="en-US" altLang="en-US" sz="1800"/>
              <a:t>what is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continue</a:t>
            </a:r>
            <a:r>
              <a:rPr lang="en-US" altLang="en-US" sz="1800"/>
              <a:t>? how is it used?</a:t>
            </a:r>
          </a:p>
          <a:p>
            <a:r>
              <a:rPr lang="en-US" altLang="en-US" sz="1800"/>
              <a:t>what is iterate-and-keep-track</a:t>
            </a:r>
            <a:r>
              <a:rPr lang="en-US" altLang="en-US" sz="1800" i="1"/>
              <a:t> </a:t>
            </a:r>
            <a:r>
              <a:rPr lang="en-US" altLang="en-US" sz="1800"/>
              <a:t>idiom? what is tracking variable?</a:t>
            </a:r>
          </a:p>
          <a:p>
            <a:r>
              <a:rPr lang="en-US" altLang="en-US" sz="1800"/>
              <a:t>what’s a nested iterative construct? what is inner/outer loop? How many loops can be nested in C++?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D641E8D5-097E-A9F8-6457-373A33DDCD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6DB74D-F667-462B-9D8E-56315150400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F989BC5-1110-A25B-5A91-D7C62232602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en-US"/>
              <a:t>Predefined Functions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ECF03F8-1017-A124-0F24-51DC5002D65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3200">
                <a:solidFill>
                  <a:schemeClr val="folHlink"/>
                </a:solidFill>
              </a:rPr>
              <a:t>library code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3685E42-C846-6AF7-10AF-F688E7FFCA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1813" y="304800"/>
            <a:ext cx="7848600" cy="762000"/>
          </a:xfrm>
          <a:noFill/>
        </p:spPr>
        <p:txBody>
          <a:bodyPr/>
          <a:lstStyle/>
          <a:p>
            <a:r>
              <a:rPr lang="en-US" altLang="en-US"/>
              <a:t>Name, Return Value, Argument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F032680-CDAE-2C0A-B4AC-36AFD44D5E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1813" y="1295400"/>
            <a:ext cx="8078787" cy="5091113"/>
          </a:xfrm>
        </p:spPr>
        <p:txBody>
          <a:bodyPr/>
          <a:lstStyle/>
          <a:p>
            <a:pPr>
              <a:defRPr/>
            </a:pPr>
            <a:r>
              <a:rPr lang="en-US" altLang="en-US" sz="1700" i="1" dirty="0"/>
              <a:t>function </a:t>
            </a:r>
            <a:r>
              <a:rPr lang="en-US" altLang="en-US" sz="1700" dirty="0"/>
              <a:t>– named group of statements carrying out a particular task that accepts values and computes the result</a:t>
            </a:r>
          </a:p>
          <a:p>
            <a:pPr lvl="1">
              <a:defRPr/>
            </a:pPr>
            <a:r>
              <a:rPr lang="en-US" altLang="en-US" sz="1700" i="1" dirty="0"/>
              <a:t>function name</a:t>
            </a:r>
            <a:r>
              <a:rPr lang="en-US" altLang="en-US" sz="1700" dirty="0"/>
              <a:t> – identifier distinguishing the function from others</a:t>
            </a:r>
          </a:p>
          <a:p>
            <a:pPr lvl="2">
              <a:defRPr/>
            </a:pPr>
            <a:r>
              <a:rPr lang="en-US" altLang="en-US" sz="1700" dirty="0"/>
              <a:t>example – square root function: 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sqrt</a:t>
            </a:r>
            <a:endParaRPr lang="en-US" altLang="en-US" sz="1700" dirty="0"/>
          </a:p>
          <a:p>
            <a:pPr lvl="1">
              <a:defRPr/>
            </a:pPr>
            <a:r>
              <a:rPr lang="en-US" altLang="en-US" sz="1700" i="1" dirty="0"/>
              <a:t>argument </a:t>
            </a:r>
            <a:r>
              <a:rPr lang="en-US" altLang="en-US" sz="1700" dirty="0"/>
              <a:t>– the value provided to the function to carry out </a:t>
            </a:r>
            <a:r>
              <a:rPr lang="en-US" altLang="en-US" sz="1700"/>
              <a:t>its task</a:t>
            </a:r>
            <a:endParaRPr lang="en-US" altLang="en-US" sz="1700" dirty="0"/>
          </a:p>
          <a:p>
            <a:pPr lvl="1">
              <a:defRPr/>
            </a:pPr>
            <a:r>
              <a:rPr lang="en-US" altLang="en-US" sz="1700" i="1" dirty="0"/>
              <a:t>return value</a:t>
            </a:r>
            <a:r>
              <a:rPr lang="en-US" altLang="en-US" sz="1700" dirty="0"/>
              <a:t> - value computed by the function</a:t>
            </a:r>
            <a:endParaRPr lang="en-US" altLang="en-US" sz="1700" i="1" dirty="0"/>
          </a:p>
          <a:p>
            <a:pPr>
              <a:defRPr/>
            </a:pPr>
            <a:r>
              <a:rPr lang="en-US" altLang="en-US" sz="1700" dirty="0"/>
              <a:t>function accepts arguments of certain type and returns the value of certain type</a:t>
            </a:r>
          </a:p>
          <a:p>
            <a:pPr lvl="1"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sqrt</a:t>
            </a:r>
            <a:r>
              <a:rPr lang="en-US" altLang="en-US" sz="1700" dirty="0"/>
              <a:t> accepts and returns 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double</a:t>
            </a:r>
          </a:p>
          <a:p>
            <a:pPr>
              <a:defRPr/>
            </a:pPr>
            <a:r>
              <a:rPr lang="en-US" altLang="en-US" sz="1700" dirty="0"/>
              <a:t>C++ comes with libraries of code that can be reused in your programs. The code comes in the form of </a:t>
            </a:r>
            <a:r>
              <a:rPr lang="en-US" altLang="en-US" sz="1700" i="1" dirty="0"/>
              <a:t>pre-defined functions</a:t>
            </a:r>
          </a:p>
          <a:p>
            <a:pPr lvl="1">
              <a:defRPr/>
            </a:pPr>
            <a:r>
              <a:rPr lang="en-US" altLang="en-US" sz="1700" dirty="0"/>
              <a:t>what is the program that adds pre-defined functions to your code to produce executable?</a:t>
            </a:r>
          </a:p>
          <a:p>
            <a:pPr lvl="1"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sqrt </a:t>
            </a:r>
            <a:r>
              <a:rPr lang="en-US" altLang="en-US" sz="1700" dirty="0"/>
              <a:t>is a predefined function</a:t>
            </a:r>
          </a:p>
          <a:p>
            <a:pPr>
              <a:defRPr/>
            </a:pPr>
            <a:r>
              <a:rPr lang="en-US" altLang="en-US" sz="1600" dirty="0"/>
              <a:t>to use a function, need to specify particular include directive:</a:t>
            </a:r>
          </a:p>
          <a:p>
            <a:pPr lvl="1">
              <a:defRPr/>
            </a:pPr>
            <a:r>
              <a:rPr lang="en-US" altLang="en-US" sz="1600" dirty="0"/>
              <a:t>to use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sqrt</a:t>
            </a:r>
            <a:r>
              <a:rPr lang="en-US" altLang="en-US" sz="1600" dirty="0"/>
              <a:t>	 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cmath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&gt;</a:t>
            </a:r>
            <a:endParaRPr lang="en-US" altLang="en-US" sz="1700" dirty="0"/>
          </a:p>
          <a:p>
            <a:pPr marL="457200" lvl="1" indent="0">
              <a:buFont typeface="Monotype Sorts" pitchFamily="2" charset="2"/>
              <a:buNone/>
              <a:defRPr/>
            </a:pPr>
            <a:endParaRPr lang="en-US" altLang="en-US" sz="17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>
              <a:buFont typeface="Monotype Sorts" pitchFamily="2" charset="2"/>
              <a:buNone/>
              <a:defRPr/>
            </a:pPr>
            <a:endParaRPr lang="en-US" altLang="en-US" sz="1700" dirty="0"/>
          </a:p>
          <a:p>
            <a:pPr>
              <a:defRPr/>
            </a:pPr>
            <a:endParaRPr lang="en-US" altLang="en-US" sz="1600" dirty="0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BAB3C55D-2109-2BD9-AD8F-0DEFBD961D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515A79-E45B-4ABF-B042-B991F3EEE87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F48D2C0-C744-762D-2B6A-398262D196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848600" cy="762000"/>
          </a:xfrm>
          <a:noFill/>
        </p:spPr>
        <p:txBody>
          <a:bodyPr/>
          <a:lstStyle/>
          <a:p>
            <a:r>
              <a:rPr lang="en-US" altLang="en-US"/>
              <a:t>Invocation, Argument Variants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AE9CFB5-2FF2-D46E-7046-427604C3D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7613" cy="5500688"/>
          </a:xfrm>
        </p:spPr>
        <p:txBody>
          <a:bodyPr/>
          <a:lstStyle/>
          <a:p>
            <a:pPr>
              <a:defRPr/>
            </a:pPr>
            <a:r>
              <a:rPr lang="en-US" altLang="en-US" sz="1700" i="1" dirty="0"/>
              <a:t>function call</a:t>
            </a:r>
            <a:r>
              <a:rPr lang="en-US" altLang="en-US" sz="1700" dirty="0"/>
              <a:t> (</a:t>
            </a:r>
            <a:r>
              <a:rPr lang="en-US" altLang="en-US" sz="1700" i="1" dirty="0"/>
              <a:t>function invocation</a:t>
            </a:r>
            <a:r>
              <a:rPr lang="en-US" altLang="en-US" sz="1700" dirty="0"/>
              <a:t>) – executing function code from elsewhere in program</a:t>
            </a:r>
          </a:p>
          <a:p>
            <a:pPr lvl="1">
              <a:defRPr/>
            </a:pPr>
            <a:r>
              <a:rPr lang="en-US" altLang="en-US" sz="1700" dirty="0"/>
              <a:t>syntax:  expression consisting of function name followed by arguments in parentheses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result = sqrt(9.0);</a:t>
            </a:r>
          </a:p>
          <a:p>
            <a:pPr lvl="1">
              <a:defRPr/>
            </a:pPr>
            <a:r>
              <a:rPr lang="en-US" altLang="en-US" sz="1700" dirty="0"/>
              <a:t>semantics: argument is evaluated, function is executed, return value replaces function invocation</a:t>
            </a:r>
          </a:p>
          <a:p>
            <a:pPr>
              <a:defRPr/>
            </a:pPr>
            <a:r>
              <a:rPr lang="en-US" altLang="en-US" sz="1700" dirty="0"/>
              <a:t>invocation forms</a:t>
            </a:r>
          </a:p>
          <a:p>
            <a:pPr lvl="1">
              <a:defRPr/>
            </a:pPr>
            <a:r>
              <a:rPr lang="en-US" altLang="en-US" sz="1700" i="1" dirty="0">
                <a:ea typeface="+mn-ea"/>
                <a:cs typeface="+mn-cs"/>
              </a:rPr>
              <a:t>in expression </a:t>
            </a:r>
            <a:r>
              <a:rPr lang="en-US" altLang="en-US" sz="1700" dirty="0">
                <a:ea typeface="+mn-ea"/>
                <a:cs typeface="+mn-cs"/>
              </a:rPr>
              <a:t>– return value replaces invocation in expression evaluation</a:t>
            </a:r>
          </a:p>
          <a:p>
            <a:pPr marL="914400" lvl="2" indent="0">
              <a:buFontTx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result =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sqrt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(9.0) –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myVar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*5;</a:t>
            </a:r>
          </a:p>
          <a:p>
            <a:pPr lvl="1">
              <a:defRPr/>
            </a:pPr>
            <a:r>
              <a:rPr lang="en-US" altLang="en-US" sz="1700" i="1" dirty="0">
                <a:ea typeface="+mn-ea"/>
                <a:cs typeface="+mn-cs"/>
              </a:rPr>
              <a:t>standalone </a:t>
            </a:r>
            <a:r>
              <a:rPr lang="en-US" altLang="en-US" sz="1700" dirty="0">
                <a:ea typeface="+mn-ea"/>
                <a:cs typeface="+mn-cs"/>
              </a:rPr>
              <a:t>– return value is ignored</a:t>
            </a:r>
          </a:p>
          <a:p>
            <a:pPr marL="914400" lvl="2" indent="0">
              <a:buFontTx/>
              <a:buNone/>
              <a:defRPr/>
            </a:pP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srand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(55);</a:t>
            </a: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argument variants</a:t>
            </a:r>
          </a:p>
          <a:p>
            <a:pPr lvl="1">
              <a:defRPr/>
            </a:pPr>
            <a:r>
              <a:rPr lang="en-US" altLang="en-US" sz="1700" dirty="0"/>
              <a:t>function may have more than one argument</a:t>
            </a:r>
          </a:p>
          <a:p>
            <a:pPr marL="914400" lvl="2" indent="0">
              <a:buFontTx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result = pow(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myVar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, 55); </a:t>
            </a:r>
          </a:p>
          <a:p>
            <a:pPr lvl="1">
              <a:defRPr/>
            </a:pPr>
            <a:r>
              <a:rPr lang="en-US" altLang="en-US" sz="1700" dirty="0"/>
              <a:t>an argument is an (arbitrary) expression </a:t>
            </a:r>
          </a:p>
          <a:p>
            <a:pPr marL="914400" lvl="2" indent="0">
              <a:buFontTx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result =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sqrt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myVar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*2 + 9.0);</a:t>
            </a:r>
            <a:endParaRPr lang="en-US" altLang="en-US" sz="1700" dirty="0"/>
          </a:p>
          <a:p>
            <a:pPr lvl="1">
              <a:defRPr/>
            </a:pPr>
            <a:r>
              <a:rPr lang="en-US" altLang="en-US" sz="1700" i="1" dirty="0"/>
              <a:t>nested function call: </a:t>
            </a:r>
            <a:r>
              <a:rPr lang="en-US" altLang="en-US" sz="1700" dirty="0"/>
              <a:t> use of one function call as argument to another</a:t>
            </a:r>
          </a:p>
          <a:p>
            <a:pPr marL="914400" lvl="2" indent="0">
              <a:buFontTx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result =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sqrt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(abs(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myVar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));</a:t>
            </a:r>
            <a:endParaRPr lang="en-US" altLang="en-US" sz="1700" dirty="0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3DC5CC47-5766-7EC7-FA1A-97FA2A19E0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F7ED7D-EA23-401C-BF61-EB2A2B467B8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635E00E-3600-8120-4A6F-8E68F3A6DA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848600" cy="533400"/>
          </a:xfrm>
          <a:noFill/>
        </p:spPr>
        <p:txBody>
          <a:bodyPr/>
          <a:lstStyle/>
          <a:p>
            <a:r>
              <a:rPr lang="en-US" altLang="en-US"/>
              <a:t>Explicit/Implicit Constructs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2D3F553-DCC6-EA51-44A3-9C9660241A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010400" cy="1752600"/>
          </a:xfrm>
        </p:spPr>
        <p:txBody>
          <a:bodyPr/>
          <a:lstStyle/>
          <a:p>
            <a:r>
              <a:rPr lang="en-US" altLang="en-US" sz="1700" i="1"/>
              <a:t>implicit  – </a:t>
            </a:r>
            <a:r>
              <a:rPr lang="en-US" altLang="en-US" sz="1700"/>
              <a:t>the meaning of a construct is determined by compiler or computer</a:t>
            </a:r>
          </a:p>
          <a:p>
            <a:r>
              <a:rPr lang="en-US" altLang="en-US" sz="1700" i="1"/>
              <a:t>explicit  – </a:t>
            </a:r>
            <a:r>
              <a:rPr lang="en-US" altLang="en-US" sz="1700"/>
              <a:t>the meaning of a construct is stated by the programmer</a:t>
            </a:r>
            <a:endParaRPr lang="en-US" altLang="en-US" sz="1700" i="1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CD92CE5E-1199-D590-2C3F-F4924735D8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F27681-5CD6-4E04-8378-96E11299062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7266B46-2154-EC74-8FB5-27CD01EAE5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533400"/>
          </a:xfrm>
        </p:spPr>
        <p:txBody>
          <a:bodyPr/>
          <a:lstStyle/>
          <a:p>
            <a:r>
              <a:rPr lang="en-US" altLang="en-US"/>
              <a:t>Type Changing Functions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57D5DBD-DEED-F36E-111C-E5CCA885E6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8001000" cy="5029200"/>
          </a:xfrm>
        </p:spPr>
        <p:txBody>
          <a:bodyPr/>
          <a:lstStyle/>
          <a:p>
            <a:pPr>
              <a:defRPr/>
            </a:pPr>
            <a:r>
              <a:rPr lang="en-US" sz="1700" dirty="0"/>
              <a:t>is there a problem with this code?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a=9, b=2;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double c=a/b</a:t>
            </a:r>
            <a:r>
              <a:rPr lang="en-US" sz="1700" dirty="0"/>
              <a:t>;</a:t>
            </a:r>
            <a:endParaRPr lang="en-US" sz="1700" i="1" dirty="0"/>
          </a:p>
          <a:p>
            <a:pPr>
              <a:defRPr/>
            </a:pPr>
            <a:r>
              <a:rPr lang="en-US" sz="1700" i="1" dirty="0"/>
              <a:t>casting – </a:t>
            </a:r>
            <a:r>
              <a:rPr lang="en-US" sz="1700" dirty="0"/>
              <a:t>explicit type conversion</a:t>
            </a:r>
            <a:endParaRPr lang="en-US" sz="1700" i="1" dirty="0"/>
          </a:p>
          <a:p>
            <a:pPr>
              <a:defRPr/>
            </a:pP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static_cast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&lt;</a:t>
            </a:r>
            <a:r>
              <a:rPr lang="en-US" sz="1700" dirty="0">
                <a:solidFill>
                  <a:srgbClr val="FFFF00"/>
                </a:solidFill>
              </a:rPr>
              <a:t>type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&gt;(</a:t>
            </a:r>
            <a:r>
              <a:rPr lang="en-US" sz="1700" dirty="0">
                <a:solidFill>
                  <a:srgbClr val="FFFF00"/>
                </a:solidFill>
              </a:rPr>
              <a:t>expression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)   </a:t>
            </a:r>
            <a:r>
              <a:rPr lang="en-US" sz="1700" dirty="0"/>
              <a:t>converts </a:t>
            </a:r>
            <a:r>
              <a:rPr lang="en-US" sz="1700" dirty="0">
                <a:solidFill>
                  <a:srgbClr val="FFFF00"/>
                </a:solidFill>
              </a:rPr>
              <a:t>expression</a:t>
            </a:r>
            <a:r>
              <a:rPr lang="en-US" sz="1700" dirty="0"/>
              <a:t> to </a:t>
            </a:r>
            <a:r>
              <a:rPr lang="en-US" sz="1700" dirty="0">
                <a:solidFill>
                  <a:srgbClr val="FFFF00"/>
                </a:solidFill>
              </a:rPr>
              <a:t>type</a:t>
            </a:r>
          </a:p>
          <a:p>
            <a:pPr lvl="1">
              <a:defRPr/>
            </a:pPr>
            <a:r>
              <a:rPr lang="en-US" sz="1700" dirty="0"/>
              <a:t>example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:</a:t>
            </a:r>
          </a:p>
          <a:p>
            <a:pPr lvl="2">
              <a:buFont typeface="Monotype Sorts" pitchFamily="2" charset="2"/>
              <a:buNone/>
              <a:defRPr/>
            </a:pP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a=9, b=2;</a:t>
            </a:r>
          </a:p>
          <a:p>
            <a:pPr lvl="2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double c=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static_cast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&lt;double&gt;(a)/b</a:t>
            </a:r>
            <a:r>
              <a:rPr lang="en-US" sz="1700" dirty="0"/>
              <a:t>;</a:t>
            </a:r>
          </a:p>
          <a:p>
            <a:pPr lvl="1">
              <a:defRPr/>
            </a:pPr>
            <a:r>
              <a:rPr lang="en-US" sz="1700" dirty="0">
                <a:solidFill>
                  <a:srgbClr val="FF0000"/>
                </a:solidFill>
              </a:rPr>
              <a:t>wrong</a:t>
            </a:r>
            <a:r>
              <a:rPr lang="en-US" sz="1700" dirty="0"/>
              <a:t> application of casting:</a:t>
            </a:r>
          </a:p>
          <a:p>
            <a:pPr lvl="2">
              <a:buFont typeface="Monotype Sorts" pitchFamily="2" charset="2"/>
              <a:buNone/>
              <a:defRPr/>
            </a:pP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a=9, b=2;</a:t>
            </a:r>
          </a:p>
          <a:p>
            <a:pPr lvl="2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double c=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static_cast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&lt;double&gt;(a/b)</a:t>
            </a:r>
            <a:r>
              <a:rPr lang="en-US" sz="1700" dirty="0"/>
              <a:t>;</a:t>
            </a:r>
          </a:p>
          <a:p>
            <a:pPr>
              <a:defRPr/>
            </a:pPr>
            <a:endParaRPr lang="en-US" sz="1700" i="1" dirty="0"/>
          </a:p>
          <a:p>
            <a:pPr>
              <a:defRPr/>
            </a:pPr>
            <a:r>
              <a:rPr lang="en-US" sz="1700" i="1" dirty="0"/>
              <a:t>coercion </a:t>
            </a:r>
            <a:r>
              <a:rPr lang="en-US" sz="1700" dirty="0"/>
              <a:t>– implicit type conversion</a:t>
            </a:r>
            <a:endParaRPr lang="en-US" sz="1700" i="1" dirty="0"/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/>
              <a:t>example: </a:t>
            </a:r>
          </a:p>
          <a:p>
            <a:pPr lvl="2">
              <a:buFontTx/>
              <a:buNone/>
              <a:defRPr/>
            </a:pP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a=55;</a:t>
            </a:r>
          </a:p>
          <a:p>
            <a:pPr lvl="2">
              <a:buFontTx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double c = a + 30; 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ea typeface="+mn-ea"/>
                <a:cs typeface="+mn-cs"/>
              </a:rPr>
              <a:t>	integer expression coerced to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double</a:t>
            </a:r>
            <a:r>
              <a:rPr lang="en-US" sz="1700" dirty="0">
                <a:ea typeface="+mn-ea"/>
                <a:cs typeface="+mn-cs"/>
              </a:rPr>
              <a:t> before assignment</a:t>
            </a:r>
          </a:p>
          <a:p>
            <a:pPr lvl="1">
              <a:buFont typeface="Monotype Sorts" pitchFamily="2" charset="2"/>
              <a:buNone/>
              <a:defRPr/>
            </a:pPr>
            <a:endParaRPr lang="en-US" dirty="0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E6050622-6630-4A6C-AB90-ACF8FF5653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DE0325-48C2-4FA0-BBEB-07C7D7D8211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A8B3336-A06F-305D-29E6-FFB7EFE191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762000"/>
          </a:xfrm>
          <a:noFill/>
        </p:spPr>
        <p:txBody>
          <a:bodyPr/>
          <a:lstStyle/>
          <a:p>
            <a:r>
              <a:rPr lang="en-US" altLang="en-US"/>
              <a:t>Random Number Generation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C66F526-EC02-500B-0310-CE360A32C2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15400" cy="5105400"/>
          </a:xfrm>
        </p:spPr>
        <p:txBody>
          <a:bodyPr/>
          <a:lstStyle/>
          <a:p>
            <a:pPr>
              <a:defRPr/>
            </a:pPr>
            <a:r>
              <a:rPr lang="en-US" sz="1700" dirty="0"/>
              <a:t>(pseudo) random number generation pre-defined functions are used to create events unpredictable by user (e.g. events in games)</a:t>
            </a:r>
          </a:p>
          <a:p>
            <a:pPr lvl="1">
              <a:defRPr/>
            </a:pPr>
            <a:r>
              <a:rPr lang="en-US" sz="1700" dirty="0"/>
              <a:t>need to include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&lt;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cstdlib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&gt;</a:t>
            </a:r>
          </a:p>
          <a:p>
            <a:pPr lvl="1">
              <a:defRPr/>
            </a:pPr>
            <a:r>
              <a:rPr lang="en-US" sz="1700" dirty="0">
                <a:ea typeface="+mn-ea"/>
                <a:cs typeface="+mn-cs"/>
              </a:rPr>
              <a:t>generates a series of numbers, numbers within single series are (pseudo) random</a:t>
            </a:r>
            <a:endParaRPr lang="en-US" sz="1700" dirty="0"/>
          </a:p>
          <a:p>
            <a:pPr>
              <a:defRPr/>
            </a:pP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srand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700" dirty="0">
                <a:solidFill>
                  <a:srgbClr val="FFFF00"/>
                </a:solidFill>
              </a:rPr>
              <a:t>seed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) – </a:t>
            </a:r>
            <a:r>
              <a:rPr lang="en-US" sz="1700" dirty="0"/>
              <a:t>initializes random number generator, needs to be invoked once in the program, no return value</a:t>
            </a:r>
          </a:p>
          <a:p>
            <a:pPr lvl="1">
              <a:defRPr/>
            </a:pPr>
            <a:r>
              <a:rPr lang="en-US" sz="1700" dirty="0">
                <a:solidFill>
                  <a:srgbClr val="FFFF00"/>
                </a:solidFill>
                <a:ea typeface="+mn-ea"/>
                <a:cs typeface="+mn-cs"/>
              </a:rPr>
              <a:t>seed</a:t>
            </a:r>
            <a:r>
              <a:rPr lang="en-US" sz="1700" i="1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700" dirty="0"/>
              <a:t>– integer, selects the (pseudo) random series</a:t>
            </a:r>
          </a:p>
          <a:p>
            <a:pPr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rand() </a:t>
            </a:r>
            <a:r>
              <a:rPr lang="en-US" sz="1700" dirty="0"/>
              <a:t>– returns a new integer random number in the series, can be used multiple times in program, no argument</a:t>
            </a:r>
          </a:p>
          <a:p>
            <a:pPr lvl="1">
              <a:defRPr/>
            </a:pPr>
            <a:r>
              <a:rPr lang="en-US" sz="1700" dirty="0"/>
              <a:t>the number is from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0</a:t>
            </a:r>
            <a:r>
              <a:rPr lang="en-US" sz="1700" dirty="0"/>
              <a:t> to 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MAX_RAND</a:t>
            </a:r>
            <a:r>
              <a:rPr lang="en-US" sz="1700" dirty="0"/>
              <a:t> – a named constant declared in 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&lt;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cstdlib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&gt;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endParaRPr lang="en-US" sz="1700" dirty="0">
              <a:solidFill>
                <a:schemeClr val="accent2"/>
              </a:solidFill>
              <a:latin typeface="Courier New" pitchFamily="49" charset="0"/>
              <a:ea typeface="+mn-ea"/>
              <a:cs typeface="+mn-cs"/>
            </a:endParaRPr>
          </a:p>
          <a:p>
            <a:pPr>
              <a:defRPr/>
            </a:pPr>
            <a:r>
              <a:rPr lang="en-US" sz="1700" i="1" dirty="0"/>
              <a:t>ranged </a:t>
            </a:r>
            <a:r>
              <a:rPr lang="en-US" sz="1700" i="1"/>
              <a:t>random number </a:t>
            </a:r>
            <a:r>
              <a:rPr lang="en-US" sz="1700" i="1" dirty="0"/>
              <a:t>idiom</a:t>
            </a:r>
            <a:r>
              <a:rPr lang="en-US" sz="1700" dirty="0"/>
              <a:t>: </a:t>
            </a:r>
          </a:p>
          <a:p>
            <a:pPr lvl="1">
              <a:defRPr/>
            </a:pPr>
            <a:r>
              <a:rPr lang="en-US" sz="1700" dirty="0"/>
              <a:t>to get a random number in a specific range, take a remainder of that range. Example,  random number between 0 and 9 can be obtained as: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700" dirty="0"/>
              <a:t>			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int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myRandValue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= rand() % 10;</a:t>
            </a:r>
          </a:p>
          <a:p>
            <a:pPr lvl="1">
              <a:defRPr/>
            </a:pPr>
            <a:r>
              <a:rPr lang="en-US" sz="1700" dirty="0"/>
              <a:t>if range does not start at zero, add starting value. Example, random number from 5 to 14:</a:t>
            </a:r>
          </a:p>
          <a:p>
            <a:pPr marL="1828800" lvl="4" indent="0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int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myRandValue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 = rand() % 10 + 5;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1A8F4D99-7692-BB66-830B-A54B3279F7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7F1761-E865-462C-895C-8AA9172FF7E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2C2B704-559D-D6C9-4B17-7EDAC5FE55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381000"/>
            <a:ext cx="9144000" cy="762000"/>
          </a:xfrm>
        </p:spPr>
        <p:txBody>
          <a:bodyPr/>
          <a:lstStyle/>
          <a:p>
            <a:pPr>
              <a:defRPr/>
            </a:pPr>
            <a:r>
              <a:rPr lang="en-US" dirty="0"/>
              <a:t>Selecting Random Series with 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time()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CB67616-8040-0C12-6ED4-6CBA00F900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848600" cy="5029200"/>
          </a:xfrm>
        </p:spPr>
        <p:txBody>
          <a:bodyPr/>
          <a:lstStyle/>
          <a:p>
            <a:pPr>
              <a:defRPr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time(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</a:rPr>
              <a:t>nullptr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) – </a:t>
            </a:r>
            <a:r>
              <a:rPr lang="en-US" sz="1800" dirty="0"/>
              <a:t>returns number of seconds since 01/01/1970, good for initializing unique series, needs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&lt;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</a:rPr>
              <a:t>ctime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&gt;</a:t>
            </a:r>
          </a:p>
          <a:p>
            <a:pPr lvl="1">
              <a:defRPr/>
            </a:pP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</a:rPr>
              <a:t>nullptr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dirty="0">
                <a:ea typeface="+mn-ea"/>
                <a:cs typeface="+mn-cs"/>
              </a:rPr>
              <a:t>is there for historical reasons</a:t>
            </a:r>
          </a:p>
          <a:p>
            <a:pPr>
              <a:defRPr/>
            </a:pPr>
            <a:r>
              <a:rPr lang="en-US" sz="1800" dirty="0"/>
              <a:t>selecting series </a:t>
            </a:r>
          </a:p>
          <a:p>
            <a:pPr lvl="1">
              <a:defRPr/>
            </a:pP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</a:rPr>
              <a:t>srand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(1); </a:t>
            </a:r>
            <a:r>
              <a:rPr lang="en-US" sz="1800" dirty="0"/>
              <a:t>- repeats series every time you run your program – good for debugging</a:t>
            </a:r>
          </a:p>
          <a:p>
            <a:pPr lvl="1">
              <a:defRPr/>
            </a:pP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</a:rPr>
              <a:t>srand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(time(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</a:rPr>
              <a:t>nullptr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)); </a:t>
            </a:r>
            <a:r>
              <a:rPr lang="en-US" sz="1800" dirty="0"/>
              <a:t>- selects unpredictable series every time you run your program – good for final compilation</a:t>
            </a:r>
          </a:p>
          <a:p>
            <a:pPr>
              <a:buFont typeface="Monotype Sorts" pitchFamily="2" charset="2"/>
              <a:buNone/>
              <a:defRPr/>
            </a:pPr>
            <a:endParaRPr lang="en-US" sz="1800" dirty="0"/>
          </a:p>
          <a:p>
            <a:pPr>
              <a:buFont typeface="Monotype Sorts" pitchFamily="2" charset="2"/>
              <a:buNone/>
              <a:defRPr/>
            </a:pP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</a:rPr>
              <a:t>srand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()</a:t>
            </a:r>
            <a:r>
              <a:rPr lang="en-US" sz="1800" dirty="0"/>
              <a:t>   	    	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rand()</a:t>
            </a:r>
            <a:r>
              <a:rPr lang="en-US" sz="1800" dirty="0"/>
              <a:t>  invocation		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dirty="0"/>
              <a:t> seed		1	2 	3 	4	5	6	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dirty="0"/>
              <a:t>     1       		41	18467	6334 	26500	19169	15724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dirty="0"/>
              <a:t>     1		41	18467	6334 	26500	19169	15724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dirty="0"/>
              <a:t>	2		45	29216	24198	17795	29484	19650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dirty="0"/>
              <a:t>	2		45	29216	24198	17795	29484	19650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time()</a:t>
            </a:r>
            <a:r>
              <a:rPr lang="en-US" sz="1800" dirty="0"/>
              <a:t>	14987 	9212	26926 	31604 	11201 	32623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ACB3A7B4-FE06-26BA-2F55-5DA21DA9E7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DAC657-C77B-4302-BC65-9D76E4BA153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">
  <a:themeElements>
    <a:clrScheme name="">
      <a:dk1>
        <a:srgbClr val="000000"/>
      </a:dk1>
      <a:lt1>
        <a:srgbClr val="FFFFFF"/>
      </a:lt1>
      <a:dk2>
        <a:srgbClr val="1F7B2E"/>
      </a:dk2>
      <a:lt2>
        <a:srgbClr val="B9F9C8"/>
      </a:lt2>
      <a:accent1>
        <a:srgbClr val="D60093"/>
      </a:accent1>
      <a:accent2>
        <a:srgbClr val="FFFF66"/>
      </a:accent2>
      <a:accent3>
        <a:srgbClr val="ABBFAD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66FFFF"/>
      </a:folHlink>
    </a:clrScheme>
    <a:fontScheme name="green.po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reen.pot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.pot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.pot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I:\slides\02-Edition\green.pot</Template>
  <TotalTime>394</TotalTime>
  <Pages>22</Pages>
  <Words>994</Words>
  <Application>Microsoft Office PowerPoint</Application>
  <PresentationFormat>On-screen Show (4:3)</PresentationFormat>
  <Paragraphs>98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Monotype Sorts</vt:lpstr>
      <vt:lpstr>Courier New</vt:lpstr>
      <vt:lpstr>green</vt:lpstr>
      <vt:lpstr>Increment and Iterative Constructs Review</vt:lpstr>
      <vt:lpstr>Predefined Functions</vt:lpstr>
      <vt:lpstr>Name, Return Value, Argument</vt:lpstr>
      <vt:lpstr>Invocation, Argument Variants </vt:lpstr>
      <vt:lpstr>Explicit/Implicit Constructs</vt:lpstr>
      <vt:lpstr>Type Changing Functions</vt:lpstr>
      <vt:lpstr>Random Number Generation</vt:lpstr>
      <vt:lpstr>Selecting Random Series with time()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Fundamentals</dc:title>
  <dc:subject>Chapter2</dc:subject>
  <dc:creator>Devon Lockwood</dc:creator>
  <cp:keywords/>
  <dc:description/>
  <cp:lastModifiedBy>Patel, Yug</cp:lastModifiedBy>
  <cp:revision>308</cp:revision>
  <cp:lastPrinted>2001-02-08T19:53:16Z</cp:lastPrinted>
  <dcterms:created xsi:type="dcterms:W3CDTF">1996-06-25T16:22:20Z</dcterms:created>
  <dcterms:modified xsi:type="dcterms:W3CDTF">2024-04-21T04:20:39Z</dcterms:modified>
</cp:coreProperties>
</file>