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65" r:id="rId2"/>
    <p:sldId id="256" r:id="rId3"/>
    <p:sldId id="333" r:id="rId4"/>
    <p:sldId id="319" r:id="rId5"/>
    <p:sldId id="318" r:id="rId6"/>
    <p:sldId id="327" r:id="rId7"/>
    <p:sldId id="334" r:id="rId8"/>
    <p:sldId id="328" r:id="rId9"/>
    <p:sldId id="280" r:id="rId10"/>
    <p:sldId id="268" r:id="rId11"/>
    <p:sldId id="331" r:id="rId12"/>
    <p:sldId id="332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5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2ABA2A0-807E-B481-EC4C-A0D4A95E19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5A7D19A-C4C9-9C11-A7CF-4282FC8A88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18E546E-4C4B-1945-635F-2FE9A3F4399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E7E1FDD-C7A4-4EA5-11B6-86A2A8E6A2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D671251-7A68-91E1-D4CC-5D424107DC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F6E019D-4368-E945-3B0E-95BA9DAE606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83E06DF-295F-4E6E-2F06-A6CB39C315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93B7D7F-EA5D-B55E-7C77-B119C131E1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C434BC5-0F21-4F59-8809-84A249A1C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B3F8ACF-804A-D66F-C922-CFAA6351CE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4888F4A-21AD-305A-2044-8657F5757D7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2383426C-5584-9CE2-9F08-00F3EF90E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4D38FC5-D406-4273-950F-100037ECDB2B}" type="slidenum">
              <a:rPr lang="en-US" altLang="en-US" sz="1000" smtClean="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5F04FCA-9BDF-B33F-26A5-C0A6FE90E3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1FD0FE9-D85C-8EDE-E2A2-6FD328AD8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7313EE64-35C6-582E-E107-3562037972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207389-140E-4F44-A271-C728DAD7528E}" type="slidenum">
              <a:rPr lang="en-US" altLang="en-US" sz="1000" smtClean="0"/>
              <a:pPr>
                <a:spcBef>
                  <a:spcPct val="0"/>
                </a:spcBef>
              </a:pPr>
              <a:t>13</a:t>
            </a:fld>
            <a:endParaRPr lang="en-US" altLang="en-US" sz="1000"/>
          </a:p>
        </p:txBody>
      </p:sp>
      <p:sp>
        <p:nvSpPr>
          <p:cNvPr id="19459" name="Rectangle 1026">
            <a:extLst>
              <a:ext uri="{FF2B5EF4-FFF2-40B4-BE49-F238E27FC236}">
                <a16:creationId xmlns:a16="http://schemas.microsoft.com/office/drawing/2014/main" id="{639D8643-506D-0656-1801-24B5423068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 cap="flat"/>
        </p:spPr>
      </p:sp>
      <p:sp>
        <p:nvSpPr>
          <p:cNvPr id="19460" name="Rectangle 1027">
            <a:extLst>
              <a:ext uri="{FF2B5EF4-FFF2-40B4-BE49-F238E27FC236}">
                <a16:creationId xmlns:a16="http://schemas.microsoft.com/office/drawing/2014/main" id="{CC4B500B-18F9-3C04-4252-EB0B73742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2DBBE542-15FE-9746-CF97-7573169C84EE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23D36D42-32C7-D556-27FC-3FD93F31C30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635D530C-F764-264C-CAF3-E349C1C82D8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7106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A3F9A651-9DED-E78C-172A-49767EB0169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191732FF-3032-204E-5BFB-CED4931B0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6B42F34D-2FB4-AA36-22F6-00FEAC349E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CB07D-AAFD-4141-B17F-BF5BDA1038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34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DF3F18E-16F7-9D9D-92D0-B0829EB250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642DB57-3152-2FDF-DBFC-056FD35B87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8B991-C0B3-4475-82DF-A797175128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7B29166-66F0-821E-6673-A16B1607AE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FC98486-0C0B-9F2E-EF72-BE222703EA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C654511-DB55-B18A-8220-4226F5873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BEAE5-DEA3-4BC0-8214-FEC5258E1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F56174D-17A6-D477-4D97-9D80F8DA041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7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893AC6F-B4C9-3E8F-A20E-2D62839982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721DDC1-0CD5-3D9A-316C-8797B79191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B9EDC-B56B-48E8-B671-AFDEF973F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3D73BBC-B00B-C2FB-02C4-614629BCF26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F82B91-BB4A-D60E-877A-AE77F2A757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C94ED70-7F10-DB04-A617-8994023042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FBA2D-4C19-4BD0-A634-70FB2DF55B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E967588-79E9-8BF1-53A8-D14A2FF35E2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46CA57C-3524-503E-9736-366C5FFDA5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E6842FA-E50F-CFA6-D9D8-7DC643CED7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51F0C-EB44-46F4-998F-67DE2958C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28CC6E1-33EF-420B-188C-3496C524224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4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CAFCFBA-31FA-B710-CA42-AB13C5D8A6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1BC0AE3-855F-375F-4854-733A5E7358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6D5CC-17E7-404C-82A3-E67700257A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FA6B426-456D-3DAC-2AA3-79706731564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A7EFE3-1B4A-914B-1C26-059F668600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27197C9-A961-2F33-E5BC-4E0D85E11B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3EAC4-392E-4021-8376-B0FE9947B1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531C885-7592-511A-60FB-16CC9E48ACC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8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70F9531-CE5D-BAA6-03F3-C44D439C35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92DA8CC3-4476-414A-0D8F-68EAD1BA01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6BF2F-301A-4519-AF1D-5408D14878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F0F3CAE-831F-C771-F4DE-160B18C7DE6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4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AF94C78-5A25-2C05-6B1D-3EAB56FFD0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5766251-2FC1-20FE-9047-D0B4FE95E4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57FBB-AD3B-4F95-BB24-D7A025AB6B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19CA8E2-6F53-04F1-F8C1-34266999561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5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BF761CE-4B0B-6F6C-D038-A5CEF5BAF4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0B38DB5-40D5-6DA9-7937-E6420E9832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70AE9-6226-4721-B4E7-2890609F8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64BA60B-F6E7-5F1B-F549-140E5D20A61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1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1BBA2BB7-E818-FC33-CE00-E44243AD0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E815B6CC-BFAB-846C-A0FA-2E63AFE5E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90FCEF93-F658-7DE3-7274-F81BCF7296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DE0196F5-87C3-F96E-1CA1-7AC92F5322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F6C6B9-988F-40E3-B83C-B6E6DCCF33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A7FFECBC-0972-ED35-9380-C8D433574CD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1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AD87FE2A-9CFC-980B-9BC7-00B429E92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825" y="1066800"/>
            <a:ext cx="8296275" cy="5181600"/>
          </a:xfrm>
          <a:noFill/>
        </p:spPr>
        <p:txBody>
          <a:bodyPr/>
          <a:lstStyle/>
          <a:p>
            <a:r>
              <a:rPr lang="en-US" altLang="en-US" sz="1700"/>
              <a:t>what is?</a:t>
            </a:r>
          </a:p>
          <a:p>
            <a:pPr lvl="1"/>
            <a:r>
              <a:rPr lang="en-US" altLang="en-US" sz="1700"/>
              <a:t>function</a:t>
            </a:r>
          </a:p>
          <a:p>
            <a:pPr lvl="1"/>
            <a:r>
              <a:rPr lang="en-US" altLang="en-US" sz="1700"/>
              <a:t>function name</a:t>
            </a:r>
          </a:p>
          <a:p>
            <a:pPr lvl="1"/>
            <a:r>
              <a:rPr lang="en-US" altLang="en-US" sz="1700"/>
              <a:t>argument(s)</a:t>
            </a:r>
          </a:p>
          <a:p>
            <a:pPr lvl="1"/>
            <a:r>
              <a:rPr lang="en-US" altLang="en-US" sz="1700"/>
              <a:t>return value</a:t>
            </a:r>
          </a:p>
          <a:p>
            <a:pPr lvl="1"/>
            <a:r>
              <a:rPr lang="en-US" altLang="en-US" sz="1700"/>
              <a:t>function call</a:t>
            </a:r>
          </a:p>
          <a:p>
            <a:pPr lvl="1"/>
            <a:r>
              <a:rPr lang="en-US" altLang="en-US" sz="1700"/>
              <a:t>function invocation</a:t>
            </a:r>
          </a:p>
          <a:p>
            <a:pPr lvl="1"/>
            <a:r>
              <a:rPr lang="en-US" altLang="en-US" sz="1700"/>
              <a:t>nested function call</a:t>
            </a:r>
          </a:p>
          <a:p>
            <a:r>
              <a:rPr lang="en-US" altLang="en-US" sz="1700"/>
              <a:t>what are predefined functions?</a:t>
            </a:r>
          </a:p>
          <a:p>
            <a:r>
              <a:rPr lang="en-US" altLang="en-US" sz="1700"/>
              <a:t>what is the type of arguments and the type of return value and why are they important?</a:t>
            </a:r>
          </a:p>
          <a:p>
            <a:r>
              <a:rPr lang="en-US" altLang="en-US" sz="1700"/>
              <a:t>what is include directive and how is it related to predefined functions? linker?</a:t>
            </a:r>
          </a:p>
          <a:p>
            <a:r>
              <a:rPr lang="en-US" altLang="en-US" sz="1700"/>
              <a:t>what are type changing functions and why are they needed?</a:t>
            </a:r>
          </a:p>
          <a:p>
            <a:r>
              <a:rPr lang="en-US" altLang="en-US" sz="1700"/>
              <a:t>what is type casting? coersion?</a:t>
            </a:r>
          </a:p>
          <a:p>
            <a:r>
              <a:rPr lang="en-US" altLang="en-US" sz="1700"/>
              <a:t>what does function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time() </a:t>
            </a:r>
            <a:r>
              <a:rPr lang="en-US" altLang="en-US" sz="1700"/>
              <a:t>do?</a:t>
            </a:r>
          </a:p>
          <a:p>
            <a:r>
              <a:rPr lang="en-US" altLang="en-US" sz="1700"/>
              <a:t>what do functions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rand()</a:t>
            </a:r>
            <a:r>
              <a:rPr lang="en-US" altLang="en-US" sz="1700"/>
              <a:t> and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srand()</a:t>
            </a:r>
            <a:r>
              <a:rPr lang="en-US" altLang="en-US" sz="1700"/>
              <a:t> do? what is a seed? why is seed important for random number generator? </a:t>
            </a:r>
          </a:p>
          <a:p>
            <a:r>
              <a:rPr lang="en-US" altLang="en-US" sz="1700"/>
              <a:t>what is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RAND_MAX</a:t>
            </a:r>
            <a:r>
              <a:rPr lang="en-US" altLang="en-US" sz="1700"/>
              <a:t>? how does one get a random number in a desired range?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DD5D711-D9FE-7F13-1169-53529069D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Predefined Functions Revisited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D430B13C-0C1E-BB45-E3EB-0F3C8C4F4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349B45-442A-4E85-8B29-F0691963505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548606E-BC3D-33DA-8150-9886F85E2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Simple Program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07C3D2E-4314-8529-4C76-7CA583B9A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981200"/>
            <a:ext cx="3733800" cy="2133600"/>
          </a:xfrm>
          <a:noFill/>
        </p:spPr>
        <p:txBody>
          <a:bodyPr/>
          <a:lstStyle/>
          <a:p>
            <a:r>
              <a:rPr lang="en-US" altLang="en-US" sz="1800"/>
              <a:t>include directives</a:t>
            </a:r>
          </a:p>
          <a:p>
            <a:r>
              <a:rPr lang="en-US" altLang="en-US" sz="1800"/>
              <a:t>using statements</a:t>
            </a:r>
          </a:p>
          <a:p>
            <a:r>
              <a:rPr lang="en-US" altLang="en-US" sz="1800"/>
              <a:t>function prototypes</a:t>
            </a:r>
          </a:p>
          <a:p>
            <a:r>
              <a:rPr lang="en-US" altLang="en-US" sz="1800"/>
              <a:t>function definitions</a:t>
            </a:r>
          </a:p>
          <a:p>
            <a:pPr lvl="1"/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main()</a:t>
            </a:r>
          </a:p>
          <a:p>
            <a:pPr lvl="1"/>
            <a:r>
              <a:rPr lang="en-US" altLang="en-US" sz="1800"/>
              <a:t>rest with increasing order of detail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F3B58856-68B8-52A4-5EDA-48B488242F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E6EDE3-DBB0-43C8-85A8-EDD78D7ED38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6F6D86D4-1BA4-AA8B-D1A0-336ABBBF4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077200" cy="54102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/>
              <a:t>variable that is declared inside a function is </a:t>
            </a:r>
            <a:r>
              <a:rPr lang="en-US" altLang="en-US" sz="1800" i="1"/>
              <a:t>local </a:t>
            </a:r>
            <a:r>
              <a:rPr lang="en-US" altLang="en-US" sz="1800"/>
              <a:t>(to that function): it cannot be used outside of the function</a:t>
            </a:r>
          </a:p>
          <a:p>
            <a:r>
              <a:rPr lang="en-US" altLang="en-US" sz="1800"/>
              <a:t>the scope of such variable is from declaration till end of function</a:t>
            </a:r>
          </a:p>
          <a:p>
            <a:r>
              <a:rPr lang="en-US" altLang="en-US" sz="1800"/>
              <a:t>parameters are also local variables</a:t>
            </a:r>
          </a:p>
          <a:p>
            <a:r>
              <a:rPr lang="en-US" altLang="en-US" sz="1800"/>
              <a:t>local variables of two different functions are different even if they have the same name</a:t>
            </a:r>
          </a:p>
          <a:p>
            <a:r>
              <a:rPr lang="en-US" altLang="en-US" sz="1800"/>
              <a:t>variables declared in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main()</a:t>
            </a:r>
            <a:r>
              <a:rPr lang="en-US" altLang="en-US" sz="1800"/>
              <a:t> are local to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main()</a:t>
            </a:r>
          </a:p>
          <a:p>
            <a:pPr lvl="1"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/>
              <a:t>example</a:t>
            </a: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// computes sum of integers in a..b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sum(int a, int b) { // a and b are local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int total = 0;  // this is a local variable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for (int i = a; i &lt;= b; ++i) { // i is local to for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	 total += i;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return total;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solidFill>
                <a:schemeClr val="accent2"/>
              </a:solidFill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F8FC163C-DB25-61E3-C8BF-6AE2AFDA8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Local Variables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0AE9B1A6-8B20-B4B6-0EB0-2C026A0EE5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4E956C-E25F-419B-9E6B-9DF05A54320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950E8BD-3D68-AE69-5EEC-1A613C41D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358900"/>
            <a:ext cx="7924800" cy="4648200"/>
          </a:xfrm>
        </p:spPr>
        <p:txBody>
          <a:bodyPr/>
          <a:lstStyle/>
          <a:p>
            <a:pPr>
              <a:defRPr/>
            </a:pPr>
            <a:r>
              <a:rPr lang="en-US" altLang="en-US" sz="1800" dirty="0"/>
              <a:t>constant or variable declared inside a function is local to this function</a:t>
            </a:r>
          </a:p>
          <a:p>
            <a:pPr>
              <a:defRPr/>
            </a:pPr>
            <a:r>
              <a:rPr lang="en-US" altLang="en-US" sz="1800" i="1" dirty="0"/>
              <a:t>global constant – </a:t>
            </a:r>
            <a:r>
              <a:rPr lang="en-US" altLang="en-US" sz="1800" dirty="0"/>
              <a:t>a  constant declared outside any function definition </a:t>
            </a:r>
          </a:p>
          <a:p>
            <a:pPr lvl="1">
              <a:defRPr/>
            </a:pPr>
            <a:r>
              <a:rPr lang="en-US" altLang="en-US" sz="1800" dirty="0"/>
              <a:t>it can be used (its scope is) anywhere in the program from the place it is declared</a:t>
            </a:r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r>
              <a:rPr lang="en-US" altLang="en-US" sz="1800" i="1" dirty="0"/>
              <a:t>global variable – </a:t>
            </a:r>
            <a:r>
              <a:rPr lang="en-US" altLang="en-US" sz="1800" dirty="0"/>
              <a:t>variable declared outside any function definition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errorcode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= 0;</a:t>
            </a:r>
          </a:p>
          <a:p>
            <a:pPr lvl="1">
              <a:defRPr/>
            </a:pPr>
            <a:r>
              <a:rPr lang="en-US" altLang="en-US" sz="1800" dirty="0">
                <a:ea typeface="+mn-ea"/>
                <a:cs typeface="+mn-cs"/>
              </a:rPr>
              <a:t>global variable scope is any function of the program from variable declaration down,  functions can read and update global variable</a:t>
            </a:r>
          </a:p>
          <a:p>
            <a:pPr lvl="1">
              <a:defRPr/>
            </a:pPr>
            <a:r>
              <a:rPr lang="en-US" altLang="en-US" sz="1800" dirty="0">
                <a:ea typeface="+mn-ea"/>
                <a:cs typeface="+mn-cs"/>
              </a:rPr>
              <a:t>using global variables introduces side effects to functions</a:t>
            </a:r>
          </a:p>
          <a:p>
            <a:pPr lvl="2">
              <a:defRPr/>
            </a:pPr>
            <a:r>
              <a:rPr lang="en-US" altLang="en-US" sz="1800" dirty="0">
                <a:ea typeface="+mn-ea"/>
                <a:cs typeface="+mn-cs"/>
              </a:rPr>
              <a:t>what's "side effect" gain?</a:t>
            </a:r>
          </a:p>
          <a:p>
            <a:pPr lvl="2">
              <a:defRPr/>
            </a:pPr>
            <a:r>
              <a:rPr lang="en-US" altLang="en-US" sz="1800" dirty="0">
                <a:ea typeface="+mn-ea"/>
                <a:cs typeface="+mn-cs"/>
              </a:rPr>
              <a:t>makes program hard to understand: avoid!</a:t>
            </a:r>
          </a:p>
          <a:p>
            <a:pPr lvl="1">
              <a:buFont typeface="Monotype Sorts" pitchFamily="2" charset="2"/>
              <a:buNone/>
              <a:defRPr/>
            </a:pPr>
            <a:endParaRPr lang="en-US" altLang="en-US" sz="1800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25F32A5-63DE-1E32-36C5-3F7FA11D1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Global Constants and Variables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023579C6-F131-DE30-2A92-EB31394377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0341BE-E105-46E8-9827-C7D469BA686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0A385D2-41C2-C235-B7C7-62C3645FE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14400"/>
          </a:xfrm>
          <a:noFill/>
        </p:spPr>
        <p:txBody>
          <a:bodyPr/>
          <a:lstStyle/>
          <a:p>
            <a:r>
              <a:rPr lang="en-US" altLang="en-US"/>
              <a:t>Call-by-Value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AC8995F-09AC-F76D-A604-6B0C31F42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58888"/>
            <a:ext cx="7848600" cy="2913062"/>
          </a:xfrm>
          <a:noFill/>
        </p:spPr>
        <p:txBody>
          <a:bodyPr/>
          <a:lstStyle/>
          <a:p>
            <a:r>
              <a:rPr lang="en-US" altLang="en-US" sz="1800"/>
              <a:t>parameters are local variables of the function</a:t>
            </a:r>
          </a:p>
          <a:p>
            <a:r>
              <a:rPr lang="en-US" altLang="en-US" sz="1800"/>
              <a:t>when the function is called, the values of the arguments are evaluated, and values are used to initialize parameters</a:t>
            </a:r>
          </a:p>
          <a:p>
            <a:r>
              <a:rPr lang="en-US" altLang="en-US" sz="1800"/>
              <a:t>as any local variable, the value of a parameter can be changed in a function</a:t>
            </a:r>
          </a:p>
          <a:p>
            <a:r>
              <a:rPr lang="en-US" altLang="en-US" sz="1800"/>
              <a:t>this change </a:t>
            </a:r>
            <a:r>
              <a:rPr lang="en-US" altLang="en-US" sz="1800" u="sng"/>
              <a:t>does not</a:t>
            </a:r>
            <a:r>
              <a:rPr lang="en-US" altLang="en-US" sz="1800"/>
              <a:t> affect the values of the original arguments</a:t>
            </a:r>
          </a:p>
          <a:p>
            <a:r>
              <a:rPr lang="en-US" altLang="en-US" sz="1800"/>
              <a:t>such </a:t>
            </a:r>
            <a:r>
              <a:rPr lang="en-US" altLang="en-US" sz="1800" i="1"/>
              <a:t>discipline</a:t>
            </a:r>
            <a:r>
              <a:rPr lang="en-US" altLang="en-US" sz="1800"/>
              <a:t> of parameter passing is </a:t>
            </a:r>
            <a:r>
              <a:rPr lang="en-US" altLang="en-US" sz="1800" i="1"/>
              <a:t>call-by-value</a:t>
            </a:r>
            <a:r>
              <a:rPr lang="en-US" altLang="en-US" sz="1800"/>
              <a:t> 	</a:t>
            </a: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int add1(int i) 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  ++i; 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return i; 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...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int n=5;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int newn = add1(n); // value of n is unchanged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6140E86B-C0BD-8FFA-40DF-C92238910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B07977-49C0-4F7C-9A37-B0A8D0FFE62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55A48BF-0DA7-C53F-57DD-A74D5FF3E7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Programmer-Defined Functions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DC41831-242A-A261-FE5C-0CCF983DC5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your own code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B045006-6AE4-AA2B-F115-97D82EB2A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76800"/>
          </a:xfrm>
          <a:noFill/>
        </p:spPr>
        <p:txBody>
          <a:bodyPr/>
          <a:lstStyle/>
          <a:p>
            <a:r>
              <a:rPr lang="en-US" altLang="en-US" sz="1800" i="1"/>
              <a:t>function </a:t>
            </a:r>
            <a:r>
              <a:rPr lang="en-US" altLang="en-US" sz="1800"/>
              <a:t>- named group of statements carrying out a particular task</a:t>
            </a:r>
          </a:p>
          <a:p>
            <a:r>
              <a:rPr lang="en-US" altLang="en-US" sz="1800"/>
              <a:t>to carry out its task the function accepts </a:t>
            </a:r>
            <a:r>
              <a:rPr lang="en-US" altLang="en-US" sz="1800" i="1"/>
              <a:t>arguments</a:t>
            </a:r>
            <a:endParaRPr lang="en-US" altLang="en-US" sz="1800"/>
          </a:p>
          <a:p>
            <a:r>
              <a:rPr lang="en-US" altLang="en-US" sz="1800"/>
              <a:t>to use a function the programmer writes the function name and a list of arguments for the function to use. This is called </a:t>
            </a:r>
            <a:r>
              <a:rPr lang="en-US" altLang="en-US" sz="1800" i="1"/>
              <a:t>function call</a:t>
            </a:r>
            <a:r>
              <a:rPr lang="en-US" altLang="en-US" sz="1800"/>
              <a:t> (or </a:t>
            </a:r>
            <a:r>
              <a:rPr lang="en-US" altLang="en-US" sz="1800" i="1"/>
              <a:t>function invocation</a:t>
            </a:r>
            <a:r>
              <a:rPr lang="en-US" altLang="en-US" sz="1800"/>
              <a:t>)</a:t>
            </a:r>
          </a:p>
          <a:p>
            <a:r>
              <a:rPr lang="en-US" altLang="en-US" sz="1800"/>
              <a:t>every function returns a result in a </a:t>
            </a:r>
            <a:r>
              <a:rPr lang="en-US" altLang="en-US" sz="1800" i="1"/>
              <a:t>return value</a:t>
            </a:r>
            <a:endParaRPr lang="en-US" altLang="en-US" sz="1800"/>
          </a:p>
          <a:p>
            <a:r>
              <a:rPr lang="en-US" altLang="en-US" sz="1800"/>
              <a:t>a function call can be used in any place an expression or statement is used</a:t>
            </a:r>
          </a:p>
          <a:p>
            <a:pPr lvl="1"/>
            <a:r>
              <a:rPr lang="en-US" altLang="en-US" sz="1800"/>
              <a:t>if a function is used as an expression - the function evaluates to its return value</a:t>
            </a:r>
          </a:p>
          <a:p>
            <a:pPr lvl="1"/>
            <a:r>
              <a:rPr lang="en-US" altLang="en-US" sz="1800"/>
              <a:t>if a function is used as a statement - the return value is ignored</a:t>
            </a:r>
          </a:p>
          <a:p>
            <a:r>
              <a:rPr lang="en-US" altLang="en-US" sz="1800"/>
              <a:t>arguments and return value of a function are of specified type</a:t>
            </a:r>
          </a:p>
          <a:p>
            <a:r>
              <a:rPr lang="en-US" altLang="en-US" sz="1800"/>
              <a:t>two kinds of functions:</a:t>
            </a:r>
          </a:p>
          <a:p>
            <a:pPr lvl="1"/>
            <a:r>
              <a:rPr lang="en-US" altLang="en-US" sz="1800" i="1"/>
              <a:t>predefined</a:t>
            </a:r>
            <a:r>
              <a:rPr lang="en-US" altLang="en-US" sz="1800"/>
              <a:t> - provided in libraries for the benefit of all programmers</a:t>
            </a:r>
          </a:p>
          <a:p>
            <a:pPr lvl="1"/>
            <a:r>
              <a:rPr lang="en-US" altLang="en-US" sz="1800" i="1"/>
              <a:t>programmer-defined</a:t>
            </a:r>
            <a:r>
              <a:rPr lang="en-US" altLang="en-US" sz="1800"/>
              <a:t> - written by programmer</a:t>
            </a:r>
            <a:endParaRPr lang="en-US" altLang="en-US" sz="1800">
              <a:latin typeface="Courier" pitchFamily="49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8F9BEA7-9F9E-9B5A-1B1B-48570647D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Function Invocation (review)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95AF9BFE-24F2-D649-0AD8-2022739601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93664F-E1F4-49B8-88EC-E8FBB304D75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0BA694F-FD26-51C9-A580-C06E9F9F34A0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352800" y="2133600"/>
            <a:ext cx="1295400" cy="533400"/>
          </a:xfrm>
          <a:prstGeom prst="rect">
            <a:avLst/>
          </a:prstGeom>
          <a:solidFill>
            <a:srgbClr val="80808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49CCF99D-5EE6-C477-532F-33D6ED6F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09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cout &lt;&lt; add1(4+5)+6 &lt;&lt; endl;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4E2BDF8-88DD-CB5C-6588-BB02CABA6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838200"/>
          </a:xfrm>
        </p:spPr>
        <p:txBody>
          <a:bodyPr/>
          <a:lstStyle/>
          <a:p>
            <a:r>
              <a:rPr lang="en-US" altLang="en-US"/>
              <a:t>Function Invocation Semantics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45F2C998-7BA1-3D3D-6CAA-EE4865E85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276600"/>
            <a:ext cx="7848600" cy="2743200"/>
          </a:xfrm>
        </p:spPr>
        <p:txBody>
          <a:bodyPr/>
          <a:lstStyle/>
          <a:p>
            <a:pPr>
              <a:buClr>
                <a:srgbClr val="B9F9C8"/>
              </a:buClr>
            </a:pPr>
            <a:r>
              <a:rPr lang="en-US" altLang="en-US" sz="1800" i="1">
                <a:solidFill>
                  <a:srgbClr val="FFFFFF"/>
                </a:solidFill>
                <a:cs typeface="Courier New" panose="02070309020205020404" pitchFamily="49" charset="0"/>
              </a:rPr>
              <a:t>caller – </a:t>
            </a:r>
            <a:r>
              <a:rPr lang="en-US" altLang="en-US" sz="1800">
                <a:solidFill>
                  <a:srgbClr val="FFFFFF"/>
                </a:solidFill>
                <a:cs typeface="Courier New" panose="02070309020205020404" pitchFamily="49" charset="0"/>
              </a:rPr>
              <a:t>function that invokes another</a:t>
            </a:r>
            <a:endParaRPr lang="en-US" altLang="en-US" sz="1800" i="1">
              <a:solidFill>
                <a:srgbClr val="FFFFFF"/>
              </a:solidFill>
              <a:cs typeface="Courier New" panose="02070309020205020404" pitchFamily="49" charset="0"/>
            </a:endParaRPr>
          </a:p>
          <a:p>
            <a:pPr>
              <a:buClr>
                <a:srgbClr val="B9F9C8"/>
              </a:buClr>
            </a:pPr>
            <a:r>
              <a:rPr lang="en-US" altLang="en-US" sz="1800" i="1">
                <a:solidFill>
                  <a:srgbClr val="FFFFFF"/>
                </a:solidFill>
                <a:cs typeface="Courier New" panose="02070309020205020404" pitchFamily="49" charset="0"/>
              </a:rPr>
              <a:t>callee – </a:t>
            </a:r>
            <a:r>
              <a:rPr lang="en-US" altLang="en-US" sz="1800">
                <a:solidFill>
                  <a:srgbClr val="FFFFFF"/>
                </a:solidFill>
                <a:cs typeface="Courier New" panose="02070309020205020404" pitchFamily="49" charset="0"/>
              </a:rPr>
              <a:t>function that is being invoked</a:t>
            </a:r>
          </a:p>
          <a:p>
            <a:pPr>
              <a:spcBef>
                <a:spcPct val="50000"/>
              </a:spcBef>
            </a:pPr>
            <a:r>
              <a:rPr lang="en-US" altLang="en-US" sz="1800"/>
              <a:t>processing a function invocation: caller is suspended, callee is executed, callee computes the return value which substitutes invocation in the caller</a:t>
            </a:r>
          </a:p>
          <a:p>
            <a:pPr lvl="1">
              <a:spcBef>
                <a:spcPct val="50000"/>
              </a:spcBef>
            </a:pPr>
            <a:r>
              <a:rPr lang="en-US" altLang="en-US" sz="1800"/>
              <a:t>if invocation is inside an expression, the return value is used to evaluate the expression</a:t>
            </a:r>
          </a:p>
        </p:txBody>
      </p:sp>
      <p:sp>
        <p:nvSpPr>
          <p:cNvPr id="9222" name="Line 4">
            <a:extLst>
              <a:ext uri="{FF2B5EF4-FFF2-40B4-BE49-F238E27FC236}">
                <a16:creationId xmlns:a16="http://schemas.microsoft.com/office/drawing/2014/main" id="{CD0B9843-AC04-1ED2-196E-D359371E7D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600200"/>
            <a:ext cx="1524000" cy="685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3" name="Line 6">
            <a:extLst>
              <a:ext uri="{FF2B5EF4-FFF2-40B4-BE49-F238E27FC236}">
                <a16:creationId xmlns:a16="http://schemas.microsoft.com/office/drawing/2014/main" id="{C31EE727-8F65-4DEB-1705-7D4B25303E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2743200"/>
            <a:ext cx="11430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DD91440F-BEFF-8C1F-07B4-8810C4B5D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1430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argument</a:t>
            </a:r>
          </a:p>
        </p:txBody>
      </p:sp>
      <p:sp>
        <p:nvSpPr>
          <p:cNvPr id="9225" name="Rectangle 7">
            <a:extLst>
              <a:ext uri="{FF2B5EF4-FFF2-40B4-BE49-F238E27FC236}">
                <a16:creationId xmlns:a16="http://schemas.microsoft.com/office/drawing/2014/main" id="{6262DB26-8972-DBA2-1F8E-E4975CCD1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432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invocation</a:t>
            </a:r>
          </a:p>
        </p:txBody>
      </p:sp>
      <p:sp>
        <p:nvSpPr>
          <p:cNvPr id="9226" name="Slide Number Placeholder 9">
            <a:extLst>
              <a:ext uri="{FF2B5EF4-FFF2-40B4-BE49-F238E27FC236}">
                <a16:creationId xmlns:a16="http://schemas.microsoft.com/office/drawing/2014/main" id="{E5829AA9-22D6-89EA-D83E-C72703DD7C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9AFCB3-B9AA-48F4-ABE0-7CAA943540A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335287C2-9D59-9FB4-409C-69530DB53032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514600" y="3581400"/>
            <a:ext cx="3810000" cy="762000"/>
          </a:xfrm>
          <a:prstGeom prst="rect">
            <a:avLst/>
          </a:prstGeom>
          <a:solidFill>
            <a:srgbClr val="80808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5B82495E-FFA2-CB70-1BB1-70338A3947B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133600" y="3200400"/>
            <a:ext cx="4495800" cy="304800"/>
          </a:xfrm>
          <a:prstGeom prst="rect">
            <a:avLst/>
          </a:prstGeom>
          <a:solidFill>
            <a:srgbClr val="80808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4F3CB84-513E-1044-FD27-61199002F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300" y="1176338"/>
            <a:ext cx="8077200" cy="914400"/>
          </a:xfrm>
        </p:spPr>
        <p:txBody>
          <a:bodyPr/>
          <a:lstStyle/>
          <a:p>
            <a:pPr>
              <a:defRPr/>
            </a:pPr>
            <a:r>
              <a:rPr lang="en-US" sz="1800" i="1" kern="1200" dirty="0"/>
              <a:t>function definition </a:t>
            </a:r>
            <a:r>
              <a:rPr lang="en-US" sz="1800" kern="1200" dirty="0"/>
              <a:t>– specifies instructions that the function executes</a:t>
            </a:r>
          </a:p>
          <a:p>
            <a:pPr>
              <a:defRPr/>
            </a:pPr>
            <a:r>
              <a:rPr lang="en-US" sz="1800" kern="1200" dirty="0"/>
              <a:t>consists of</a:t>
            </a:r>
            <a:r>
              <a:rPr lang="en-US" sz="1800" i="1" kern="1200" dirty="0"/>
              <a:t> head, body</a:t>
            </a:r>
            <a:endParaRPr lang="en-US" sz="1800" kern="1200" dirty="0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7FCD72E3-F4D3-58CA-5715-BD5683AE9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</p:spPr>
        <p:txBody>
          <a:bodyPr/>
          <a:lstStyle/>
          <a:p>
            <a:r>
              <a:rPr lang="en-US" altLang="en-US"/>
              <a:t>Function Definition</a:t>
            </a: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A8075E81-834F-5DE7-70B9-EEC110D1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0292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function body</a:t>
            </a:r>
          </a:p>
        </p:txBody>
      </p:sp>
      <p:sp>
        <p:nvSpPr>
          <p:cNvPr id="10247" name="Line 6">
            <a:extLst>
              <a:ext uri="{FF2B5EF4-FFF2-40B4-BE49-F238E27FC236}">
                <a16:creationId xmlns:a16="http://schemas.microsoft.com/office/drawing/2014/main" id="{C49CA9B4-539A-17BD-CCFC-DA9D9E7D46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4419600"/>
            <a:ext cx="68580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8" name="Line 7">
            <a:extLst>
              <a:ext uri="{FF2B5EF4-FFF2-40B4-BE49-F238E27FC236}">
                <a16:creationId xmlns:a16="http://schemas.microsoft.com/office/drawing/2014/main" id="{D5199A67-A726-9C26-107B-627ACEC708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191000"/>
            <a:ext cx="304800" cy="914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Rectangle 8">
            <a:extLst>
              <a:ext uri="{FF2B5EF4-FFF2-40B4-BE49-F238E27FC236}">
                <a16:creationId xmlns:a16="http://schemas.microsoft.com/office/drawing/2014/main" id="{939113E6-163D-C6A5-3C9E-051E882A2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1816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return statement</a:t>
            </a:r>
          </a:p>
        </p:txBody>
      </p:sp>
      <p:sp>
        <p:nvSpPr>
          <p:cNvPr id="10250" name="Line 9">
            <a:extLst>
              <a:ext uri="{FF2B5EF4-FFF2-40B4-BE49-F238E27FC236}">
                <a16:creationId xmlns:a16="http://schemas.microsoft.com/office/drawing/2014/main" id="{99B87EDC-AD39-782F-C656-8A8D8DF60A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9400" y="3505200"/>
            <a:ext cx="533400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67355738-61C5-63BA-0755-EBA02732B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362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parameter</a:t>
            </a: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2563F80F-261E-483F-81CE-FC62FC87D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84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return type</a:t>
            </a:r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C52DE428-D5A3-DAA6-1461-27D9697A1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819400"/>
            <a:ext cx="304800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4" name="Line 14">
            <a:extLst>
              <a:ext uri="{FF2B5EF4-FFF2-40B4-BE49-F238E27FC236}">
                <a16:creationId xmlns:a16="http://schemas.microsoft.com/office/drawing/2014/main" id="{55D94F98-A54F-BC76-AD0F-7B57A9F820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743200"/>
            <a:ext cx="1524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5" name="Line 15">
            <a:extLst>
              <a:ext uri="{FF2B5EF4-FFF2-40B4-BE49-F238E27FC236}">
                <a16:creationId xmlns:a16="http://schemas.microsoft.com/office/drawing/2014/main" id="{94ED6D4E-49C8-4E18-C33A-ABFAFF74CC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743200"/>
            <a:ext cx="2286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9CB59BC2-B5FA-4163-5A97-A31458D28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function name</a:t>
            </a:r>
          </a:p>
        </p:txBody>
      </p:sp>
      <p:sp>
        <p:nvSpPr>
          <p:cNvPr id="10257" name="Rectangle 18">
            <a:extLst>
              <a:ext uri="{FF2B5EF4-FFF2-40B4-BE49-F238E27FC236}">
                <a16:creationId xmlns:a16="http://schemas.microsoft.com/office/drawing/2014/main" id="{F5BCA6A8-671C-E4CB-0E4C-69259149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100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function head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68C8417-D8BB-0422-DDCF-E0ECEE2D1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24200"/>
            <a:ext cx="487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B9F9C8"/>
              </a:buClr>
              <a:buSzPct val="75000"/>
              <a:defRPr/>
            </a:pPr>
            <a:r>
              <a:rPr lang="en-US" kern="0" dirty="0">
                <a:solidFill>
                  <a:srgbClr val="FFFF66"/>
                </a:solidFill>
                <a:latin typeface="Courier New" pitchFamily="49" charset="0"/>
              </a:rPr>
              <a:t>double </a:t>
            </a:r>
            <a:r>
              <a:rPr lang="en-US" kern="0" dirty="0" err="1">
                <a:solidFill>
                  <a:srgbClr val="FFFF66"/>
                </a:solidFill>
                <a:latin typeface="Courier New" pitchFamily="49" charset="0"/>
              </a:rPr>
              <a:t>circleArea</a:t>
            </a:r>
            <a:r>
              <a:rPr lang="en-US" kern="0" dirty="0">
                <a:solidFill>
                  <a:srgbClr val="FFFF66"/>
                </a:solidFill>
                <a:latin typeface="Courier New" pitchFamily="49" charset="0"/>
              </a:rPr>
              <a:t> (double r) {</a:t>
            </a:r>
          </a:p>
          <a:p>
            <a:pPr marL="342900" indent="-342900">
              <a:spcBef>
                <a:spcPct val="20000"/>
              </a:spcBef>
              <a:buClr>
                <a:srgbClr val="B9F9C8"/>
              </a:buClr>
              <a:buSzPct val="75000"/>
              <a:defRPr/>
            </a:pPr>
            <a:r>
              <a:rPr lang="en-US" kern="0" dirty="0">
                <a:solidFill>
                  <a:srgbClr val="FFFF66"/>
                </a:solidFill>
                <a:latin typeface="Courier New" pitchFamily="49" charset="0"/>
              </a:rPr>
              <a:t>	const double pi = 3.1415;</a:t>
            </a:r>
          </a:p>
          <a:p>
            <a:pPr marL="342900" indent="-342900">
              <a:spcBef>
                <a:spcPct val="20000"/>
              </a:spcBef>
              <a:buClr>
                <a:srgbClr val="B9F9C8"/>
              </a:buClr>
              <a:buSzPct val="75000"/>
              <a:defRPr/>
            </a:pPr>
            <a:r>
              <a:rPr lang="en-US" kern="0" dirty="0">
                <a:solidFill>
                  <a:srgbClr val="FFFF66"/>
                </a:solidFill>
                <a:latin typeface="Courier New" pitchFamily="49" charset="0"/>
              </a:rPr>
              <a:t>	return pi * r * r;</a:t>
            </a:r>
          </a:p>
          <a:p>
            <a:pPr marL="342900" indent="-342900">
              <a:spcBef>
                <a:spcPct val="20000"/>
              </a:spcBef>
              <a:buClr>
                <a:srgbClr val="B9F9C8"/>
              </a:buClr>
              <a:buSzPct val="75000"/>
              <a:defRPr/>
            </a:pPr>
            <a:r>
              <a:rPr lang="en-US" kern="0" dirty="0">
                <a:solidFill>
                  <a:srgbClr val="FFFF66"/>
                </a:solidFill>
                <a:latin typeface="Courier New" pitchFamily="49" charset="0"/>
              </a:rPr>
              <a:t>}</a:t>
            </a:r>
            <a:endParaRPr lang="en-US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59" name="Slide Number Placeholder 18">
            <a:extLst>
              <a:ext uri="{FF2B5EF4-FFF2-40B4-BE49-F238E27FC236}">
                <a16:creationId xmlns:a16="http://schemas.microsoft.com/office/drawing/2014/main" id="{71100460-E9BC-18D9-94DC-F035551B5D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51B13C-481B-4125-9AC4-89E033498E2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F229F17D-5AA8-429C-290A-4FF06CF0A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programmer defined function cannot know what arguments will be passed to it; it uses (formal) parameters</a:t>
            </a:r>
          </a:p>
          <a:p>
            <a:pPr>
              <a:defRPr/>
            </a:pPr>
            <a:r>
              <a:rPr lang="en-US" sz="1800" i="1" dirty="0"/>
              <a:t>parameters - </a:t>
            </a:r>
            <a:r>
              <a:rPr lang="en-US" sz="1800" dirty="0"/>
              <a:t>local variables of the </a:t>
            </a:r>
            <a:r>
              <a:rPr lang="en-US" sz="1800" dirty="0" err="1"/>
              <a:t>callee</a:t>
            </a:r>
            <a:r>
              <a:rPr lang="en-US" sz="1800" dirty="0"/>
              <a:t> that are initialized to the value of arguments at invocation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return-statement specifies what value the function returns: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1800" dirty="0">
                <a:ea typeface="+mn-ea"/>
                <a:cs typeface="+mn-cs"/>
              </a:rPr>
              <a:t>syntax: 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expression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sz="1800" dirty="0"/>
              <a:t>the expression is evaluated, coerced to the type specified in function head, terminates function</a:t>
            </a:r>
          </a:p>
          <a:p>
            <a:pPr lvl="1">
              <a:defRPr/>
            </a:pPr>
            <a:r>
              <a:rPr lang="en-US" sz="1800" dirty="0"/>
              <a:t>a return-statement is optional. If a function does not have a return-statement it terminates when the last statement is executed. The return- value is unspecified</a:t>
            </a:r>
          </a:p>
          <a:p>
            <a:pPr lvl="1">
              <a:defRPr/>
            </a:pPr>
            <a:r>
              <a:rPr lang="en-US" sz="1800" dirty="0"/>
              <a:t>it is possible to have multiple return-statements. However, putting a return someplace deep in function code is bad style.  Try to code a single return or obvious returns.</a:t>
            </a:r>
          </a:p>
          <a:p>
            <a:pPr marL="800100" lvl="1" indent="-342900">
              <a:buFont typeface="Monotype Sorts" pitchFamily="2" charset="2"/>
              <a:buNone/>
              <a:defRPr/>
            </a:pPr>
            <a:endParaRPr lang="en-US" sz="1800" dirty="0"/>
          </a:p>
        </p:txBody>
      </p:sp>
      <p:sp>
        <p:nvSpPr>
          <p:cNvPr id="11267" name="Rectangle 1027">
            <a:extLst>
              <a:ext uri="{FF2B5EF4-FFF2-40B4-BE49-F238E27FC236}">
                <a16:creationId xmlns:a16="http://schemas.microsoft.com/office/drawing/2014/main" id="{965ED91D-0ABD-B19E-5AE9-72CFAAC9E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534400" cy="762000"/>
          </a:xfrm>
          <a:noFill/>
        </p:spPr>
        <p:txBody>
          <a:bodyPr/>
          <a:lstStyle/>
          <a:p>
            <a:r>
              <a:rPr lang="en-US" altLang="en-US"/>
              <a:t>Parameters and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/>
              <a:t>-statement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73DBBAEF-E8FE-B1C9-E1EF-0C24D19D7C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BD08AC-92A9-42F3-86FD-BED7C5AFA06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>
            <a:extLst>
              <a:ext uri="{FF2B5EF4-FFF2-40B4-BE49-F238E27FC236}">
                <a16:creationId xmlns:a16="http://schemas.microsoft.com/office/drawing/2014/main" id="{17B1AAE4-1545-B50B-F68E-9DD76EB48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334000"/>
          </a:xfrm>
        </p:spPr>
        <p:txBody>
          <a:bodyPr/>
          <a:lstStyle/>
          <a:p>
            <a:r>
              <a:rPr lang="en-US" altLang="en-US" sz="1800" i="1"/>
              <a:t>function prototype </a:t>
            </a:r>
            <a:r>
              <a:rPr lang="en-US" altLang="en-US" sz="1800"/>
              <a:t>– declares (quickly introduces) the function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returnValue functionName(type parameterName,…,);</a:t>
            </a:r>
            <a:endParaRPr lang="en-US" altLang="en-US" sz="1800"/>
          </a:p>
          <a:p>
            <a:pPr lvl="1"/>
            <a:r>
              <a:rPr lang="en-US" altLang="en-US" sz="1800" i="1"/>
              <a:t>expanded form – </a:t>
            </a:r>
            <a:r>
              <a:rPr lang="en-US" altLang="en-US" sz="1800"/>
              <a:t>mentions parameter types and names: names are optional but sometimes desirable for clarity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add1(int i);</a:t>
            </a:r>
          </a:p>
          <a:p>
            <a:pPr lvl="1"/>
            <a:r>
              <a:rPr lang="en-US" altLang="en-US" sz="1800" i="1"/>
              <a:t>abbreviated form –</a:t>
            </a:r>
            <a:r>
              <a:rPr lang="en-US" altLang="en-US" sz="1800"/>
              <a:t> mentions only parameter types</a:t>
            </a:r>
            <a:endParaRPr lang="en-US" altLang="en-US" sz="1800" i="1"/>
          </a:p>
          <a:p>
            <a:pPr lvl="2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add1(int);</a:t>
            </a:r>
          </a:p>
          <a:p>
            <a:r>
              <a:rPr lang="en-US" altLang="en-US" sz="1800"/>
              <a:t>before function invocation, the compiler needs to see either its definition or prototype</a:t>
            </a:r>
          </a:p>
          <a:p>
            <a:r>
              <a:rPr lang="en-US" altLang="en-US" sz="1800"/>
              <a:t>unlike variables, the function definitions and function prototypes should be put outside any other function: no nested functions in C++ standard</a:t>
            </a:r>
          </a:p>
          <a:p>
            <a:pPr>
              <a:spcBef>
                <a:spcPct val="60000"/>
              </a:spcBef>
            </a:pPr>
            <a:r>
              <a:rPr lang="en-US" altLang="en-US" sz="1800"/>
              <a:t>it is (almost) possible to write a program without prototypes: put function definitions before invocations</a:t>
            </a:r>
          </a:p>
          <a:p>
            <a:pPr lvl="1"/>
            <a:r>
              <a:rPr lang="en-US" altLang="en-US" sz="1800"/>
              <a:t>such program is hard to understand: more detailed functions would be ahead in file</a:t>
            </a:r>
          </a:p>
          <a:p>
            <a:pPr lvl="1"/>
            <a:r>
              <a:rPr lang="en-US" altLang="en-US" sz="1800"/>
              <a:t>better program style - put function prototypes first, then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main()</a:t>
            </a:r>
            <a:r>
              <a:rPr lang="en-US" altLang="en-US" sz="1800"/>
              <a:t>, then other functions with increasing level of detail</a:t>
            </a:r>
          </a:p>
          <a:p>
            <a:endParaRPr lang="en-US" altLang="en-US" sz="1800"/>
          </a:p>
          <a:p>
            <a:endParaRPr lang="en-US" altLang="en-US" sz="1800"/>
          </a:p>
          <a:p>
            <a:pPr lvl="3"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2F4A9717-61F5-F2F8-FCB7-AF965225C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Function Prototype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CB27215-66C5-2526-4678-DD84FA8007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7AC303-0EE1-4FA0-8C1E-46E89A5A1BC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79054DC-BE3A-CB55-479D-151EE499D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371600"/>
            <a:ext cx="5943600" cy="4419600"/>
          </a:xfrm>
          <a:noFill/>
        </p:spPr>
        <p:txBody>
          <a:bodyPr/>
          <a:lstStyle/>
          <a:p>
            <a:r>
              <a:rPr lang="en-US" altLang="en-US" sz="1800"/>
              <a:t>treat a function prototype as a variable definition: append a short inline description of the function</a:t>
            </a:r>
          </a:p>
          <a:p>
            <a:r>
              <a:rPr lang="en-US" altLang="en-US" sz="1800"/>
              <a:t>precede a function definition with at least one line of comments explaining the purpose of the function, possibly comment on parameters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2960EC0-3376-2842-05AC-7DB15F9BC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Commenting Functions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F0619E5C-D930-353F-CDCD-F0254D33FB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3C994D-8C69-493B-9EBA-A9C4EC347A5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05364836-ADFD-CC55-DA24-917A86D76BBE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914400" y="1676400"/>
            <a:ext cx="3886200" cy="228600"/>
          </a:xfrm>
          <a:prstGeom prst="rect">
            <a:avLst/>
          </a:prstGeom>
          <a:solidFill>
            <a:srgbClr val="80808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AD2994B7-8B02-2FCA-CE5F-3637E3FBD04F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124200" y="3657600"/>
            <a:ext cx="3344863" cy="381000"/>
          </a:xfrm>
          <a:prstGeom prst="rect">
            <a:avLst/>
          </a:prstGeom>
          <a:solidFill>
            <a:srgbClr val="80808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D05F27F-3D7A-56C6-B2B4-CC78A4D8333F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838200" y="5181600"/>
            <a:ext cx="4191000" cy="1371600"/>
          </a:xfrm>
          <a:prstGeom prst="rect">
            <a:avLst/>
          </a:prstGeom>
          <a:solidFill>
            <a:srgbClr val="80808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4341" name="Text Box 7">
            <a:extLst>
              <a:ext uri="{FF2B5EF4-FFF2-40B4-BE49-F238E27FC236}">
                <a16:creationId xmlns:a16="http://schemas.microsoft.com/office/drawing/2014/main" id="{FF044027-6D92-B895-5713-A0036C306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38200"/>
            <a:ext cx="52625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what are the terms for the constructs in gray boxes?</a:t>
            </a:r>
          </a:p>
        </p:txBody>
      </p:sp>
      <p:sp>
        <p:nvSpPr>
          <p:cNvPr id="14342" name="Slide Number Placeholder 7">
            <a:extLst>
              <a:ext uri="{FF2B5EF4-FFF2-40B4-BE49-F238E27FC236}">
                <a16:creationId xmlns:a16="http://schemas.microsoft.com/office/drawing/2014/main" id="{F424C03C-C848-D5CD-7225-226C1A3A7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3CFDD7-71D5-423B-A97A-FFF25D68393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ED9F48B-074B-299E-5FF4-83F0BDB9ADA8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5564188" y="3733800"/>
            <a:ext cx="904875" cy="304800"/>
          </a:xfrm>
          <a:prstGeom prst="rect">
            <a:avLst/>
          </a:prstGeom>
          <a:solidFill>
            <a:schemeClr val="accent4">
              <a:lumMod val="50000"/>
              <a:alpha val="86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947B3DA-2E59-4712-6C1C-7FD371B5D669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390900" y="5264150"/>
            <a:ext cx="1143000" cy="304800"/>
          </a:xfrm>
          <a:prstGeom prst="rect">
            <a:avLst/>
          </a:prstGeom>
          <a:solidFill>
            <a:schemeClr val="accent4">
              <a:lumMod val="50000"/>
              <a:alpha val="86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28A61FF-A413-1FF9-41B6-E3DC918EB999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1230313" y="5851525"/>
            <a:ext cx="2514600" cy="304800"/>
          </a:xfrm>
          <a:prstGeom prst="rect">
            <a:avLst/>
          </a:prstGeom>
          <a:solidFill>
            <a:schemeClr val="accent4">
              <a:lumMod val="50000"/>
              <a:alpha val="86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346" name="Rectangle 1027">
            <a:extLst>
              <a:ext uri="{FF2B5EF4-FFF2-40B4-BE49-F238E27FC236}">
                <a16:creationId xmlns:a16="http://schemas.microsoft.com/office/drawing/2014/main" id="{A17C0F46-6A3A-1857-4463-E6A6A156A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Function Terms Quick Review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A5B0E47-B613-8554-B8AD-A9867CEAB25D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906463" y="5264150"/>
            <a:ext cx="955675" cy="298450"/>
          </a:xfrm>
          <a:prstGeom prst="rect">
            <a:avLst/>
          </a:prstGeom>
          <a:solidFill>
            <a:schemeClr val="accent4">
              <a:lumMod val="50000"/>
              <a:alpha val="86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348" name="Rectangle 6">
            <a:extLst>
              <a:ext uri="{FF2B5EF4-FFF2-40B4-BE49-F238E27FC236}">
                <a16:creationId xmlns:a16="http://schemas.microsoft.com/office/drawing/2014/main" id="{82E69398-E12B-2DC4-109E-E5C8889C5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543800" cy="51435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double circleArea(double r); // computes circle area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// manage circle computation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cout &lt;&lt; "Enter radius: 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double radius; // circle radius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cin &gt;&gt; radius;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const double area = circleArea(radius);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cout &lt;&lt; "Circle has area " &lt;&lt; area &lt;&lt; endl;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// computes area of radius r circle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double circleArea(double r)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const double pi = 3.1415;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   return pi * r * r;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solidFill>
                <a:schemeClr val="accent2"/>
              </a:solidFill>
              <a:latin typeface="Courier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271</TotalTime>
  <Pages>22</Pages>
  <Words>1190</Words>
  <Application>Microsoft Office PowerPoint</Application>
  <PresentationFormat>On-screen Show (4:3)</PresentationFormat>
  <Paragraphs>155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Courier</vt:lpstr>
      <vt:lpstr>Arial</vt:lpstr>
      <vt:lpstr>Times New Roman</vt:lpstr>
      <vt:lpstr>Monotype Sorts</vt:lpstr>
      <vt:lpstr>Courier New</vt:lpstr>
      <vt:lpstr>green</vt:lpstr>
      <vt:lpstr>Predefined Functions Revisited</vt:lpstr>
      <vt:lpstr>Programmer-Defined Functions</vt:lpstr>
      <vt:lpstr>Function Invocation (review)</vt:lpstr>
      <vt:lpstr>Function Invocation Semantics</vt:lpstr>
      <vt:lpstr>Function Definition</vt:lpstr>
      <vt:lpstr>Parameters and return-statement</vt:lpstr>
      <vt:lpstr>Function Prototype</vt:lpstr>
      <vt:lpstr>Commenting Functions</vt:lpstr>
      <vt:lpstr>Function Terms Quick Review</vt:lpstr>
      <vt:lpstr>Simple Program Structure</vt:lpstr>
      <vt:lpstr>Local Variables</vt:lpstr>
      <vt:lpstr>Global Constants and Variables</vt:lpstr>
      <vt:lpstr>Call-by-Value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Programmer-defined functions</dc:title>
  <dc:subject/>
  <dc:creator/>
  <cp:keywords/>
  <dc:description/>
  <cp:lastModifiedBy>Patel, Yug</cp:lastModifiedBy>
  <cp:revision>339</cp:revision>
  <cp:lastPrinted>2001-02-08T21:14:48Z</cp:lastPrinted>
  <dcterms:created xsi:type="dcterms:W3CDTF">1996-06-25T16:22:20Z</dcterms:created>
  <dcterms:modified xsi:type="dcterms:W3CDTF">2024-04-21T04:20:41Z</dcterms:modified>
</cp:coreProperties>
</file>