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45" r:id="rId2"/>
    <p:sldId id="256" r:id="rId3"/>
    <p:sldId id="265" r:id="rId4"/>
    <p:sldId id="336" r:id="rId5"/>
    <p:sldId id="338" r:id="rId6"/>
    <p:sldId id="341" r:id="rId7"/>
    <p:sldId id="337" r:id="rId8"/>
    <p:sldId id="344" r:id="rId9"/>
    <p:sldId id="346" r:id="rId10"/>
    <p:sldId id="347" r:id="rId11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00E4"/>
    <a:srgbClr val="9234DB"/>
    <a:srgbClr val="A2C1FE"/>
    <a:srgbClr val="114FFB"/>
    <a:srgbClr val="618FFD"/>
    <a:srgbClr val="063DE8"/>
    <a:srgbClr val="336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65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D6BC21D-F3FD-C909-BAB5-A908392C67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FE83D8B-B248-A221-3475-065A283F57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-3175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55CB6BE-623D-7C8F-79F1-953B29ECF7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9F188F1-034F-F2C8-1622-E57E2C3C6C7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18563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28E5A7-1C8F-DCF9-AB10-575386EAF6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38E7D32-4624-1A83-2323-654D5174F1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3175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D674D11-320E-0737-1BA0-B46F624B0E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6150" eaLnBrk="0" hangingPunct="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BC4C2E3-7732-192A-DC79-53BFA20F9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20A8C3-58CE-46F4-AD36-36DEACD28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32E0953-049D-5E64-A71B-A535FE6C1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C47CB5C-8CE7-35EF-288E-4676E493486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3163" y="698500"/>
            <a:ext cx="4638675" cy="3478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589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0C05506C-BF17-AC3A-E3F2-06EA414D3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DAEDC6-ECEA-40A6-9241-88AF3E48CE28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429FF04-0EDD-3454-3129-ECCBDA6E59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BFEE713-FCE3-0583-9882-604874173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8EA395A3-4CA0-87F6-8143-189719B46FCA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073ECE8F-4C32-3B5F-94D6-9CF49866899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AAAC96A1-6B68-F6D7-A36E-5D7D4D6F3DA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7106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36221DF2-D57E-282F-7BAD-D3943C623D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D72B51BC-C48A-AF2F-646E-8C887269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0BDDC8AE-CD91-4E6F-B1B7-61CC3E868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2F4E5-8CB3-4854-ACF4-3BEE2CBEAB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8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6C572F3-421B-22FA-9D93-10B650D410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FEA0FE6-DF59-FC37-A8A9-23034C1483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184D7-36E5-4932-A65A-D64550059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7599A9C-93F6-03A1-A15F-6C30992B7F5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4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66E8CF5-546E-47E3-5DF9-58A2F1829F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D732D8-B616-536A-F414-EEABDBB7AB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DABD8-54C5-4233-9CC2-3646E7DE6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8CD4617-44BC-AA99-4084-C195C78E29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6AA9168-9157-659E-E4B5-F3988417B0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384ED61-0F6C-85C8-4A78-3F6DC915E3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5762B-AC7D-4E0B-8EFA-BC4E66E108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65CED2D-DF26-54D8-975E-3F3CFFBD2E0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262A81A-225A-005E-482B-F02CE84318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71DD1CF-D48C-1C29-4BB4-F083C99D3C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F5EDB-3A9B-4992-A474-F01542661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5EBB872-79A0-EC02-E5D7-729C6C6474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30B28E-537E-547C-9D13-FFEE260932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F5EBA92-9F42-6A0C-160F-479105A86B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59AE6-FBA9-4B0B-A870-2A6D121A8E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19DE2A8-C0A1-6D8C-D1D8-3DAFA3FC26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F91392-3084-F696-9034-C26C9B5960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C8FAB6E-1100-C84C-66E7-D309CC75EF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06999-D88F-4842-9BB0-DB06F607A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1DA5625-98C6-0CC5-64BA-B5DD5EAA7C3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B2B996C-F449-A978-CBFE-90B080235B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086762A-0136-C5F5-68C5-659E5F3447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7284B-1D7E-43EC-9D03-D8188673E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243BFF1-6212-8399-C18F-752B92232C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A76A8E3-4C2D-567A-75CA-2FCED25270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D68FE5C-F001-B14D-021F-49990B915F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77B63-5309-4A74-8545-D778517B5C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A559241-062C-0EB5-F931-851DD5B739E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805C807-4A34-BFEB-9D9A-01418BF63D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B0188B8-D1C0-547C-33CA-9AFBFAE6BF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85BF1-DC1B-4C94-948D-91D1525A6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BBE3D89-9C70-D021-5FA6-62868A855C5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59273D-AD00-CB04-6601-75BAC1DE70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89C99CE-2127-F19E-340E-775F129D86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AC1DE-B9F5-46F0-9ADC-489213240F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B6C795E-883A-0744-B3D1-DDFD4A0FF2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7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CAF93DCC-35BF-CE60-6B54-1834AAE5B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EC677477-6CBB-7B7C-10CA-EA3D7A182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58C93F49-067F-2ECE-6584-89E8C5F36F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106D893A-271E-D6B8-8D9B-7CC6DA6D78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457FD3-3990-4B8F-A73F-630A95A96D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1C36670E-65A7-FBFF-BEEB-B35C90907F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9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F4119D31-8E83-E7A3-319C-CDBE9709A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219200"/>
            <a:ext cx="4876800" cy="44958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700"/>
              <a:t>function     </a:t>
            </a:r>
          </a:p>
          <a:p>
            <a:pPr lvl="1">
              <a:lnSpc>
                <a:spcPct val="120000"/>
              </a:lnSpc>
            </a:pPr>
            <a:r>
              <a:rPr lang="en-US" altLang="en-US" sz="1700"/>
              <a:t>predefined, programmer-defined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arguments, (formal) parameters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return value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function call, function invocation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caller, callee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function definition</a:t>
            </a:r>
          </a:p>
          <a:p>
            <a:pPr lvl="1">
              <a:lnSpc>
                <a:spcPct val="120000"/>
              </a:lnSpc>
            </a:pPr>
            <a:r>
              <a:rPr lang="en-US" altLang="en-US" sz="1700"/>
              <a:t>head, body 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function prototype (declaration)</a:t>
            </a:r>
          </a:p>
          <a:p>
            <a:pPr lvl="1">
              <a:lnSpc>
                <a:spcPct val="120000"/>
              </a:lnSpc>
            </a:pPr>
            <a:r>
              <a:rPr lang="en-US" altLang="en-US" sz="1700"/>
              <a:t>expanded form, abbreviated form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local variable, global constant, scope</a:t>
            </a:r>
          </a:p>
          <a:p>
            <a:pPr>
              <a:lnSpc>
                <a:spcPct val="120000"/>
              </a:lnSpc>
            </a:pPr>
            <a:r>
              <a:rPr lang="en-US" altLang="en-US" sz="1700"/>
              <a:t>call-by-value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ECA9942-3281-24FA-07C8-586474EF5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What Is?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548C36B1-4036-7A18-0BAF-E3228DF13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FEC569-946F-408F-A303-5E4347EEF8E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91EAA18-C4FB-A8CF-D5B5-A22D4F2F2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each definition (e.g. global constant def.) may be encountered only once during compilation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if definition is in a header file and file is included multiple times, compiler sees it multiple times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header file must  be structured so it is safe for multiple inclusion;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term – </a:t>
            </a:r>
            <a:r>
              <a:rPr lang="en-US" altLang="en-US" sz="1700" i="1"/>
              <a:t>multiple inclusion protection</a:t>
            </a:r>
            <a:r>
              <a:rPr lang="en-US" alt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header file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myheader.hpp</a:t>
            </a:r>
            <a:r>
              <a:rPr lang="en-US" altLang="en-US" sz="1700"/>
              <a:t> containing with multiple inclusion protection has the following structure: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#ifndef MYHEADER_HPP</a:t>
            </a:r>
            <a:endParaRPr lang="en-US" altLang="en-US" sz="170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#define MYHEADER_HPP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text of the header file goes here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#endif</a:t>
            </a:r>
          </a:p>
          <a:p>
            <a:pPr>
              <a:lnSpc>
                <a:spcPct val="90000"/>
              </a:lnSpc>
            </a:pPr>
            <a:r>
              <a:rPr lang="en-US" altLang="en-US" sz="1700" i="1"/>
              <a:t>include guards</a:t>
            </a:r>
            <a:r>
              <a:rPr lang="en-US" altLang="en-US" sz="1700"/>
              <a:t>: preprocessor directives used for multiple inclusion protection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259421E-A5C7-4326-13D7-D9D81103A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</p:spPr>
        <p:txBody>
          <a:bodyPr/>
          <a:lstStyle/>
          <a:p>
            <a:r>
              <a:rPr lang="en-US" altLang="en-US"/>
              <a:t>Multiple Inclusion Protection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603535C7-0B1B-5B3E-1E84-77BEA8849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A44F60-6DA5-4A83-9BC4-191DE08E371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AE58060-0EE1-0836-46DE-938ABACD6C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  <a:noFill/>
        </p:spPr>
        <p:txBody>
          <a:bodyPr/>
          <a:lstStyle/>
          <a:p>
            <a:r>
              <a:rPr lang="en-US" altLang="en-US"/>
              <a:t>Program in Multiple Files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FD92FC4-0580-7514-D518-13E5F3C7DF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when one file is not enough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7093AC30-EB24-E6D8-5DFB-22CDA29D9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848600" cy="4267200"/>
          </a:xfrm>
          <a:noFill/>
        </p:spPr>
        <p:txBody>
          <a:bodyPr/>
          <a:lstStyle/>
          <a:p>
            <a:r>
              <a:rPr lang="en-US" altLang="en-US" sz="1700"/>
              <a:t>all C++ statements are divided into executable and non-executable</a:t>
            </a:r>
          </a:p>
          <a:p>
            <a:pPr lvl="1"/>
            <a:r>
              <a:rPr lang="en-US" altLang="en-US" sz="1700" i="1"/>
              <a:t>executable</a:t>
            </a:r>
            <a:r>
              <a:rPr lang="en-US" altLang="en-US" sz="1700"/>
              <a:t> – some corresponding machine code is generated by the compiler</a:t>
            </a:r>
          </a:p>
          <a:p>
            <a:pPr lvl="2"/>
            <a:r>
              <a:rPr lang="en-US" altLang="en-US" sz="1700"/>
              <a:t>example: assignment statements, looping/branching constructs, function invocations </a:t>
            </a:r>
          </a:p>
          <a:p>
            <a:pPr lvl="1"/>
            <a:r>
              <a:rPr lang="en-US" altLang="en-US" sz="1700" i="1"/>
              <a:t>non-executable</a:t>
            </a:r>
            <a:r>
              <a:rPr lang="en-US" altLang="en-US" sz="1700"/>
              <a:t> - no machine code generated</a:t>
            </a:r>
          </a:p>
          <a:p>
            <a:pPr lvl="2"/>
            <a:r>
              <a:rPr lang="en-US" altLang="en-US" sz="1700"/>
              <a:t>example: function prototypes, variable and constant declarations,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#include</a:t>
            </a:r>
            <a:r>
              <a:rPr lang="en-US" altLang="en-US" sz="1700"/>
              <a:t> directives</a:t>
            </a:r>
          </a:p>
          <a:p>
            <a:r>
              <a:rPr lang="en-US" altLang="en-US" sz="1700"/>
              <a:t>global constant declarations may look like executable, they are not: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double pi=3.14;</a:t>
            </a:r>
            <a:r>
              <a:rPr lang="en-US" altLang="en-US" sz="1700">
                <a:solidFill>
                  <a:schemeClr val="accent2"/>
                </a:solidFill>
              </a:rPr>
              <a:t> </a:t>
            </a:r>
            <a:endParaRPr lang="en-US" altLang="en-US" sz="1700"/>
          </a:p>
          <a:p>
            <a:pPr lvl="1">
              <a:buFont typeface="Monotype Sorts" pitchFamily="2" charset="2"/>
              <a:buNone/>
            </a:pPr>
            <a:r>
              <a:rPr lang="en-US" altLang="en-US" sz="1700"/>
              <a:t>the compiler may substitute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3.14 </a:t>
            </a:r>
            <a:r>
              <a:rPr lang="en-US" altLang="en-US" sz="1700"/>
              <a:t>for every occurrence</a:t>
            </a:r>
            <a:r>
              <a:rPr lang="en-US" altLang="en-US" sz="1700">
                <a:solidFill>
                  <a:schemeClr val="accent2"/>
                </a:solidFill>
              </a:rPr>
              <a:t> </a:t>
            </a:r>
            <a:r>
              <a:rPr lang="en-US" altLang="en-US" sz="1700"/>
              <a:t>of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pi</a:t>
            </a:r>
            <a:r>
              <a:rPr lang="en-US" altLang="en-US" sz="1700"/>
              <a:t> in the program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0A83314-FDF2-63C7-4A04-858E6A770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(Non) Executable Statements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E438AD1-3F96-3C6F-F007-B29EA4F1A7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BF7191-5F8F-428A-99AB-F51B6707E2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A77C875-EE64-8066-B256-AF8EF37BB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8006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en-US" sz="1700" dirty="0"/>
              <a:t> directives tell the compiler to include specified file. The files included are  called </a:t>
            </a:r>
            <a:r>
              <a:rPr lang="en-US" altLang="en-US" sz="1700" i="1" dirty="0"/>
              <a:t>include </a:t>
            </a:r>
            <a:r>
              <a:rPr lang="en-US" altLang="en-US" sz="1700" dirty="0"/>
              <a:t> or </a:t>
            </a:r>
            <a:r>
              <a:rPr lang="en-US" altLang="en-US" sz="1700" i="1" dirty="0"/>
              <a:t>header files</a:t>
            </a:r>
            <a:r>
              <a:rPr lang="en-US" altLang="en-US" sz="1700" dirty="0"/>
              <a:t> and have extensions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hpp</a:t>
            </a: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1700" dirty="0"/>
              <a:t>two forms: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&lt;filename&gt;</a:t>
            </a:r>
            <a:r>
              <a:rPr lang="en-US" altLang="en-US" sz="1700" dirty="0"/>
              <a:t> - file is found in standard system-dependent location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”filename.hpp”</a:t>
            </a:r>
            <a:r>
              <a:rPr lang="en-US" altLang="en-US" sz="1700" dirty="0"/>
              <a:t> - file is found in the same directory as the rest of the code</a:t>
            </a:r>
          </a:p>
          <a:p>
            <a:pPr>
              <a:defRPr/>
            </a:pPr>
            <a:r>
              <a:rPr lang="en-US" altLang="en-US" sz="1700" dirty="0"/>
              <a:t>purpose of include files:  centralize declarations</a:t>
            </a:r>
          </a:p>
          <a:p>
            <a:pPr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include files may also contain include directives</a:t>
            </a:r>
          </a:p>
          <a:p>
            <a:pPr>
              <a:defRPr/>
            </a:pPr>
            <a:r>
              <a:rPr lang="en-US" altLang="en-US" sz="1700" dirty="0"/>
              <a:t>what to put in include files: non-executable statements </a:t>
            </a:r>
          </a:p>
          <a:p>
            <a:pPr>
              <a:defRPr/>
            </a:pPr>
            <a:r>
              <a:rPr lang="en-US" altLang="en-US" sz="1700" dirty="0"/>
              <a:t>what </a:t>
            </a:r>
            <a:r>
              <a:rPr lang="en-US" altLang="en-US" sz="1700" u="sng" dirty="0"/>
              <a:t>not</a:t>
            </a:r>
            <a:r>
              <a:rPr lang="en-US" altLang="en-US" sz="1700" dirty="0"/>
              <a:t> to put in include files: executable statements, function definitions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en-US" sz="1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DCF322E-B1EE-51FE-DDEC-C147C2815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Include Files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4BEC4DE-61EF-EE59-035A-7445D003F2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9027CA-E74F-40BE-96BA-FFA71DB71AC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1F28EA-3355-2F31-C04E-A156DC008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large programs are usually kept in multiple files</a:t>
            </a:r>
          </a:p>
          <a:p>
            <a:pPr>
              <a:defRPr/>
            </a:pPr>
            <a:r>
              <a:rPr lang="en-US" sz="1700" dirty="0"/>
              <a:t>reasons:</a:t>
            </a:r>
          </a:p>
          <a:p>
            <a:pPr lvl="1">
              <a:defRPr/>
            </a:pPr>
            <a:r>
              <a:rPr lang="en-US" sz="1700" dirty="0"/>
              <a:t>easier to maintain</a:t>
            </a:r>
          </a:p>
          <a:p>
            <a:pPr lvl="1">
              <a:defRPr/>
            </a:pPr>
            <a:r>
              <a:rPr lang="en-US" sz="1700" dirty="0"/>
              <a:t>can be compiled separately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sz="1700" dirty="0"/>
          </a:p>
          <a:p>
            <a:pPr>
              <a:defRPr/>
            </a:pPr>
            <a:r>
              <a:rPr lang="en-US" sz="1700" dirty="0"/>
              <a:t>functions are usually grouped into files by their purpose: functions dealing with one part of program are kept in one file</a:t>
            </a:r>
          </a:p>
          <a:p>
            <a:pPr>
              <a:defRPr/>
            </a:pPr>
            <a:r>
              <a:rPr lang="en-US" sz="1700" dirty="0"/>
              <a:t>scope rule: function, variable, constant have to be declared before use</a:t>
            </a:r>
          </a:p>
          <a:p>
            <a:pPr lvl="1">
              <a:defRPr/>
            </a:pPr>
            <a:r>
              <a:rPr lang="en-US" sz="1700" dirty="0"/>
              <a:t>what if declaration is in a different file?</a:t>
            </a:r>
          </a:p>
          <a:p>
            <a:pPr>
              <a:defRPr/>
            </a:pPr>
            <a:r>
              <a:rPr lang="en-US" sz="1700" dirty="0"/>
              <a:t>program is structured as follows:</a:t>
            </a:r>
          </a:p>
          <a:p>
            <a:pPr lvl="1">
              <a:defRPr/>
            </a:pPr>
            <a:r>
              <a:rPr lang="en-US" sz="1700" dirty="0"/>
              <a:t>program file (extension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.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cpp</a:t>
            </a:r>
            <a:r>
              <a:rPr lang="en-US" sz="1700" dirty="0"/>
              <a:t>) - contains function definitions</a:t>
            </a:r>
          </a:p>
          <a:p>
            <a:pPr lvl="1">
              <a:defRPr/>
            </a:pPr>
            <a:r>
              <a:rPr lang="en-US" sz="1700" dirty="0"/>
              <a:t>include file (extension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.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hpp</a:t>
            </a:r>
            <a:r>
              <a:rPr lang="en-US" sz="1700" dirty="0"/>
              <a:t>) - contains corresponding function prototypes, global constant and variable declarations</a:t>
            </a:r>
          </a:p>
          <a:p>
            <a:pPr>
              <a:defRPr/>
            </a:pPr>
            <a:r>
              <a:rPr lang="en-US" sz="1700" dirty="0"/>
              <a:t>if function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1700" dirty="0"/>
              <a:t>defined in file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AA.cpp</a:t>
            </a:r>
            <a:r>
              <a:rPr lang="en-US" sz="1700" dirty="0"/>
              <a:t> needs to call a function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1700" dirty="0"/>
              <a:t> which is defined in a different file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BB.cpp</a:t>
            </a:r>
            <a:r>
              <a:rPr lang="en-US" sz="1700" dirty="0"/>
              <a:t> - the corresponding header file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BB.hpp</a:t>
            </a:r>
            <a:r>
              <a:rPr lang="en-US" sz="1700" dirty="0"/>
              <a:t> is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include</a:t>
            </a:r>
            <a:r>
              <a:rPr lang="en-US" sz="1700" dirty="0"/>
              <a:t>d in file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AA.cpp</a:t>
            </a:r>
            <a:endParaRPr lang="en-US" sz="17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EF64AD5-199F-D2FE-6CC7-B537E452D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  <a:noFill/>
        </p:spPr>
        <p:txBody>
          <a:bodyPr/>
          <a:lstStyle/>
          <a:p>
            <a:r>
              <a:rPr lang="en-US" altLang="en-US"/>
              <a:t>Program in Multiple Files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FC450ECA-5D2D-4CC0-3AAA-EADAF259D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69AAAD-981D-4915-9FD0-64CB902FDA4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B23D09A-EB29-CBC6-F89D-3D1DE8100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2362200" cy="685800"/>
          </a:xfrm>
          <a:noFill/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// adds one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int add1(int);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187C8CC-F88A-193C-FF7D-96C4F1FCC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153400" cy="685800"/>
          </a:xfrm>
          <a:noFill/>
        </p:spPr>
        <p:txBody>
          <a:bodyPr/>
          <a:lstStyle/>
          <a:p>
            <a:r>
              <a:rPr lang="en-US" altLang="en-US"/>
              <a:t>Example Program in Multiple Files</a:t>
            </a:r>
          </a:p>
        </p:txBody>
      </p:sp>
      <p:grpSp>
        <p:nvGrpSpPr>
          <p:cNvPr id="11268" name="Group 10">
            <a:extLst>
              <a:ext uri="{FF2B5EF4-FFF2-40B4-BE49-F238E27FC236}">
                <a16:creationId xmlns:a16="http://schemas.microsoft.com/office/drawing/2014/main" id="{AA308779-3E94-B2EB-A7D1-1A720097773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438400"/>
            <a:ext cx="5486400" cy="4267200"/>
            <a:chOff x="192" y="1584"/>
            <a:chExt cx="3456" cy="2688"/>
          </a:xfrm>
        </p:grpSpPr>
        <p:sp>
          <p:nvSpPr>
            <p:cNvPr id="11274" name="Rectangle 5">
              <a:extLst>
                <a:ext uri="{FF2B5EF4-FFF2-40B4-BE49-F238E27FC236}">
                  <a16:creationId xmlns:a16="http://schemas.microsoft.com/office/drawing/2014/main" id="{57C9063C-C525-5EC4-7917-6FDF1862B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3456" cy="244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// uses the function add1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// defined in a separate file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#include &lt;iostream&gt;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#include "add1.hpp"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int main() {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// get the number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cout &lt;&lt; "Enter a number: ";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int n;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cin &gt;&gt; n;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// find the number plus 1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int newn = add1(n);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// print out the number plus 1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cout &lt;&lt; newn &lt;&lt; endl;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275" name="Text Box 7">
              <a:extLst>
                <a:ext uri="{FF2B5EF4-FFF2-40B4-BE49-F238E27FC236}">
                  <a16:creationId xmlns:a16="http://schemas.microsoft.com/office/drawing/2014/main" id="{3D0E3A3B-145A-93D9-D0DC-EA319ADCC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84"/>
              <a:ext cx="10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add1test.cpp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269" name="Text Box 8">
            <a:extLst>
              <a:ext uri="{FF2B5EF4-FFF2-40B4-BE49-F238E27FC236}">
                <a16:creationId xmlns:a16="http://schemas.microsoft.com/office/drawing/2014/main" id="{570863F9-3959-9B30-5F2A-FFECF3379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990600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add1.hpp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1270" name="Group 11">
            <a:extLst>
              <a:ext uri="{FF2B5EF4-FFF2-40B4-BE49-F238E27FC236}">
                <a16:creationId xmlns:a16="http://schemas.microsoft.com/office/drawing/2014/main" id="{23FF6CA0-FFAE-4AAC-BC64-5D281B23C87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609600"/>
            <a:ext cx="3733800" cy="2057400"/>
            <a:chOff x="2448" y="528"/>
            <a:chExt cx="2352" cy="1296"/>
          </a:xfrm>
        </p:grpSpPr>
        <p:sp>
          <p:nvSpPr>
            <p:cNvPr id="11272" name="Rectangle 4">
              <a:extLst>
                <a:ext uri="{FF2B5EF4-FFF2-40B4-BE49-F238E27FC236}">
                  <a16:creationId xmlns:a16="http://schemas.microsoft.com/office/drawing/2014/main" id="{FDFFE479-2D69-9C2D-48D9-7628DF338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68"/>
              <a:ext cx="2352" cy="1056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#include "add1.hpp"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// adds 1,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// returns added value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int add1(int n) {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        return n + 1;</a:t>
              </a:r>
            </a:p>
            <a:p>
              <a:pPr>
                <a:lnSpc>
                  <a:spcPct val="70000"/>
                </a:lnSpc>
                <a:buFont typeface="Monotype Sorts" pitchFamily="2" charset="2"/>
                <a:buNone/>
              </a:pPr>
              <a:r>
                <a:rPr lang="en-US" altLang="en-US">
                  <a:solidFill>
                    <a:schemeClr val="accent2"/>
                  </a:solidFill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273" name="Text Box 9">
              <a:extLst>
                <a:ext uri="{FF2B5EF4-FFF2-40B4-BE49-F238E27FC236}">
                  <a16:creationId xmlns:a16="http://schemas.microsoft.com/office/drawing/2014/main" id="{C26442CC-92E2-7DDA-DD09-70FFC90C5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528"/>
              <a:ext cx="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add1.cpp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1" name="Slide Number Placeholder 10">
            <a:extLst>
              <a:ext uri="{FF2B5EF4-FFF2-40B4-BE49-F238E27FC236}">
                <a16:creationId xmlns:a16="http://schemas.microsoft.com/office/drawing/2014/main" id="{2CE05D04-D6FA-1507-A4BF-0FA1991FC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26757F-9178-4F9F-8037-ACFBA1AFB71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7">
            <a:extLst>
              <a:ext uri="{FF2B5EF4-FFF2-40B4-BE49-F238E27FC236}">
                <a16:creationId xmlns:a16="http://schemas.microsoft.com/office/drawing/2014/main" id="{A5519588-3E39-9CAA-E492-857B8CE0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47800"/>
            <a:ext cx="2438400" cy="720725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cxnSp>
        <p:nvCxnSpPr>
          <p:cNvPr id="12291" name="AutoShape 69">
            <a:extLst>
              <a:ext uri="{FF2B5EF4-FFF2-40B4-BE49-F238E27FC236}">
                <a16:creationId xmlns:a16="http://schemas.microsoft.com/office/drawing/2014/main" id="{B986BA06-6820-62C0-FD49-CCAEE7B9F865}"/>
              </a:ext>
            </a:extLst>
          </p:cNvPr>
          <p:cNvCxnSpPr>
            <a:cxnSpLocks noChangeShapeType="1"/>
            <a:stCxn id="12290" idx="2"/>
            <a:endCxn id="12299" idx="0"/>
          </p:cNvCxnSpPr>
          <p:nvPr/>
        </p:nvCxnSpPr>
        <p:spPr bwMode="auto">
          <a:xfrm flipH="1">
            <a:off x="1466850" y="2168525"/>
            <a:ext cx="2343150" cy="7270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2" name="Rectangle 66">
            <a:extLst>
              <a:ext uri="{FF2B5EF4-FFF2-40B4-BE49-F238E27FC236}">
                <a16:creationId xmlns:a16="http://schemas.microsoft.com/office/drawing/2014/main" id="{BAA4CEF5-311E-CC34-20D0-06C23E53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0"/>
            <a:ext cx="2514600" cy="720725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cxnSp>
        <p:nvCxnSpPr>
          <p:cNvPr id="12293" name="AutoShape 68">
            <a:extLst>
              <a:ext uri="{FF2B5EF4-FFF2-40B4-BE49-F238E27FC236}">
                <a16:creationId xmlns:a16="http://schemas.microsoft.com/office/drawing/2014/main" id="{08F025E2-6EA0-3FF8-827A-0CAD618A8411}"/>
              </a:ext>
            </a:extLst>
          </p:cNvPr>
          <p:cNvCxnSpPr>
            <a:cxnSpLocks noChangeShapeType="1"/>
            <a:stCxn id="12292" idx="2"/>
          </p:cNvCxnSpPr>
          <p:nvPr/>
        </p:nvCxnSpPr>
        <p:spPr bwMode="auto">
          <a:xfrm flipH="1">
            <a:off x="1447800" y="2244725"/>
            <a:ext cx="2476500" cy="6429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Rectangle 64">
            <a:extLst>
              <a:ext uri="{FF2B5EF4-FFF2-40B4-BE49-F238E27FC236}">
                <a16:creationId xmlns:a16="http://schemas.microsoft.com/office/drawing/2014/main" id="{D7707E5D-0A97-3722-07F1-42B689C8B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1600200" cy="7620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295" name="Rectangle 61">
            <a:extLst>
              <a:ext uri="{FF2B5EF4-FFF2-40B4-BE49-F238E27FC236}">
                <a16:creationId xmlns:a16="http://schemas.microsoft.com/office/drawing/2014/main" id="{5320F313-A72D-0272-EA82-9D8A4841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724400"/>
            <a:ext cx="1600200" cy="7620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296" name="Rectangle 52">
            <a:extLst>
              <a:ext uri="{FF2B5EF4-FFF2-40B4-BE49-F238E27FC236}">
                <a16:creationId xmlns:a16="http://schemas.microsoft.com/office/drawing/2014/main" id="{D14BCECB-0C76-0B07-473C-E9B58F36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1600200" cy="12192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297" name="Rectangle 51">
            <a:extLst>
              <a:ext uri="{FF2B5EF4-FFF2-40B4-BE49-F238E27FC236}">
                <a16:creationId xmlns:a16="http://schemas.microsoft.com/office/drawing/2014/main" id="{0DCD34E2-03F1-F017-9163-1534F7F4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00400"/>
            <a:ext cx="1600200" cy="1219200"/>
          </a:xfrm>
          <a:prstGeom prst="rect">
            <a:avLst/>
          </a:prstGeom>
          <a:solidFill>
            <a:srgbClr val="99CC00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298" name="Rectangle 2">
            <a:extLst>
              <a:ext uri="{FF2B5EF4-FFF2-40B4-BE49-F238E27FC236}">
                <a16:creationId xmlns:a16="http://schemas.microsoft.com/office/drawing/2014/main" id="{034AF5E2-1E46-5A9A-76DD-2472F1845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90600"/>
          </a:xfrm>
          <a:noFill/>
        </p:spPr>
        <p:txBody>
          <a:bodyPr/>
          <a:lstStyle/>
          <a:p>
            <a:r>
              <a:rPr lang="en-US" altLang="en-US"/>
              <a:t>Separate Compilation</a:t>
            </a:r>
          </a:p>
        </p:txBody>
      </p:sp>
      <p:sp>
        <p:nvSpPr>
          <p:cNvPr id="12299" name="Rectangle 4">
            <a:extLst>
              <a:ext uri="{FF2B5EF4-FFF2-40B4-BE49-F238E27FC236}">
                <a16:creationId xmlns:a16="http://schemas.microsoft.com/office/drawing/2014/main" id="{4FC00771-F147-7EC1-52C7-F6529BE4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1714500" cy="250507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add include files</a:t>
            </a:r>
          </a:p>
        </p:txBody>
      </p:sp>
      <p:sp>
        <p:nvSpPr>
          <p:cNvPr id="12300" name="Freeform 11">
            <a:extLst>
              <a:ext uri="{FF2B5EF4-FFF2-40B4-BE49-F238E27FC236}">
                <a16:creationId xmlns:a16="http://schemas.microsoft.com/office/drawing/2014/main" id="{AD7755A4-B6AB-3E39-9769-CA8752BD808A}"/>
              </a:ext>
            </a:extLst>
          </p:cNvPr>
          <p:cNvSpPr>
            <a:spLocks/>
          </p:cNvSpPr>
          <p:nvPr/>
        </p:nvSpPr>
        <p:spPr bwMode="auto">
          <a:xfrm>
            <a:off x="2324100" y="4149725"/>
            <a:ext cx="177800" cy="1588"/>
          </a:xfrm>
          <a:custGeom>
            <a:avLst/>
            <a:gdLst>
              <a:gd name="T0" fmla="*/ 0 w 112"/>
              <a:gd name="T1" fmla="*/ 0 h 1588"/>
              <a:gd name="T2" fmla="*/ 2147483646 w 112"/>
              <a:gd name="T3" fmla="*/ 0 h 1588"/>
              <a:gd name="T4" fmla="*/ 2147483646 w 112"/>
              <a:gd name="T5" fmla="*/ 0 h 1588"/>
              <a:gd name="T6" fmla="*/ 0 60000 65536"/>
              <a:gd name="T7" fmla="*/ 0 60000 65536"/>
              <a:gd name="T8" fmla="*/ 0 60000 65536"/>
              <a:gd name="T9" fmla="*/ 0 w 112"/>
              <a:gd name="T10" fmla="*/ 0 h 1588"/>
              <a:gd name="T11" fmla="*/ 112 w 11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588">
                <a:moveTo>
                  <a:pt x="0" y="0"/>
                </a:moveTo>
                <a:lnTo>
                  <a:pt x="89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1" name="Freeform 12">
            <a:extLst>
              <a:ext uri="{FF2B5EF4-FFF2-40B4-BE49-F238E27FC236}">
                <a16:creationId xmlns:a16="http://schemas.microsoft.com/office/drawing/2014/main" id="{C2EC3A0F-3DBC-D3BC-5BE7-E4473CFE2566}"/>
              </a:ext>
            </a:extLst>
          </p:cNvPr>
          <p:cNvSpPr>
            <a:spLocks/>
          </p:cNvSpPr>
          <p:nvPr/>
        </p:nvSpPr>
        <p:spPr bwMode="auto">
          <a:xfrm>
            <a:off x="2466975" y="4079875"/>
            <a:ext cx="138113" cy="136525"/>
          </a:xfrm>
          <a:custGeom>
            <a:avLst/>
            <a:gdLst>
              <a:gd name="T0" fmla="*/ 2147483646 w 87"/>
              <a:gd name="T1" fmla="*/ 2147483646 h 86"/>
              <a:gd name="T2" fmla="*/ 0 w 87"/>
              <a:gd name="T3" fmla="*/ 2147483646 h 86"/>
              <a:gd name="T4" fmla="*/ 2147483646 w 87"/>
              <a:gd name="T5" fmla="*/ 2147483646 h 86"/>
              <a:gd name="T6" fmla="*/ 2147483646 w 87"/>
              <a:gd name="T7" fmla="*/ 2147483646 h 86"/>
              <a:gd name="T8" fmla="*/ 2147483646 w 87"/>
              <a:gd name="T9" fmla="*/ 2147483646 h 86"/>
              <a:gd name="T10" fmla="*/ 2147483646 w 87"/>
              <a:gd name="T11" fmla="*/ 2147483646 h 86"/>
              <a:gd name="T12" fmla="*/ 2147483646 w 87"/>
              <a:gd name="T13" fmla="*/ 2147483646 h 86"/>
              <a:gd name="T14" fmla="*/ 2147483646 w 87"/>
              <a:gd name="T15" fmla="*/ 2147483646 h 86"/>
              <a:gd name="T16" fmla="*/ 2147483646 w 87"/>
              <a:gd name="T17" fmla="*/ 2147483646 h 86"/>
              <a:gd name="T18" fmla="*/ 2147483646 w 87"/>
              <a:gd name="T19" fmla="*/ 2147483646 h 86"/>
              <a:gd name="T20" fmla="*/ 2147483646 w 87"/>
              <a:gd name="T21" fmla="*/ 2147483646 h 86"/>
              <a:gd name="T22" fmla="*/ 2147483646 w 87"/>
              <a:gd name="T23" fmla="*/ 2147483646 h 86"/>
              <a:gd name="T24" fmla="*/ 2147483646 w 87"/>
              <a:gd name="T25" fmla="*/ 2147483646 h 86"/>
              <a:gd name="T26" fmla="*/ 2147483646 w 87"/>
              <a:gd name="T27" fmla="*/ 2147483646 h 86"/>
              <a:gd name="T28" fmla="*/ 0 w 87"/>
              <a:gd name="T29" fmla="*/ 0 h 86"/>
              <a:gd name="T30" fmla="*/ 2147483646 w 87"/>
              <a:gd name="T31" fmla="*/ 2147483646 h 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"/>
              <a:gd name="T49" fmla="*/ 0 h 86"/>
              <a:gd name="T50" fmla="*/ 87 w 87"/>
              <a:gd name="T51" fmla="*/ 86 h 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" h="86">
                <a:moveTo>
                  <a:pt x="87" y="44"/>
                </a:moveTo>
                <a:lnTo>
                  <a:pt x="0" y="86"/>
                </a:lnTo>
                <a:lnTo>
                  <a:pt x="2" y="80"/>
                </a:lnTo>
                <a:lnTo>
                  <a:pt x="6" y="75"/>
                </a:lnTo>
                <a:lnTo>
                  <a:pt x="8" y="67"/>
                </a:lnTo>
                <a:lnTo>
                  <a:pt x="8" y="61"/>
                </a:lnTo>
                <a:lnTo>
                  <a:pt x="10" y="54"/>
                </a:lnTo>
                <a:lnTo>
                  <a:pt x="10" y="46"/>
                </a:lnTo>
                <a:lnTo>
                  <a:pt x="10" y="40"/>
                </a:lnTo>
                <a:lnTo>
                  <a:pt x="10" y="32"/>
                </a:lnTo>
                <a:lnTo>
                  <a:pt x="8" y="27"/>
                </a:lnTo>
                <a:lnTo>
                  <a:pt x="8" y="19"/>
                </a:lnTo>
                <a:lnTo>
                  <a:pt x="6" y="13"/>
                </a:lnTo>
                <a:lnTo>
                  <a:pt x="2" y="6"/>
                </a:lnTo>
                <a:lnTo>
                  <a:pt x="0" y="0"/>
                </a:lnTo>
                <a:lnTo>
                  <a:pt x="87" y="4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2" name="Rectangle 17">
            <a:extLst>
              <a:ext uri="{FF2B5EF4-FFF2-40B4-BE49-F238E27FC236}">
                <a16:creationId xmlns:a16="http://schemas.microsoft.com/office/drawing/2014/main" id="{33A2745B-584B-3F87-2510-B957657C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5807075"/>
            <a:ext cx="2441575" cy="5715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303" name="Rectangle 18">
            <a:extLst>
              <a:ext uri="{FF2B5EF4-FFF2-40B4-BE49-F238E27FC236}">
                <a16:creationId xmlns:a16="http://schemas.microsoft.com/office/drawing/2014/main" id="{A86ACAF3-3AD9-ECE9-6D2E-AD12CDAE5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5943600"/>
            <a:ext cx="227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executable program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2304" name="Rectangle 19">
            <a:extLst>
              <a:ext uri="{FF2B5EF4-FFF2-40B4-BE49-F238E27FC236}">
                <a16:creationId xmlns:a16="http://schemas.microsoft.com/office/drawing/2014/main" id="{3FABEC53-5247-3227-185C-1F3742642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2163763" cy="720725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source program</a:t>
            </a:r>
            <a:br>
              <a:rPr lang="en-US" altLang="en-US">
                <a:solidFill>
                  <a:schemeClr val="bg2"/>
                </a:solidFill>
              </a:rPr>
            </a:br>
            <a:r>
              <a:rPr lang="en-US" altLang="en-US">
                <a:solidFill>
                  <a:schemeClr val="bg2"/>
                </a:solidFill>
              </a:rPr>
              <a:t>(add1.cpp)</a:t>
            </a:r>
            <a:endParaRPr lang="en-US" altLang="en-US"/>
          </a:p>
        </p:txBody>
      </p:sp>
      <p:sp>
        <p:nvSpPr>
          <p:cNvPr id="12305" name="Rectangle 21">
            <a:extLst>
              <a:ext uri="{FF2B5EF4-FFF2-40B4-BE49-F238E27FC236}">
                <a16:creationId xmlns:a16="http://schemas.microsoft.com/office/drawing/2014/main" id="{447A8B37-4582-1576-1B1A-6AF2D3E9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2895600"/>
            <a:ext cx="1714500" cy="2505075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306" name="Rectangle 22">
            <a:extLst>
              <a:ext uri="{FF2B5EF4-FFF2-40B4-BE49-F238E27FC236}">
                <a16:creationId xmlns:a16="http://schemas.microsoft.com/office/drawing/2014/main" id="{3A7AF822-8C40-F25F-74AA-B5CFF0EF0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3308350"/>
            <a:ext cx="669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check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2307" name="Rectangle 24">
            <a:extLst>
              <a:ext uri="{FF2B5EF4-FFF2-40B4-BE49-F238E27FC236}">
                <a16:creationId xmlns:a16="http://schemas.microsoft.com/office/drawing/2014/main" id="{BA749A1F-FCF0-C4B0-3B1C-44C97332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3632200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for errors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2308" name="Rectangle 25">
            <a:extLst>
              <a:ext uri="{FF2B5EF4-FFF2-40B4-BE49-F238E27FC236}">
                <a16:creationId xmlns:a16="http://schemas.microsoft.com/office/drawing/2014/main" id="{47CE09EC-CFFB-22BB-9046-BB94B591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3954463"/>
            <a:ext cx="76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if none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2309" name="Rectangle 26">
            <a:extLst>
              <a:ext uri="{FF2B5EF4-FFF2-40B4-BE49-F238E27FC236}">
                <a16:creationId xmlns:a16="http://schemas.microsoft.com/office/drawing/2014/main" id="{77BBE7AE-E98B-4106-FA2E-7EB160E22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4278313"/>
            <a:ext cx="155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compile it into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2310" name="Rectangle 27">
            <a:extLst>
              <a:ext uri="{FF2B5EF4-FFF2-40B4-BE49-F238E27FC236}">
                <a16:creationId xmlns:a16="http://schemas.microsoft.com/office/drawing/2014/main" id="{64513FE9-D566-1CBF-B16E-106A85395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4598988"/>
            <a:ext cx="142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an object file</a:t>
            </a:r>
            <a:endParaRPr lang="en-US" altLang="en-US">
              <a:latin typeface="Courier" pitchFamily="49" charset="0"/>
            </a:endParaRPr>
          </a:p>
        </p:txBody>
      </p:sp>
      <p:grpSp>
        <p:nvGrpSpPr>
          <p:cNvPr id="12311" name="Group 46">
            <a:extLst>
              <a:ext uri="{FF2B5EF4-FFF2-40B4-BE49-F238E27FC236}">
                <a16:creationId xmlns:a16="http://schemas.microsoft.com/office/drawing/2014/main" id="{9D205222-6351-FE73-9B37-76A18A84140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819400"/>
            <a:ext cx="1714500" cy="2505075"/>
            <a:chOff x="4310" y="1728"/>
            <a:chExt cx="1080" cy="1578"/>
          </a:xfrm>
        </p:grpSpPr>
        <p:sp>
          <p:nvSpPr>
            <p:cNvPr id="12332" name="Rectangle 28">
              <a:extLst>
                <a:ext uri="{FF2B5EF4-FFF2-40B4-BE49-F238E27FC236}">
                  <a16:creationId xmlns:a16="http://schemas.microsoft.com/office/drawing/2014/main" id="{1D554926-F283-C4FD-F336-225C78BC1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1728"/>
              <a:ext cx="1080" cy="1578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3" name="Rectangle 29">
              <a:extLst>
                <a:ext uri="{FF2B5EF4-FFF2-40B4-BE49-F238E27FC236}">
                  <a16:creationId xmlns:a16="http://schemas.microsoft.com/office/drawing/2014/main" id="{A4473DF9-1231-4C0C-60C8-BD8EBEAE0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1754"/>
              <a:ext cx="97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link object file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4" name="Rectangle 30">
              <a:extLst>
                <a:ext uri="{FF2B5EF4-FFF2-40B4-BE49-F238E27FC236}">
                  <a16:creationId xmlns:a16="http://schemas.microsoft.com/office/drawing/2014/main" id="{2C89A355-F91C-C321-247D-C2E93322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" y="1945"/>
              <a:ext cx="9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with standard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5" name="Rectangle 31">
              <a:extLst>
                <a:ext uri="{FF2B5EF4-FFF2-40B4-BE49-F238E27FC236}">
                  <a16:creationId xmlns:a16="http://schemas.microsoft.com/office/drawing/2014/main" id="{CFC9F6EC-C7C0-8C67-5BAD-DF0B81781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137"/>
              <a:ext cx="7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object files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6" name="Rectangle 32">
              <a:extLst>
                <a:ext uri="{FF2B5EF4-FFF2-40B4-BE49-F238E27FC236}">
                  <a16:creationId xmlns:a16="http://schemas.microsoft.com/office/drawing/2014/main" id="{E9E3208E-0432-D486-2662-7EB26D0F0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2328"/>
              <a:ext cx="6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and other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7" name="Rectangle 33">
              <a:extLst>
                <a:ext uri="{FF2B5EF4-FFF2-40B4-BE49-F238E27FC236}">
                  <a16:creationId xmlns:a16="http://schemas.microsoft.com/office/drawing/2014/main" id="{30D0ECAF-4362-A995-97C9-047FC57D4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" y="2519"/>
              <a:ext cx="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object files to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8" name="Rectangle 34">
              <a:extLst>
                <a:ext uri="{FF2B5EF4-FFF2-40B4-BE49-F238E27FC236}">
                  <a16:creationId xmlns:a16="http://schemas.microsoft.com/office/drawing/2014/main" id="{2F1347D2-3523-588F-771E-56C13C8A5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2711"/>
              <a:ext cx="8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produce an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39" name="Rectangle 35">
              <a:extLst>
                <a:ext uri="{FF2B5EF4-FFF2-40B4-BE49-F238E27FC236}">
                  <a16:creationId xmlns:a16="http://schemas.microsoft.com/office/drawing/2014/main" id="{C3A53257-285B-3209-ED11-6A80FB826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902"/>
              <a:ext cx="7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executable</a:t>
              </a:r>
              <a:endParaRPr lang="en-US" altLang="en-US">
                <a:latin typeface="Courier" pitchFamily="49" charset="0"/>
              </a:endParaRPr>
            </a:p>
          </p:txBody>
        </p:sp>
        <p:sp>
          <p:nvSpPr>
            <p:cNvPr id="12340" name="Rectangle 36">
              <a:extLst>
                <a:ext uri="{FF2B5EF4-FFF2-40B4-BE49-F238E27FC236}">
                  <a16:creationId xmlns:a16="http://schemas.microsoft.com/office/drawing/2014/main" id="{65221F4E-433B-6278-9296-012602A6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3103"/>
              <a:ext cx="5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program</a:t>
              </a:r>
              <a:endParaRPr lang="en-US" altLang="en-US">
                <a:latin typeface="Courier" pitchFamily="49" charset="0"/>
              </a:endParaRPr>
            </a:p>
          </p:txBody>
        </p:sp>
      </p:grpSp>
      <p:cxnSp>
        <p:nvCxnSpPr>
          <p:cNvPr id="12312" name="AutoShape 39">
            <a:extLst>
              <a:ext uri="{FF2B5EF4-FFF2-40B4-BE49-F238E27FC236}">
                <a16:creationId xmlns:a16="http://schemas.microsoft.com/office/drawing/2014/main" id="{C031EEEE-2F5E-DAD7-750F-73941D5B6820}"/>
              </a:ext>
            </a:extLst>
          </p:cNvPr>
          <p:cNvCxnSpPr>
            <a:cxnSpLocks noChangeShapeType="1"/>
            <a:stCxn id="12304" idx="2"/>
            <a:endCxn id="12299" idx="0"/>
          </p:cNvCxnSpPr>
          <p:nvPr/>
        </p:nvCxnSpPr>
        <p:spPr bwMode="auto">
          <a:xfrm>
            <a:off x="1463675" y="2328863"/>
            <a:ext cx="3175" cy="5588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Rectangle 40">
            <a:extLst>
              <a:ext uri="{FF2B5EF4-FFF2-40B4-BE49-F238E27FC236}">
                <a16:creationId xmlns:a16="http://schemas.microsoft.com/office/drawing/2014/main" id="{4F6BD1AA-FFA7-C6F6-262D-4261A572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00200"/>
            <a:ext cx="2590800" cy="720725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Include files</a:t>
            </a:r>
            <a:br>
              <a:rPr lang="en-US" altLang="en-US">
                <a:solidFill>
                  <a:schemeClr val="bg2"/>
                </a:solidFill>
              </a:rPr>
            </a:br>
            <a:r>
              <a:rPr lang="en-US" altLang="en-US">
                <a:solidFill>
                  <a:schemeClr val="bg2"/>
                </a:solidFill>
              </a:rPr>
              <a:t>(add1.hpp, iostream)</a:t>
            </a:r>
            <a:endParaRPr lang="en-US" altLang="en-US">
              <a:latin typeface="Courier" pitchFamily="49" charset="0"/>
            </a:endParaRPr>
          </a:p>
        </p:txBody>
      </p:sp>
      <p:cxnSp>
        <p:nvCxnSpPr>
          <p:cNvPr id="12314" name="AutoShape 42">
            <a:extLst>
              <a:ext uri="{FF2B5EF4-FFF2-40B4-BE49-F238E27FC236}">
                <a16:creationId xmlns:a16="http://schemas.microsoft.com/office/drawing/2014/main" id="{EA789ED8-E431-8D93-926C-E4F1BAE33D8F}"/>
              </a:ext>
            </a:extLst>
          </p:cNvPr>
          <p:cNvCxnSpPr>
            <a:cxnSpLocks noChangeShapeType="1"/>
            <a:stCxn id="12313" idx="2"/>
            <a:endCxn id="12299" idx="0"/>
          </p:cNvCxnSpPr>
          <p:nvPr/>
        </p:nvCxnSpPr>
        <p:spPr bwMode="auto">
          <a:xfrm flipH="1">
            <a:off x="1466850" y="2320925"/>
            <a:ext cx="2571750" cy="5746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AutoShape 43">
            <a:extLst>
              <a:ext uri="{FF2B5EF4-FFF2-40B4-BE49-F238E27FC236}">
                <a16:creationId xmlns:a16="http://schemas.microsoft.com/office/drawing/2014/main" id="{B08153B2-0106-B30F-00D3-9FF1607ED315}"/>
              </a:ext>
            </a:extLst>
          </p:cNvPr>
          <p:cNvSpPr>
            <a:spLocks/>
          </p:cNvSpPr>
          <p:nvPr/>
        </p:nvSpPr>
        <p:spPr bwMode="auto">
          <a:xfrm rot="-5422816">
            <a:off x="2209800" y="3886200"/>
            <a:ext cx="457200" cy="3657600"/>
          </a:xfrm>
          <a:prstGeom prst="leftBrace">
            <a:avLst>
              <a:gd name="adj1" fmla="val 66667"/>
              <a:gd name="adj2" fmla="val 49806"/>
            </a:avLst>
          </a:pr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urier" pitchFamily="49" charset="0"/>
            </a:endParaRPr>
          </a:p>
        </p:txBody>
      </p:sp>
      <p:sp>
        <p:nvSpPr>
          <p:cNvPr id="12316" name="Text Box 44">
            <a:extLst>
              <a:ext uri="{FF2B5EF4-FFF2-40B4-BE49-F238E27FC236}">
                <a16:creationId xmlns:a16="http://schemas.microsoft.com/office/drawing/2014/main" id="{CFFD8EC6-7481-81BA-B88C-857261AA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943600"/>
            <a:ext cx="147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compilation</a:t>
            </a:r>
          </a:p>
        </p:txBody>
      </p:sp>
      <p:cxnSp>
        <p:nvCxnSpPr>
          <p:cNvPr id="12317" name="AutoShape 47">
            <a:extLst>
              <a:ext uri="{FF2B5EF4-FFF2-40B4-BE49-F238E27FC236}">
                <a16:creationId xmlns:a16="http://schemas.microsoft.com/office/drawing/2014/main" id="{54AA907F-07A7-337E-9088-FB2BD9A68CE8}"/>
              </a:ext>
            </a:extLst>
          </p:cNvPr>
          <p:cNvCxnSpPr>
            <a:cxnSpLocks noChangeShapeType="1"/>
            <a:stCxn id="12305" idx="3"/>
            <a:endCxn id="12319" idx="1"/>
          </p:cNvCxnSpPr>
          <p:nvPr/>
        </p:nvCxnSpPr>
        <p:spPr bwMode="auto">
          <a:xfrm flipV="1">
            <a:off x="4327525" y="3962400"/>
            <a:ext cx="465138" cy="1857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48">
            <a:extLst>
              <a:ext uri="{FF2B5EF4-FFF2-40B4-BE49-F238E27FC236}">
                <a16:creationId xmlns:a16="http://schemas.microsoft.com/office/drawing/2014/main" id="{B3BB99E2-9F78-2924-EFA2-D8AE94873A2D}"/>
              </a:ext>
            </a:extLst>
          </p:cNvPr>
          <p:cNvCxnSpPr>
            <a:cxnSpLocks noChangeShapeType="1"/>
            <a:stCxn id="12332" idx="2"/>
            <a:endCxn id="12302" idx="0"/>
          </p:cNvCxnSpPr>
          <p:nvPr/>
        </p:nvCxnSpPr>
        <p:spPr bwMode="auto">
          <a:xfrm flipH="1">
            <a:off x="7313613" y="5332413"/>
            <a:ext cx="630237" cy="4667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9" name="Rectangle 49">
            <a:extLst>
              <a:ext uri="{FF2B5EF4-FFF2-40B4-BE49-F238E27FC236}">
                <a16:creationId xmlns:a16="http://schemas.microsoft.com/office/drawing/2014/main" id="{1A244FA3-6B93-68F3-0484-F2DB61AF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52800"/>
            <a:ext cx="1600200" cy="12192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object </a:t>
            </a:r>
            <a:br>
              <a:rPr lang="en-US" altLang="en-US">
                <a:solidFill>
                  <a:schemeClr val="bg2"/>
                </a:solidFill>
              </a:rPr>
            </a:br>
            <a:r>
              <a:rPr lang="en-US" altLang="en-US">
                <a:solidFill>
                  <a:schemeClr val="bg2"/>
                </a:solidFill>
              </a:rPr>
              <a:t>file</a:t>
            </a:r>
            <a:br>
              <a:rPr lang="en-US" altLang="en-US">
                <a:solidFill>
                  <a:schemeClr val="bg2"/>
                </a:solidFill>
              </a:rPr>
            </a:br>
            <a:r>
              <a:rPr lang="en-US" altLang="en-US">
                <a:solidFill>
                  <a:schemeClr val="bg2"/>
                </a:solidFill>
              </a:rPr>
              <a:t>(add1.o)</a:t>
            </a:r>
            <a:endParaRPr lang="en-US" altLang="en-US">
              <a:latin typeface="Courier" pitchFamily="49" charset="0"/>
            </a:endParaRPr>
          </a:p>
        </p:txBody>
      </p:sp>
      <p:cxnSp>
        <p:nvCxnSpPr>
          <p:cNvPr id="12320" name="AutoShape 50">
            <a:extLst>
              <a:ext uri="{FF2B5EF4-FFF2-40B4-BE49-F238E27FC236}">
                <a16:creationId xmlns:a16="http://schemas.microsoft.com/office/drawing/2014/main" id="{211447E6-4669-AB5C-3AAA-00481FEA43A4}"/>
              </a:ext>
            </a:extLst>
          </p:cNvPr>
          <p:cNvCxnSpPr>
            <a:cxnSpLocks noChangeShapeType="1"/>
            <a:stCxn id="12319" idx="3"/>
            <a:endCxn id="12332" idx="1"/>
          </p:cNvCxnSpPr>
          <p:nvPr/>
        </p:nvCxnSpPr>
        <p:spPr bwMode="auto">
          <a:xfrm>
            <a:off x="6408738" y="3962400"/>
            <a:ext cx="669925" cy="1095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AutoShape 54">
            <a:extLst>
              <a:ext uri="{FF2B5EF4-FFF2-40B4-BE49-F238E27FC236}">
                <a16:creationId xmlns:a16="http://schemas.microsoft.com/office/drawing/2014/main" id="{C4C578E6-562A-06E1-79B4-862BF60C2A47}"/>
              </a:ext>
            </a:extLst>
          </p:cNvPr>
          <p:cNvCxnSpPr>
            <a:cxnSpLocks noChangeShapeType="1"/>
            <a:stCxn id="12324" idx="2"/>
            <a:endCxn id="12297" idx="0"/>
          </p:cNvCxnSpPr>
          <p:nvPr/>
        </p:nvCxnSpPr>
        <p:spPr bwMode="auto">
          <a:xfrm flipH="1">
            <a:off x="5753100" y="2674938"/>
            <a:ext cx="1123950" cy="5175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AutoShape 56">
            <a:extLst>
              <a:ext uri="{FF2B5EF4-FFF2-40B4-BE49-F238E27FC236}">
                <a16:creationId xmlns:a16="http://schemas.microsoft.com/office/drawing/2014/main" id="{E4792212-A86D-42CF-E414-F1DD7F6085BF}"/>
              </a:ext>
            </a:extLst>
          </p:cNvPr>
          <p:cNvCxnSpPr>
            <a:cxnSpLocks noChangeShapeType="1"/>
            <a:stCxn id="12297" idx="3"/>
            <a:endCxn id="12332" idx="1"/>
          </p:cNvCxnSpPr>
          <p:nvPr/>
        </p:nvCxnSpPr>
        <p:spPr bwMode="auto">
          <a:xfrm>
            <a:off x="6561138" y="3810000"/>
            <a:ext cx="517525" cy="2619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AutoShape 57">
            <a:extLst>
              <a:ext uri="{FF2B5EF4-FFF2-40B4-BE49-F238E27FC236}">
                <a16:creationId xmlns:a16="http://schemas.microsoft.com/office/drawing/2014/main" id="{F683F0CD-36CD-7114-7F32-D2A142BCDC7F}"/>
              </a:ext>
            </a:extLst>
          </p:cNvPr>
          <p:cNvCxnSpPr>
            <a:cxnSpLocks noChangeShapeType="1"/>
            <a:endCxn id="12332" idx="1"/>
          </p:cNvCxnSpPr>
          <p:nvPr/>
        </p:nvCxnSpPr>
        <p:spPr bwMode="auto">
          <a:xfrm>
            <a:off x="6713538" y="3657600"/>
            <a:ext cx="365125" cy="41433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4" name="Rectangle 58">
            <a:extLst>
              <a:ext uri="{FF2B5EF4-FFF2-40B4-BE49-F238E27FC236}">
                <a16:creationId xmlns:a16="http://schemas.microsoft.com/office/drawing/2014/main" id="{0752F6D9-D3C3-BB37-1E1C-8E294B837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524000"/>
            <a:ext cx="1714500" cy="1143000"/>
          </a:xfrm>
          <a:prstGeom prst="rect">
            <a:avLst/>
          </a:prstGeom>
          <a:solidFill>
            <a:srgbClr val="33CCCC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12325" name="Rectangle 53">
            <a:extLst>
              <a:ext uri="{FF2B5EF4-FFF2-40B4-BE49-F238E27FC236}">
                <a16:creationId xmlns:a16="http://schemas.microsoft.com/office/drawing/2014/main" id="{C4AEB5C8-8C2D-3B11-3798-17509589B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371600"/>
            <a:ext cx="1714500" cy="1143000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separate compilations</a:t>
            </a:r>
          </a:p>
        </p:txBody>
      </p:sp>
      <p:cxnSp>
        <p:nvCxnSpPr>
          <p:cNvPr id="12326" name="AutoShape 55">
            <a:extLst>
              <a:ext uri="{FF2B5EF4-FFF2-40B4-BE49-F238E27FC236}">
                <a16:creationId xmlns:a16="http://schemas.microsoft.com/office/drawing/2014/main" id="{85FE2BD6-FA72-BE8E-BBB9-2585A1A47D2D}"/>
              </a:ext>
            </a:extLst>
          </p:cNvPr>
          <p:cNvCxnSpPr>
            <a:cxnSpLocks noChangeShapeType="1"/>
            <a:stCxn id="12325" idx="2"/>
            <a:endCxn id="12296" idx="0"/>
          </p:cNvCxnSpPr>
          <p:nvPr/>
        </p:nvCxnSpPr>
        <p:spPr bwMode="auto">
          <a:xfrm flipH="1">
            <a:off x="5905500" y="2522538"/>
            <a:ext cx="819150" cy="5175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7" name="Rectangle 59">
            <a:extLst>
              <a:ext uri="{FF2B5EF4-FFF2-40B4-BE49-F238E27FC236}">
                <a16:creationId xmlns:a16="http://schemas.microsoft.com/office/drawing/2014/main" id="{6EFA8E9D-C6CC-8FD6-5DC1-B086AC53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1600200" cy="762000"/>
          </a:xfrm>
          <a:prstGeom prst="rect">
            <a:avLst/>
          </a:prstGeom>
          <a:solidFill>
            <a:schemeClr val="tx2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2"/>
                </a:solidFill>
              </a:rPr>
              <a:t>standard libraries</a:t>
            </a:r>
            <a:endParaRPr lang="en-US" altLang="en-US">
              <a:latin typeface="Courier" pitchFamily="49" charset="0"/>
            </a:endParaRPr>
          </a:p>
        </p:txBody>
      </p:sp>
      <p:cxnSp>
        <p:nvCxnSpPr>
          <p:cNvPr id="12328" name="AutoShape 60">
            <a:extLst>
              <a:ext uri="{FF2B5EF4-FFF2-40B4-BE49-F238E27FC236}">
                <a16:creationId xmlns:a16="http://schemas.microsoft.com/office/drawing/2014/main" id="{434591F2-0A87-7699-3046-CE69BBB1DA05}"/>
              </a:ext>
            </a:extLst>
          </p:cNvPr>
          <p:cNvCxnSpPr>
            <a:cxnSpLocks noChangeShapeType="1"/>
            <a:stCxn id="12327" idx="3"/>
            <a:endCxn id="12332" idx="1"/>
          </p:cNvCxnSpPr>
          <p:nvPr/>
        </p:nvCxnSpPr>
        <p:spPr bwMode="auto">
          <a:xfrm flipV="1">
            <a:off x="6408738" y="4071938"/>
            <a:ext cx="669925" cy="11096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AutoShape 62">
            <a:extLst>
              <a:ext uri="{FF2B5EF4-FFF2-40B4-BE49-F238E27FC236}">
                <a16:creationId xmlns:a16="http://schemas.microsoft.com/office/drawing/2014/main" id="{8E99D230-49CA-57E3-DEA6-471D6AF91122}"/>
              </a:ext>
            </a:extLst>
          </p:cNvPr>
          <p:cNvCxnSpPr>
            <a:cxnSpLocks noChangeShapeType="1"/>
            <a:stCxn id="12295" idx="3"/>
            <a:endCxn id="12332" idx="1"/>
          </p:cNvCxnSpPr>
          <p:nvPr/>
        </p:nvCxnSpPr>
        <p:spPr bwMode="auto">
          <a:xfrm flipV="1">
            <a:off x="6561138" y="4071938"/>
            <a:ext cx="517525" cy="10334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AutoShape 65">
            <a:extLst>
              <a:ext uri="{FF2B5EF4-FFF2-40B4-BE49-F238E27FC236}">
                <a16:creationId xmlns:a16="http://schemas.microsoft.com/office/drawing/2014/main" id="{F193EF5F-2B53-FBDD-AF1B-E0AFED0CA86C}"/>
              </a:ext>
            </a:extLst>
          </p:cNvPr>
          <p:cNvCxnSpPr>
            <a:cxnSpLocks noChangeShapeType="1"/>
            <a:stCxn id="12294" idx="3"/>
            <a:endCxn id="12332" idx="1"/>
          </p:cNvCxnSpPr>
          <p:nvPr/>
        </p:nvCxnSpPr>
        <p:spPr bwMode="auto">
          <a:xfrm flipV="1">
            <a:off x="6713538" y="4071938"/>
            <a:ext cx="365125" cy="957262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1" name="Slide Number Placeholder 52">
            <a:extLst>
              <a:ext uri="{FF2B5EF4-FFF2-40B4-BE49-F238E27FC236}">
                <a16:creationId xmlns:a16="http://schemas.microsoft.com/office/drawing/2014/main" id="{810327D8-00A7-2833-F2F9-19DD37949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99BDF1-BDB8-48A6-985B-F4B27766692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1BAA781-5BA5-4113-C8D1-E419C6CB0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96200" cy="4953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each object code file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700" i="1"/>
              <a:t>symbol table </a:t>
            </a:r>
            <a:r>
              <a:rPr lang="en-US" altLang="en-US" sz="1700"/>
              <a:t>– which function code the file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700" i="1"/>
              <a:t>external references </a:t>
            </a:r>
            <a:r>
              <a:rPr lang="en-US" altLang="en-US" sz="1700"/>
              <a:t>– which functions the file uses but whose code is missing</a:t>
            </a:r>
          </a:p>
          <a:p>
            <a:pPr>
              <a:lnSpc>
                <a:spcPct val="90000"/>
              </a:lnSpc>
            </a:pPr>
            <a:r>
              <a:rPr lang="en-US" altLang="en-US" sz="1700" i="1"/>
              <a:t>entry point </a:t>
            </a:r>
            <a:r>
              <a:rPr lang="en-US" altLang="en-US" sz="1700"/>
              <a:t>– function where the execution starts –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en-US" sz="1700"/>
              <a:t>linker 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locates the object file with the entry point</a:t>
            </a:r>
          </a:p>
          <a:p>
            <a:pPr lvl="2">
              <a:lnSpc>
                <a:spcPct val="90000"/>
              </a:lnSpc>
            </a:pPr>
            <a:r>
              <a:rPr lang="en-US" altLang="en-US" sz="1700"/>
              <a:t>adds to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examines external references of this object file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for each external reference, searches other files/libraries' symbol tables to find required function</a:t>
            </a:r>
          </a:p>
          <a:p>
            <a:pPr lvl="2">
              <a:lnSpc>
                <a:spcPct val="90000"/>
              </a:lnSpc>
            </a:pPr>
            <a:r>
              <a:rPr lang="en-US" altLang="en-US" sz="1700"/>
              <a:t>when located, adds to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continues this process for other files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8B87CC8-72FA-BDDF-4823-A5CA3F3EF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  <a:noFill/>
        </p:spPr>
        <p:txBody>
          <a:bodyPr/>
          <a:lstStyle/>
          <a:p>
            <a:r>
              <a:rPr lang="en-US" altLang="en-US"/>
              <a:t>Linker and Its Work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033D0BD-E445-8F19-4D98-4D8F73AB8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06A428-645F-4908-8E4A-9BC520CF001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FA7DF27-AE23-F908-AC2B-5267C2A4A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1700" i="1" dirty="0"/>
              <a:t>preprocessor directive </a:t>
            </a:r>
            <a:r>
              <a:rPr lang="en-US" altLang="en-US" sz="1700" dirty="0"/>
              <a:t>– starts with </a:t>
            </a:r>
            <a:r>
              <a:rPr lang="en-US" altLang="en-US" sz="1700" dirty="0" err="1"/>
              <a:t>hastag</a:t>
            </a:r>
            <a:r>
              <a:rPr lang="en-US" altLang="en-US" sz="1700" dirty="0"/>
              <a:t> symbol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700"/>
              <a:t>, causes </a:t>
            </a:r>
            <a:r>
              <a:rPr lang="en-US" altLang="en-US" sz="1700" dirty="0"/>
              <a:t>compiler to do manipulation of source file before compilation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en-US" sz="1700" dirty="0"/>
              <a:t>is a preprocessor directive '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700" dirty="0"/>
              <a:t>not a C++ statement</a:t>
            </a: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lnSpc>
                <a:spcPct val="90000"/>
              </a:lnSpc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name value </a:t>
            </a:r>
            <a:r>
              <a:rPr lang="en-US" altLang="en-US" sz="1700" dirty="0"/>
              <a:t> textual substitution of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US" sz="1700" dirty="0"/>
              <a:t> by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700" dirty="0">
                <a:ea typeface="+mn-ea"/>
                <a:cs typeface="+mn-cs"/>
              </a:rPr>
              <a:t>seldom used for primary purpose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700" dirty="0"/>
              <a:t>do not use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</a:t>
            </a:r>
            <a:r>
              <a:rPr lang="en-US" altLang="en-US" sz="1700" dirty="0"/>
              <a:t>instead of global constants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/>
              <a:t>     problem: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press 50+5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		  int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myvar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press * 20; // </a:t>
            </a:r>
            <a:r>
              <a:rPr lang="en-US" altLang="en-US" sz="1700" dirty="0"/>
              <a:t>changes order of operations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  <a:r>
              <a:rPr lang="en-US" altLang="en-US" sz="1700" dirty="0"/>
              <a:t> may be skipped:  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BIG_NAME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#ifdef name</a:t>
            </a:r>
            <a:r>
              <a:rPr lang="en-US" altLang="en-US" sz="1700" dirty="0"/>
              <a:t> - true if name defined, </a:t>
            </a:r>
            <a:br>
              <a:rPr lang="en-US" altLang="en-US" sz="1700" dirty="0"/>
            </a:b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#ifndef</a:t>
            </a:r>
            <a:r>
              <a:rPr lang="en-US" altLang="en-US" sz="1700" dirty="0"/>
              <a:t>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name</a:t>
            </a:r>
            <a:r>
              <a:rPr lang="en-US" altLang="en-US" sz="1700" dirty="0"/>
              <a:t> - true if not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700" dirty="0"/>
              <a:t>this text is included in compiler processing if true, skipped otherwise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  #endif</a:t>
            </a:r>
            <a:r>
              <a:rPr lang="en-US" altLang="en-US" sz="1700" dirty="0"/>
              <a:t> - completes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#if</a:t>
            </a:r>
            <a:endParaRPr lang="en-US" altLang="en-US" sz="1700" dirty="0"/>
          </a:p>
          <a:p>
            <a:pPr>
              <a:lnSpc>
                <a:spcPct val="90000"/>
              </a:lnSpc>
              <a:defRPr/>
            </a:pPr>
            <a:endParaRPr lang="en-US" altLang="en-US" sz="17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7B29DC4-FDCD-34B5-1B77-174870BBD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</p:spPr>
        <p:txBody>
          <a:bodyPr/>
          <a:lstStyle/>
          <a:p>
            <a:r>
              <a:rPr lang="en-US" altLang="en-US"/>
              <a:t>Preprocessor Directives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FC62BBF-764D-E3AB-50EF-E9F1E162D0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60B4FB-D37A-4799-9C99-F1C23875136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242</TotalTime>
  <Pages>22</Pages>
  <Words>911</Words>
  <Application>Microsoft Office PowerPoint</Application>
  <PresentationFormat>On-screen Show (4:3)</PresentationFormat>
  <Paragraphs>144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Courier</vt:lpstr>
      <vt:lpstr>Arial</vt:lpstr>
      <vt:lpstr>Times New Roman</vt:lpstr>
      <vt:lpstr>Monotype Sorts</vt:lpstr>
      <vt:lpstr>Courier New</vt:lpstr>
      <vt:lpstr>green</vt:lpstr>
      <vt:lpstr>What Is?</vt:lpstr>
      <vt:lpstr>Program in Multiple Files</vt:lpstr>
      <vt:lpstr>(Non) Executable Statements</vt:lpstr>
      <vt:lpstr>Include Files</vt:lpstr>
      <vt:lpstr>Program in Multiple Files</vt:lpstr>
      <vt:lpstr>Example Program in Multiple Files</vt:lpstr>
      <vt:lpstr>Separate Compilation</vt:lpstr>
      <vt:lpstr>Linker and Its Work</vt:lpstr>
      <vt:lpstr>Preprocessor Directives</vt:lpstr>
      <vt:lpstr>Multiple Inclusion Protection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Programmer-defined functions</dc:title>
  <dc:subject/>
  <dc:creator/>
  <cp:keywords/>
  <dc:description/>
  <cp:lastModifiedBy>Patel, Yug</cp:lastModifiedBy>
  <cp:revision>321</cp:revision>
  <cp:lastPrinted>1998-08-04T17:33:09Z</cp:lastPrinted>
  <dcterms:created xsi:type="dcterms:W3CDTF">1996-06-25T16:22:20Z</dcterms:created>
  <dcterms:modified xsi:type="dcterms:W3CDTF">2024-04-21T04:20:43Z</dcterms:modified>
</cp:coreProperties>
</file>