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6" r:id="rId3"/>
    <p:sldId id="333" r:id="rId4"/>
    <p:sldId id="338" r:id="rId5"/>
    <p:sldId id="334" r:id="rId6"/>
    <p:sldId id="339" r:id="rId7"/>
    <p:sldId id="337" r:id="rId8"/>
    <p:sldId id="336" r:id="rId9"/>
    <p:sldId id="33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8407AB6-4185-E9AC-3A9F-D22E512EB1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EAA5E9-36EA-DA5A-1A88-E3028E911E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1F39501-C895-4683-6842-17B86A4D59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7BF8F1C-BC9F-60A6-4BB4-6DD4A2E2F3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480F0C3-94AF-8531-F08D-467065430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81E114A-89C7-83A9-4DED-2DC3B4F8FB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D0E6C64-1A76-95DC-50F5-7E18B83AC4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0E342B-4307-1FE3-C9E4-26B6417D5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779988-AC26-4389-8215-D4745C84C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B74F93A-3966-7F52-A539-8C0310F47A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134965F-7B96-7FBD-51C1-A1934262B48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EC117716-1B9A-2588-B7AA-200477D25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Courier" pitchFamily="49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Courier" pitchFamily="49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" pitchFamily="49" charset="0"/>
              </a:defRPr>
            </a:lvl9pPr>
          </a:lstStyle>
          <a:p>
            <a:fld id="{999D6898-37D3-4585-A15C-E0A8D82F6339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8FD601-B3E2-02F0-E6FD-01E1758D5D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F13A097-D7C1-9EF4-E917-C1069890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644F4E4-886E-D070-228A-33691A53BE0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9DAFD5-5C1D-7025-CB71-D9AD430F9A0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1B9DA9-E3DD-A2D2-F87F-BC0B5E1087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EE83-2995-5EC5-12AB-D8A6A90FC4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58D2-D668-D013-2B2C-566C5419F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78AF-E89C-1BD5-E7F6-7641D7D96C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1AE75-68C1-45EF-8EEF-1A05C56A7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1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718620-4C62-D994-FA64-58F8F2BB1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16FD34-BC0B-18E0-8728-C2AA1FFC66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4852-67EF-4CF7-9F77-633FE326A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5FEB989-52C6-D2A5-E559-78F9DE55FFC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54E2BAF-92FF-DA26-55EA-FE9A3352C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6EB4B72-D1A3-F921-EE3F-3C8FF1331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8456-4F5E-4456-81AD-CD0A07510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9BDE5A2-96E6-0A77-1426-50D90EEBF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3CFB4E3-90EF-B320-767B-D9A5AFA2B9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84B4AFA-3701-58BD-5C1B-A8E910D8E1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F5C55-A1B7-480A-9ED0-CA68CFDBC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A48263-C749-E227-BBCF-5609F9F78F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F17AE9-16BB-94D7-FF7A-3E3C42EDC5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2BFDD4-D426-1C1C-9D7F-5A5F83C945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6942-8743-4346-9961-2F57CBF37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3940A1D-1B2A-90A5-B92C-D439D9BF5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DE4F38-5E53-94A9-F31A-5E9BF546D6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46DCB8E-B422-E145-EB16-D33FD2D6E3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B407F-9B85-4EF9-8930-CA61FABD5D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1F9605D-205E-6F31-E687-21082DD5C2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5E0885-1C0E-779A-3748-2FF0B7F345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FA338B7-6CDC-810F-43ED-2280B98FA1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5A6BA-67D8-48EF-AEF5-39FDA009F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616B58B-03F7-63F5-9B8C-F80E9BB7787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139C488-72FB-0623-44FA-24CF16D4A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5E94FA7-A46D-94DF-2DA8-B43F364BAD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418AD-F0E6-484E-AA36-03C969B70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337E07C-DDE9-9820-0FC9-406284163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DF0C8D4-C750-F5DC-F874-D2DE02D5D6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13615E3-C58B-5F0E-A75C-FF8EC5100A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4B89-2463-4EDB-9AE5-1B92EF93C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EED9DAB-1194-11B1-F02E-997072D5C2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5C5B6F8-1BC4-8CEC-9AF5-65FFC847BF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6B4CDE6-7E63-4E40-BC70-72EA6BB3B6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E6CF4-C9ED-4382-A55F-2113D9B824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D8FFF38-01DE-B457-B9B5-C3A3DF075E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1B710F-0C9E-7B59-8C37-7F7C01E284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923DAF9-60FE-1267-AF15-F2C194117D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611B-C28A-4D5D-8601-9E5FD8C4B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D9F450D-4830-2B5D-AAA4-21461E9F48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C951763B-5579-14E4-8ACB-DD8A6CDF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90867643-9C3E-604A-D17E-2B9C73778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387BF20-95E0-D86B-A653-17AC309146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2076090D-0C43-4E91-1DC3-88F208A6D8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7EA243-C049-4172-91FE-AFA1DF2A7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A6EE1948-3557-D742-4D5D-50F49E524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7A35EE2-5644-E1A0-CD00-E31DA3FF6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543800" cy="4953000"/>
          </a:xfrm>
          <a:noFill/>
        </p:spPr>
        <p:txBody>
          <a:bodyPr/>
          <a:lstStyle/>
          <a:p>
            <a:r>
              <a:rPr lang="en-US" altLang="en-US" sz="1700"/>
              <a:t>what are executable/non-executable statements?</a:t>
            </a:r>
          </a:p>
          <a:p>
            <a:r>
              <a:rPr lang="en-US" altLang="en-US" sz="1700"/>
              <a:t>out of the ones below, which constructs are executable?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p=3;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double pi=3.14;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myfunc(int);</a:t>
            </a:r>
          </a:p>
          <a:p>
            <a:r>
              <a:rPr lang="en-US" altLang="en-US" sz="1700"/>
              <a:t>what is a header file? How is it different from include file?</a:t>
            </a:r>
          </a:p>
          <a:p>
            <a:r>
              <a:rPr lang="en-US" altLang="en-US" sz="1700"/>
              <a:t>what is the difference between these two statements?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&lt;filename&gt; </a:t>
            </a:r>
            <a:r>
              <a:rPr lang="en-US" altLang="en-US" sz="1700"/>
              <a:t>and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”filename.hpp”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why are programs included in multiple files</a:t>
            </a:r>
          </a:p>
          <a:p>
            <a:r>
              <a:rPr lang="en-US" altLang="en-US" sz="1700"/>
              <a:t>what are object files and how are they related to multiple file-program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what is linking? how are milti-file programs linked?</a:t>
            </a:r>
          </a:p>
          <a:p>
            <a:r>
              <a:rPr lang="en-US" altLang="en-US" sz="1700"/>
              <a:t>what is multiple inclusion protection and why is it needed?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AE509B-E85E-74FB-B8A7-19648158D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Multiple Files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06A1BAE-A4DE-FE1D-A0A3-50C8183959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1B9EA1-73D9-40D3-BEE7-D3F4481E3EC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25FC66-7457-BDD7-2FF4-7C0E77B6E3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924800" cy="1143000"/>
          </a:xfrm>
          <a:noFill/>
        </p:spPr>
        <p:txBody>
          <a:bodyPr/>
          <a:lstStyle/>
          <a:p>
            <a:r>
              <a:rPr lang="en-US" altLang="en-US"/>
              <a:t>Programmer-Defined Functions II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206A5E-579F-B712-15D3-37BC3BC916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14800"/>
            <a:ext cx="6934200" cy="1752600"/>
          </a:xfrm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Void Functions, Predicates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Program Stack, Call-by-Reference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4">
            <a:extLst>
              <a:ext uri="{FF2B5EF4-FFF2-40B4-BE49-F238E27FC236}">
                <a16:creationId xmlns:a16="http://schemas.microsoft.com/office/drawing/2014/main" id="{85B68AE7-6174-062E-7D22-A963FFD7C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924800" cy="4495800"/>
          </a:xfrm>
          <a:noFill/>
        </p:spPr>
        <p:txBody>
          <a:bodyPr/>
          <a:lstStyle/>
          <a:p>
            <a:r>
              <a:rPr lang="en-US" altLang="en-US" sz="1700" i="1"/>
              <a:t>void function</a:t>
            </a:r>
            <a:r>
              <a:rPr lang="en-US" altLang="en-US" sz="1700"/>
              <a:t> – does not return a value, can only  be used as a standalone statement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700"/>
              <a:t> is specified as return type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700"/>
              <a:t>-statement is not necessary; if used, cannot contain expression</a:t>
            </a:r>
            <a:endParaRPr lang="en-US" altLang="en-US" sz="1700" i="1"/>
          </a:p>
          <a:p>
            <a:r>
              <a:rPr lang="en-US" altLang="en-US" sz="1700"/>
              <a:t>output functions are often void-functions: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showResults(double fard, double celd){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fard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    &lt;&lt; ” degrees Fahrenheit is equivalent to ”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&lt;&lt; celd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    &lt;&lt; ” degrees Celsius.\n”;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return; // not necessary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/>
          </a:p>
        </p:txBody>
      </p:sp>
      <p:sp>
        <p:nvSpPr>
          <p:cNvPr id="8195" name="Rectangle 3075">
            <a:extLst>
              <a:ext uri="{FF2B5EF4-FFF2-40B4-BE49-F238E27FC236}">
                <a16:creationId xmlns:a16="http://schemas.microsoft.com/office/drawing/2014/main" id="{4A4C2E41-49A5-CBB8-76B6-004566ABA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Void Functions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285FDC8-4863-3624-C33E-AA11B4B02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7BAC1E-3FB3-4734-9396-6B200D580BA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74">
            <a:extLst>
              <a:ext uri="{FF2B5EF4-FFF2-40B4-BE49-F238E27FC236}">
                <a16:creationId xmlns:a16="http://schemas.microsoft.com/office/drawing/2014/main" id="{D928BB2D-D32E-BE4A-7B71-D0EB31DCB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predicate  –  </a:t>
            </a:r>
            <a:r>
              <a:rPr lang="en-US" altLang="en-US" sz="1700" dirty="0"/>
              <a:t>function whose return value is </a:t>
            </a:r>
            <a:r>
              <a:rPr lang="en-US" altLang="en-US" sz="1700" dirty="0" err="1"/>
              <a:t>boolean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used to compute a binary decision</a:t>
            </a:r>
          </a:p>
          <a:p>
            <a:pPr>
              <a:defRPr/>
            </a:pPr>
            <a:r>
              <a:rPr lang="en-US" altLang="en-US" sz="1700" dirty="0"/>
              <a:t>idiom: use a predicate as an expression in a looping or branching construct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bool again(){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"Again? [y/n] ";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char answer;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answer;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if (answer == 'y')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true;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return false;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9219" name="Rectangle 3075">
            <a:extLst>
              <a:ext uri="{FF2B5EF4-FFF2-40B4-BE49-F238E27FC236}">
                <a16:creationId xmlns:a16="http://schemas.microsoft.com/office/drawing/2014/main" id="{2CFB1789-552D-6829-166E-E4EB7685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Predicates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F4C7DC70-47B3-E233-6079-932950235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4654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do 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"Hello, World!\n"; 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while(again());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latin typeface="Courier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746E5-59F3-C0FF-5C8E-2CCA7B13D4AD}"/>
              </a:ext>
            </a:extLst>
          </p:cNvPr>
          <p:cNvSpPr txBox="1"/>
          <p:nvPr/>
        </p:nvSpPr>
        <p:spPr>
          <a:xfrm>
            <a:off x="304800" y="5562600"/>
            <a:ext cx="75469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   </a:t>
            </a:r>
            <a:r>
              <a:rPr lang="en-US" sz="1700" dirty="0">
                <a:latin typeface="+mn-lt"/>
              </a:rPr>
              <a:t>how do you code looping construct so that it continues if </a:t>
            </a:r>
            <a:r>
              <a:rPr lang="en-US" sz="1700" dirty="0" err="1">
                <a:latin typeface="+mn-lt"/>
              </a:rPr>
              <a:t>boolean</a:t>
            </a:r>
            <a:r>
              <a:rPr lang="en-US" sz="1700" dirty="0">
                <a:latin typeface="+mn-lt"/>
              </a:rPr>
              <a:t> function</a:t>
            </a:r>
            <a:br>
              <a:rPr lang="en-US" sz="1700" dirty="0">
                <a:latin typeface="+mn-lt"/>
              </a:rPr>
            </a:br>
            <a:r>
              <a:rPr lang="en-US" sz="1700" dirty="0">
                <a:latin typeface="+mn-lt"/>
              </a:rPr>
              <a:t>    returns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1700" dirty="0">
                <a:latin typeface="+mn-lt"/>
              </a:rPr>
              <a:t> rather than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1700" dirty="0">
                <a:latin typeface="+mn-lt"/>
              </a:rPr>
              <a:t>?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700" dirty="0">
                <a:latin typeface="+mn-lt"/>
              </a:rPr>
              <a:t>   how do you shorten code for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again()</a:t>
            </a:r>
            <a:r>
              <a:rPr lang="en-US" sz="1700" dirty="0">
                <a:latin typeface="+mn-lt"/>
              </a:rPr>
              <a:t>? </a:t>
            </a:r>
          </a:p>
        </p:txBody>
      </p:sp>
      <p:sp>
        <p:nvSpPr>
          <p:cNvPr id="9222" name="Slide Number Placeholder 5">
            <a:extLst>
              <a:ext uri="{FF2B5EF4-FFF2-40B4-BE49-F238E27FC236}">
                <a16:creationId xmlns:a16="http://schemas.microsoft.com/office/drawing/2014/main" id="{E7B73C8E-A5E7-AFFB-212D-72F52FE94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68F2B-0121-4CFB-BB9E-8222CE43A4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D6B9A0A-A6B9-13D0-9FC6-7282E465D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200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variable </a:t>
            </a:r>
            <a:r>
              <a:rPr lang="en-US" altLang="en-US" sz="1700" i="1" dirty="0"/>
              <a:t>memory allocation – </a:t>
            </a:r>
            <a:r>
              <a:rPr lang="en-US" altLang="en-US" sz="1700" dirty="0"/>
              <a:t>assigning memory location to a variable 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function frame – </a:t>
            </a:r>
            <a:r>
              <a:rPr lang="en-US" altLang="en-US" sz="1700" dirty="0"/>
              <a:t>unit of memory allocation for function's local variables</a:t>
            </a:r>
          </a:p>
          <a:p>
            <a:pPr lvl="1">
              <a:defRPr/>
            </a:pPr>
            <a:r>
              <a:rPr lang="en-US" altLang="en-US" sz="1700" dirty="0"/>
              <a:t>contains memory for (local variables), parameters, return value</a:t>
            </a:r>
          </a:p>
          <a:p>
            <a:pPr lvl="2">
              <a:defRPr/>
            </a:pPr>
            <a:r>
              <a:rPr lang="en-US" altLang="en-US" sz="1700" dirty="0"/>
              <a:t>all variables are allocated at once: frame is allocated as a unit</a:t>
            </a:r>
          </a:p>
          <a:p>
            <a:pPr lvl="1">
              <a:defRPr/>
            </a:pPr>
            <a:r>
              <a:rPr lang="en-US" altLang="en-US" sz="1700" i="1" dirty="0"/>
              <a:t>active frame – </a:t>
            </a:r>
            <a:r>
              <a:rPr lang="en-US" altLang="en-US" sz="1700" dirty="0"/>
              <a:t>frame of currently executing function</a:t>
            </a:r>
          </a:p>
          <a:p>
            <a:pPr lvl="1">
              <a:defRPr/>
            </a:pPr>
            <a:r>
              <a:rPr lang="en-US" altLang="en-US" sz="1700" i="1" dirty="0"/>
              <a:t>inactive frame – </a:t>
            </a:r>
            <a:r>
              <a:rPr lang="en-US" altLang="en-US" sz="1700" dirty="0">
                <a:ea typeface="+mn-ea"/>
                <a:cs typeface="+mn-cs"/>
              </a:rPr>
              <a:t>others</a:t>
            </a:r>
            <a:endParaRPr lang="en-US" altLang="en-US" sz="17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program (call) stack </a:t>
            </a:r>
            <a:r>
              <a:rPr lang="en-US" altLang="en-US" sz="1700" dirty="0"/>
              <a:t>– means of memory allocation to local function variables during program execution</a:t>
            </a:r>
          </a:p>
          <a:p>
            <a:pPr lvl="1">
              <a:defRPr/>
            </a:pPr>
            <a:r>
              <a:rPr lang="en-US" altLang="en-US" sz="1700" dirty="0"/>
              <a:t>allocates function frames</a:t>
            </a:r>
          </a:p>
          <a:p>
            <a:pPr lvl="1">
              <a:defRPr/>
            </a:pPr>
            <a:r>
              <a:rPr lang="en-US" altLang="en-US" sz="1700" dirty="0"/>
              <a:t>last-in/first-out (LIFO) data structure</a:t>
            </a:r>
          </a:p>
          <a:p>
            <a:pPr lvl="1">
              <a:defRPr/>
            </a:pPr>
            <a:r>
              <a:rPr lang="en-US" altLang="en-US" sz="1700" dirty="0"/>
              <a:t>active frame – on top of the stack</a:t>
            </a:r>
          </a:p>
          <a:p>
            <a:pPr lvl="1">
              <a:defRPr/>
            </a:pPr>
            <a:r>
              <a:rPr lang="en-US" altLang="en-US" sz="1700" dirty="0"/>
              <a:t>two operations:</a:t>
            </a:r>
          </a:p>
          <a:p>
            <a:pPr lvl="2">
              <a:defRPr/>
            </a:pPr>
            <a:r>
              <a:rPr lang="en-US" altLang="en-US" sz="1700" i="1" dirty="0"/>
              <a:t>push – </a:t>
            </a:r>
            <a:r>
              <a:rPr lang="en-US" altLang="en-US" sz="1700" dirty="0"/>
              <a:t>inserts the frame of invoked function, makes it active</a:t>
            </a:r>
          </a:p>
          <a:p>
            <a:pPr lvl="2">
              <a:defRPr/>
            </a:pPr>
            <a:r>
              <a:rPr lang="en-US" altLang="en-US" sz="1700" i="1" dirty="0"/>
              <a:t>pop </a:t>
            </a:r>
            <a:r>
              <a:rPr lang="en-US" altLang="en-US" sz="1700" dirty="0"/>
              <a:t>– removes the frame of ending function, makes the frame below it active</a:t>
            </a:r>
            <a:endParaRPr lang="en-US" altLang="en-US" sz="1700" i="1" dirty="0"/>
          </a:p>
          <a:p>
            <a:pPr lvl="1">
              <a:defRPr/>
            </a:pPr>
            <a:endParaRPr lang="en-US" altLang="en-US" sz="1700" dirty="0"/>
          </a:p>
          <a:p>
            <a:pPr lvl="2">
              <a:buFontTx/>
              <a:buNone/>
              <a:defRPr/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56DE085-2F01-E3F3-F0CD-2734965A7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Program Stack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F5A71EAE-F64A-E353-26D8-17DEC2655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07CA7-A217-449C-A0C0-BA5D62A01D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68B14E5-6FA4-5D90-A7F3-8B74D17E6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09675"/>
            <a:ext cx="3048000" cy="26003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a();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a(){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b();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buFontTx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C638051-82DE-9B65-67C3-DEBD06142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3213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Allocating Frames on Stack</a:t>
            </a:r>
          </a:p>
        </p:txBody>
      </p:sp>
      <p:pic>
        <p:nvPicPr>
          <p:cNvPr id="11268" name="Picture 5" descr="The C function call: stack construction and destruction">
            <a:extLst>
              <a:ext uri="{FF2B5EF4-FFF2-40B4-BE49-F238E27FC236}">
                <a16:creationId xmlns:a16="http://schemas.microsoft.com/office/drawing/2014/main" id="{53CBD9D9-0EB7-1703-C76D-F32F25C7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19550"/>
            <a:ext cx="6477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>
            <a:extLst>
              <a:ext uri="{FF2B5EF4-FFF2-40B4-BE49-F238E27FC236}">
                <a16:creationId xmlns:a16="http://schemas.microsoft.com/office/drawing/2014/main" id="{7EEF6A0A-E18B-303D-57AC-030BCBC7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828800"/>
            <a:ext cx="4495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b(){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; // does not do anything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 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c(){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	; // does not do anything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3B8A54FB-082E-E2BA-33F8-F5D544B5F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571ADE-1B8F-47AB-90FA-C7B1652123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8A52C8C-FDF7-08C8-912B-7376A8B94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noFill/>
        </p:spPr>
        <p:txBody>
          <a:bodyPr/>
          <a:lstStyle/>
          <a:p>
            <a:r>
              <a:rPr lang="en-US" altLang="en-US" sz="1700"/>
              <a:t>what is call-by-value again?</a:t>
            </a:r>
          </a:p>
          <a:p>
            <a:r>
              <a:rPr lang="en-US" altLang="en-US" sz="1700" i="1"/>
              <a:t>call-by-reference</a:t>
            </a:r>
            <a:r>
              <a:rPr lang="en-US" altLang="en-US" sz="1700"/>
              <a:t> – parameter passing discipline that allows the function to modify the arguments</a:t>
            </a:r>
          </a:p>
          <a:p>
            <a:r>
              <a:rPr lang="en-US" altLang="en-US" sz="1700"/>
              <a:t>it assigns parameter the same memory location as argument</a:t>
            </a:r>
          </a:p>
          <a:p>
            <a:pPr lvl="1"/>
            <a:r>
              <a:rPr lang="en-US" altLang="en-US" sz="1700"/>
              <a:t>modification of parameter affects the argument</a:t>
            </a:r>
          </a:p>
          <a:p>
            <a:r>
              <a:rPr lang="en-US" altLang="en-US" sz="1700"/>
              <a:t>to distinguish call-by-reference ampersand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) precedes parameter declaration </a:t>
            </a:r>
            <a:r>
              <a:rPr lang="en-US" altLang="en-US" sz="1700" u="sng"/>
              <a:t>both</a:t>
            </a:r>
            <a:r>
              <a:rPr lang="en-US" altLang="en-US" sz="1700"/>
              <a:t> in function head and in function prototype</a:t>
            </a:r>
          </a:p>
          <a:p>
            <a:pPr lvl="1"/>
            <a:r>
              <a:rPr lang="en-US" altLang="en-US" sz="1700"/>
              <a:t>function call is (almost) indistinguishable</a:t>
            </a:r>
          </a:p>
          <a:p>
            <a:pPr lvl="1"/>
            <a:r>
              <a:rPr lang="en-US" altLang="en-US" sz="1700"/>
              <a:t>ampersand may be next to type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int&amp; num1</a:t>
            </a:r>
            <a:r>
              <a:rPr lang="en-US" altLang="en-US" sz="1700"/>
              <a:t>  or </a:t>
            </a:r>
            <a:br>
              <a:rPr lang="en-US" altLang="en-US" sz="1700"/>
            </a:br>
            <a:r>
              <a:rPr lang="en-US" altLang="en-US" sz="1700"/>
              <a:t>                next to variable name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&amp;num1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/>
              <a:t>where to put: stylistic issue</a:t>
            </a:r>
          </a:p>
          <a:p>
            <a:r>
              <a:rPr lang="en-US" altLang="en-US" sz="1700"/>
              <a:t>prototype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 &amp;num1, int &amp;num2);  // extended form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getNumbers(int&amp;, int&amp;);  // abbreviated form</a:t>
            </a:r>
            <a:endParaRPr lang="en-US" altLang="en-US" sz="1700"/>
          </a:p>
          <a:p>
            <a:r>
              <a:rPr lang="en-US" altLang="en-US" sz="1700"/>
              <a:t>definition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getNumbers(int &amp;num1, int &amp;num2){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”Input two numbers”;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cin &gt;&gt; num1 &gt;&gt; num2;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31E37CC-F14C-EBB7-504F-05C865711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68288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Call-by-Reference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B89EFDD-E474-4D38-3E71-510B12F75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EBC58-8D1C-4973-9F9A-C3C854A095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6A75CBD-A829-9877-9CAD-EB71AE8FA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858000" cy="51816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this function swaps the values of arguments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swap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&amp; left,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&amp; right){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const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temp = left;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left = right; </a:t>
            </a:r>
            <a:b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right = temp;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 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sz="1800" b="1" dirty="0">
              <a:solidFill>
                <a:schemeClr val="hlink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800" dirty="0"/>
              <a:t>what is output when this code is executed?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=1, j=2;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swap(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i,j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’ ’ &lt;&lt; j;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1CB6E59-4484-5DA9-0024-41F8AC5B1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Call-by-Reference Example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C2B3BD0-A8BD-FAA2-BE04-425B3288C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B2DB0-920A-462F-AEC0-38863BAA46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11BD489-BC06-AA8A-EFE6-06992F110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function invocations for call-by-reference and call-by-value are similar but not the same: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temp;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(temp);</a:t>
            </a:r>
          </a:p>
          <a:p>
            <a:pPr>
              <a:defRPr/>
            </a:pPr>
            <a:r>
              <a:rPr lang="en-US" altLang="en-US" sz="1700" dirty="0"/>
              <a:t>only variables may be passed by reference</a:t>
            </a:r>
          </a:p>
          <a:p>
            <a:pPr lvl="1">
              <a:defRPr/>
            </a:pPr>
            <a:r>
              <a:rPr lang="en-US" altLang="en-US" sz="1700" dirty="0"/>
              <a:t>in call-by-reference, the function operates on the memory location of the argument: argument needs to be a variable</a:t>
            </a:r>
          </a:p>
          <a:p>
            <a:pPr lvl="1">
              <a:defRPr/>
            </a:pPr>
            <a:r>
              <a:rPr lang="en-US" altLang="en-US" sz="1700" dirty="0"/>
              <a:t>passing constants or expressions by reference is not allowed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(23.0);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getInput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(temp + 5);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// WRONG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mixing call be value and reference is allowed: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myfunc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&amp;, double,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&amp;);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functions that need to return more than one value usually use call-by-reference: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prototype:  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input1,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input2);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call:  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(one, two);</a:t>
            </a:r>
          </a:p>
          <a:p>
            <a:pPr>
              <a:defRPr/>
            </a:pPr>
            <a:r>
              <a:rPr lang="en-US" altLang="en-US" sz="1700" dirty="0"/>
              <a:t>passing one similar value as return and the other as parameter is bad style: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prototype: 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input2);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BAD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/>
              <a:t>call: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one=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getNumbers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(two); 	      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D260EE2-8822-EDAD-1335-509A117AA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More on Call-by-Reference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0C39EFD-BFDE-792C-685C-42C2DB0A7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D36D7-D8EA-4E29-A507-23C1424A99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261</TotalTime>
  <Pages>22</Pages>
  <Words>894</Words>
  <Application>Microsoft Office PowerPoint</Application>
  <PresentationFormat>On-screen Show (4:3)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</vt:lpstr>
      <vt:lpstr>Arial</vt:lpstr>
      <vt:lpstr>Times New Roman</vt:lpstr>
      <vt:lpstr>Monotype Sorts</vt:lpstr>
      <vt:lpstr>Courier New</vt:lpstr>
      <vt:lpstr>green</vt:lpstr>
      <vt:lpstr>Multiple Files Revisited</vt:lpstr>
      <vt:lpstr>Programmer-Defined Functions II</vt:lpstr>
      <vt:lpstr>Void Functions</vt:lpstr>
      <vt:lpstr>Predicates</vt:lpstr>
      <vt:lpstr>Program Stack</vt:lpstr>
      <vt:lpstr>Allocating Frames on Stack</vt:lpstr>
      <vt:lpstr>Call-by-Reference</vt:lpstr>
      <vt:lpstr>Call-by-Reference Example</vt:lpstr>
      <vt:lpstr>More on Call-by-Reference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336</cp:revision>
  <cp:lastPrinted>2001-02-20T15:57:56Z</cp:lastPrinted>
  <dcterms:created xsi:type="dcterms:W3CDTF">1996-06-25T16:22:20Z</dcterms:created>
  <dcterms:modified xsi:type="dcterms:W3CDTF">2024-04-21T04:20:46Z</dcterms:modified>
</cp:coreProperties>
</file>