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65" r:id="rId2"/>
    <p:sldId id="256" r:id="rId3"/>
    <p:sldId id="336" r:id="rId4"/>
    <p:sldId id="341" r:id="rId5"/>
    <p:sldId id="338" r:id="rId6"/>
    <p:sldId id="339" r:id="rId7"/>
    <p:sldId id="340" r:id="rId8"/>
    <p:sldId id="345" r:id="rId9"/>
    <p:sldId id="342" r:id="rId10"/>
    <p:sldId id="344" r:id="rId11"/>
    <p:sldId id="34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A58D1BE-E192-113A-79E6-A1BCE2206B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2CC7D54-0ABA-A489-D7DB-037C937255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7AE7089-05B3-8531-8BAD-496E961D64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4B2FB53-E0FC-7D54-0AF4-C05C9921F10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4F2811E-54C5-4D3D-E255-A652E1CEC2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5EF422-C013-2CFD-E999-EE746D71C0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E31631B-FE01-580F-8EBA-BD1D7198CC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DBBD0FA-6571-F3E7-374F-53E1CE7DF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669C24-3CC0-47B3-BC25-AEC5DEB59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2031CB1-4902-BF5E-1315-4D78C31912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EDCAE05-3746-504E-5769-99EB7F107E4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7C3501A0-909F-28AD-9EC3-8D76584A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E530F2-6B6D-4323-90A1-5CE224CAEDBB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9370969-65C0-8D2A-4335-1F88C26415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A504765-D565-9548-26B1-B21C990AC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F6AF5EC6-4BE6-914D-E585-6A9EC5EA578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D073B81F-7724-B2BD-EEB0-11A62B689C6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0EA1A074-18A2-4C43-7DBB-3688673AED4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B67B-2C56-4F5B-6138-566A883633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20F86-1A30-8BB7-FE56-4C4CF274B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A3D4-6BBE-01D5-93CD-262BA1ADC5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96FBD-5752-4208-BEE5-7008BF5B3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19A935E-A03B-AF69-E1A2-048998B222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E616D67-CE23-6DFC-2A76-E0271B3748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396C-9970-489D-9064-7E33FD8F0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496B4B3-7C62-FAB2-5670-EAA38D750A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11C370-E282-A2CC-7C5A-2916D48162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A85A92A-F543-373C-5D01-4A0D42BB34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08008-352B-4526-88FA-0D08C65DA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CDDE828-9BBB-188B-C987-6E4DFAD4FD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5EEC6C9-BC80-2573-7822-4392BDBB91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6F946F-15FE-81DD-4F06-AF54500598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48321-C6C7-4BA7-8481-346BF5CA2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2E4347D-34A1-03C2-651D-239C18E6A6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251B9EB-0194-A377-E0C3-157648BE48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1DC168D-6667-FF76-60B3-C858912DD4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9A237-C343-48C9-BA57-C1C5EC488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D0F4243-40E5-5587-B198-2178855221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DD89B9A-EEB3-C3EF-CA14-6861A0BB13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A11C78F-E87E-9EF3-FDF9-C1F28056CF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9B078-88E4-4B8D-B151-6E5DD113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07666B1-14CB-173D-F34F-A4AC74297D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37F4633-8CED-3108-D73E-5FFF64E67B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40BA338-DAC5-1F94-6D00-5925F3F0D9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2E598-06EB-4886-B3D6-A22D8FEE0F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8AC451D-7454-2DC6-2F54-EB4C69E926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7353E42-D74F-75A3-AE7F-0816FFB021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036DE58-D181-9954-7283-8D2D3FBEA3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1BBFF-828A-4F2C-9DEE-AACA8A427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9F8F780-ADEB-520E-568A-C32BACA876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77ADBFE-2B45-FE15-C2E6-79ED6DA280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4955D8A-6EEC-4C3F-A248-32D009FF1B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0AFD4-49A0-43EE-AE9B-A882E0B6E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846432A-565A-F5AB-3BB6-2EA44E7ED13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F244EB-B330-EA84-7066-C57160A5B4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B87F7FB-CEDE-0369-1B12-452EA29F29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25B7D-1012-4ADA-AA6A-7A43AF737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DCD5974-108C-FA57-4964-16CA05B683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0625F4-E9CD-5F4E-071D-158CE5EBED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DBAE241-333A-E0FA-5BA5-A57E5B514B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2B43B-A184-4E8C-9B5E-C68CF7DB1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C1B7CD3-E280-BCBC-B0E4-53EFF0399DF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02F56826-3FD7-D536-A699-328F1DA5D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C8B8E32-BA3C-9B2D-715F-49A314E6D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7ADB2AE0-332C-E198-2C5C-D4A297E79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6EDAF87C-030D-0096-F338-C325019915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63178E-6D47-48A5-B700-1834C7CE1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3C5B5C9-BF80-370A-607C-C9A7747DF6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1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E3549B1B-57E5-945D-A97C-0825AC0D9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438400"/>
            <a:ext cx="5791200" cy="2743200"/>
          </a:xfrm>
          <a:noFill/>
        </p:spPr>
        <p:txBody>
          <a:bodyPr/>
          <a:lstStyle/>
          <a:p>
            <a:r>
              <a:rPr lang="en-US" altLang="en-US" sz="1700"/>
              <a:t>what is a void-function? can it be invoked in an expression?</a:t>
            </a:r>
          </a:p>
          <a:p>
            <a:r>
              <a:rPr lang="en-US" altLang="en-US" sz="1700"/>
              <a:t>what is a predicate? how can a predicate be used?</a:t>
            </a:r>
          </a:p>
          <a:p>
            <a:r>
              <a:rPr lang="en-US" altLang="en-US" sz="1700"/>
              <a:t>what is program stack? function frame? active frame?</a:t>
            </a:r>
          </a:p>
          <a:p>
            <a:r>
              <a:rPr lang="en-US" altLang="en-US" sz="1700"/>
              <a:t>what’s call-by-value? call-by-reference? </a:t>
            </a:r>
          </a:p>
          <a:p>
            <a:r>
              <a:rPr lang="en-US" altLang="en-US" sz="1700"/>
              <a:t>how are the two different syntactically?</a:t>
            </a:r>
          </a:p>
          <a:p>
            <a:r>
              <a:rPr lang="en-US" altLang="en-US" sz="1700"/>
              <a:t>can expression be passed by reference?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8A329D-B014-CD7A-BBCA-13C79A1A4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Previous Lecture Review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262904C-C8B6-B387-1BC9-DB517898B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900DEB-8327-4FAE-81DC-4EA34DC229C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0365831-25BB-14F8-925C-365567744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419600"/>
          </a:xfrm>
          <a:noFill/>
        </p:spPr>
        <p:txBody>
          <a:bodyPr/>
          <a:lstStyle/>
          <a:p>
            <a:r>
              <a:rPr lang="en-US" altLang="en-US" sz="1700"/>
              <a:t>array is always passed by reference</a:t>
            </a:r>
          </a:p>
          <a:p>
            <a:pPr lvl="1"/>
            <a:r>
              <a:rPr lang="en-US" altLang="en-US" sz="1700"/>
              <a:t>may lead to accidental value changes: run-time error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/>
              <a:t> </a:t>
            </a:r>
            <a:r>
              <a:rPr lang="en-US" altLang="en-US" sz="1700" i="1"/>
              <a:t>type modifier </a:t>
            </a:r>
            <a:r>
              <a:rPr lang="en-US" altLang="en-US" sz="1700"/>
              <a:t>specifies that the parameter shall not be modified in the function</a:t>
            </a:r>
          </a:p>
          <a:p>
            <a:pPr lvl="1"/>
            <a:r>
              <a:rPr lang="en-US" altLang="en-US" sz="1700"/>
              <a:t>that is, it turns accidental value change into compile-time error</a:t>
            </a:r>
          </a:p>
          <a:p>
            <a:pPr lvl="1"/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printArray(const int [], int); // prototype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printArray(const int a[], int size){ // definition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a[0] = 33; // not allowed, compile-time error!!!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for(int i=0; i &lt; size; ++i)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cout &lt;&lt; a[i];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700"/>
              <a:t>function prototype and head have to agree on type modifiers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function invocation is the same regardless of modifiers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51FE626-B53D-16F8-423D-4EC0FECF3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01000" cy="609600"/>
          </a:xfrm>
          <a:noFill/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/>
              <a:t> Parameter Type Modifier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FF2890E-7951-F4E9-B4BB-BE3800424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F158D-D43F-4003-9837-A299228C641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7BA121-A447-59A1-76AB-1CB2139CE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391400" cy="5257800"/>
          </a:xfrm>
          <a:noFill/>
        </p:spPr>
        <p:txBody>
          <a:bodyPr/>
          <a:lstStyle/>
          <a:p>
            <a:r>
              <a:rPr lang="en-US" altLang="en-US" sz="1700"/>
              <a:t>what is an aggregate construct?</a:t>
            </a:r>
          </a:p>
          <a:p>
            <a:r>
              <a:rPr lang="en-US" altLang="en-US" sz="1700"/>
              <a:t>what is an array? </a:t>
            </a:r>
          </a:p>
          <a:p>
            <a:r>
              <a:rPr lang="en-US" altLang="en-US" sz="1700"/>
              <a:t>what is name of the array? index?</a:t>
            </a:r>
          </a:p>
          <a:p>
            <a:r>
              <a:rPr lang="en-US" altLang="en-US" sz="1700"/>
              <a:t>what is indexed variable? element of the array? scalar variable?</a:t>
            </a:r>
          </a:p>
          <a:p>
            <a:r>
              <a:rPr lang="en-US" altLang="en-US" sz="1700"/>
              <a:t>what is array size?</a:t>
            </a:r>
          </a:p>
          <a:p>
            <a:r>
              <a:rPr lang="en-US" altLang="en-US" sz="1700"/>
              <a:t>what is array’s base type?</a:t>
            </a:r>
          </a:p>
          <a:p>
            <a:r>
              <a:rPr lang="en-US" altLang="en-US" sz="1700"/>
              <a:t>how is array declared?</a:t>
            </a:r>
          </a:p>
          <a:p>
            <a:r>
              <a:rPr lang="en-US" altLang="en-US" sz="1700"/>
              <a:t>what number do indexes start from?</a:t>
            </a:r>
          </a:p>
          <a:p>
            <a:r>
              <a:rPr lang="en-US" altLang="en-US" sz="1700"/>
              <a:t>what is out-of-range error? is it a syntax error or a bug?</a:t>
            </a:r>
          </a:p>
          <a:p>
            <a:r>
              <a:rPr lang="en-US" altLang="en-US" sz="1700"/>
              <a:t>how is array initialized?</a:t>
            </a:r>
          </a:p>
          <a:p>
            <a:r>
              <a:rPr lang="en-US" altLang="en-US" sz="1700"/>
              <a:t>can arrays be passed as arguments to functions? If yes by value or by reference? If yes, how is size of array passed?</a:t>
            </a:r>
          </a:p>
          <a:p>
            <a:r>
              <a:rPr lang="en-US" altLang="en-US" sz="1700"/>
              <a:t>what does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/>
              <a:t> mean in the following declaration?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myfunc(const int []);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5CC90E-30DD-CE35-A4EA-8B7749D2D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C2E06D9-BA76-2A7F-01ED-29F7BE5A5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357824-83F0-47CE-885E-BD2D1B78200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D7ADA82-276C-F41E-5769-C096A845C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DCC8280-0062-49C9-AE58-E2FE53691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aggregating varabiles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88B3F2-EE3F-FF26-C8F5-353726EC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702300"/>
          </a:xfrm>
          <a:noFill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z="1700" i="1"/>
              <a:t>aggregate construct </a:t>
            </a:r>
            <a:r>
              <a:rPr lang="en-US" altLang="en-US" sz="1700"/>
              <a:t>– a construct that allows manipulation of multiple entities as a single entity</a:t>
            </a:r>
          </a:p>
          <a:p>
            <a:pPr>
              <a:spcBef>
                <a:spcPct val="15000"/>
              </a:spcBef>
            </a:pPr>
            <a:r>
              <a:rPr lang="en-US" altLang="en-US" sz="1700" i="1"/>
              <a:t>array</a:t>
            </a:r>
            <a:r>
              <a:rPr lang="en-US" altLang="en-US" sz="1700"/>
              <a:t> - a collection of variables called (array)</a:t>
            </a:r>
            <a:r>
              <a:rPr lang="en-US" altLang="en-US" sz="1700" i="1"/>
              <a:t> elements</a:t>
            </a:r>
            <a:r>
              <a:rPr lang="en-US" altLang="en-US" sz="1700"/>
              <a:t> or </a:t>
            </a:r>
            <a:r>
              <a:rPr lang="en-US" altLang="en-US" sz="1700" i="1"/>
              <a:t>indexed variables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array is an aggregate construct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elements have two names</a:t>
            </a:r>
          </a:p>
          <a:p>
            <a:pPr lvl="1">
              <a:spcBef>
                <a:spcPct val="15000"/>
              </a:spcBef>
            </a:pPr>
            <a:r>
              <a:rPr lang="en-US" altLang="en-US" sz="1700" i="1"/>
              <a:t>name of the array – </a:t>
            </a:r>
            <a:r>
              <a:rPr lang="en-US" altLang="en-US" sz="1700"/>
              <a:t>the same for all elements of single array</a:t>
            </a:r>
          </a:p>
          <a:p>
            <a:pPr lvl="1">
              <a:spcBef>
                <a:spcPct val="15000"/>
              </a:spcBef>
            </a:pPr>
            <a:r>
              <a:rPr lang="en-US" altLang="en-US" sz="1700" i="1"/>
              <a:t>index</a:t>
            </a:r>
            <a:r>
              <a:rPr lang="en-US" altLang="en-US" sz="1700"/>
              <a:t> (or </a:t>
            </a:r>
            <a:r>
              <a:rPr lang="en-US" altLang="en-US" sz="1700" i="1"/>
              <a:t>subscript</a:t>
            </a:r>
            <a:r>
              <a:rPr lang="en-US" altLang="en-US" sz="1700"/>
              <a:t>) - different for element, put in square brackets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[]</a:t>
            </a:r>
          </a:p>
          <a:p>
            <a:pPr>
              <a:spcBef>
                <a:spcPct val="15000"/>
              </a:spcBef>
            </a:pPr>
            <a:r>
              <a:rPr lang="en-US" altLang="en-US" sz="1700"/>
              <a:t>example: array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</a:t>
            </a:r>
            <a:r>
              <a:rPr lang="en-US" altLang="en-US" sz="1700"/>
              <a:t> may have following elements:</a:t>
            </a:r>
          </a:p>
          <a:p>
            <a:pPr lvl="1"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</a:rPr>
              <a:t>…,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score[2], score[3], score[4]</a:t>
            </a:r>
            <a:r>
              <a:rPr lang="en-US" altLang="en-US" sz="1700">
                <a:solidFill>
                  <a:schemeClr val="accent2"/>
                </a:solidFill>
              </a:rPr>
              <a:t>, …</a:t>
            </a:r>
          </a:p>
          <a:p>
            <a:pPr>
              <a:spcBef>
                <a:spcPct val="15000"/>
              </a:spcBef>
            </a:pPr>
            <a:endParaRPr lang="en-US" altLang="en-US" sz="1700"/>
          </a:p>
          <a:p>
            <a:pPr>
              <a:spcBef>
                <a:spcPct val="15000"/>
              </a:spcBef>
            </a:pPr>
            <a:r>
              <a:rPr lang="en-US" altLang="en-US" sz="1700" i="1"/>
              <a:t>(array) base</a:t>
            </a:r>
            <a:r>
              <a:rPr lang="en-US" altLang="en-US" sz="1700"/>
              <a:t> </a:t>
            </a:r>
            <a:r>
              <a:rPr lang="en-US" altLang="en-US" sz="1700" i="1"/>
              <a:t>type </a:t>
            </a:r>
            <a:r>
              <a:rPr lang="en-US" altLang="en-US" sz="1700"/>
              <a:t>– type of the array elements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all elements have the same type</a:t>
            </a:r>
          </a:p>
          <a:p>
            <a:pPr>
              <a:spcBef>
                <a:spcPct val="15000"/>
              </a:spcBef>
            </a:pPr>
            <a:r>
              <a:rPr lang="en-US" altLang="en-US" sz="1700" i="1"/>
              <a:t>array size –</a:t>
            </a:r>
            <a:r>
              <a:rPr lang="en-US" altLang="en-US" sz="1700"/>
              <a:t> number of elements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array declaration: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score[5];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 the number in brackets: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5 </a:t>
            </a:r>
            <a:r>
              <a:rPr lang="en-US" altLang="en-US" sz="1700"/>
              <a:t>is array size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US" altLang="en-US" sz="1700"/>
              <a:t>the indexes start from 0. Above statement declares the following variables:</a:t>
            </a:r>
          </a:p>
          <a:p>
            <a:pPr lvl="1"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score[0], score[1], score[2], score[3], score[4]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endParaRPr lang="en-US" altLang="en-US" sz="1700"/>
          </a:p>
          <a:p>
            <a:pPr lvl="1"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en-US" sz="1700"/>
              <a:t>	note,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score[5]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r>
              <a:rPr lang="en-US" altLang="en-US" sz="1700"/>
              <a:t>is </a:t>
            </a:r>
            <a:r>
              <a:rPr lang="en-US" altLang="en-US" sz="1700" u="sng"/>
              <a:t>not</a:t>
            </a:r>
            <a:r>
              <a:rPr lang="en-US" altLang="en-US" sz="1700"/>
              <a:t> there!</a:t>
            </a:r>
            <a:endParaRPr lang="en-US" altLang="en-US" sz="1700">
              <a:solidFill>
                <a:schemeClr val="accent2"/>
              </a:solidFill>
            </a:endParaRPr>
          </a:p>
          <a:p>
            <a:pPr>
              <a:spcBef>
                <a:spcPct val="15000"/>
              </a:spcBef>
            </a:pPr>
            <a:r>
              <a:rPr lang="en-US" altLang="en-US" sz="1700" i="1"/>
              <a:t>scalar variable – </a:t>
            </a:r>
            <a:r>
              <a:rPr lang="en-US" altLang="en-US" sz="1700"/>
              <a:t>non array (regular) variable</a:t>
            </a:r>
            <a:endParaRPr lang="en-US" altLang="en-US" sz="1700" i="1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FB104B1-EAB0-F235-E322-AC8C8B396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Array Terms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A321B24-7396-EC96-54F9-7ACFCA03E6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DCD631-3FD9-443D-BB7A-361235A840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AA5596A6-8DF7-1BDA-62F7-25C2ECFE2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Array Terms Again</a:t>
            </a:r>
          </a:p>
        </p:txBody>
      </p:sp>
      <p:sp>
        <p:nvSpPr>
          <p:cNvPr id="9219" name="Line 1029">
            <a:extLst>
              <a:ext uri="{FF2B5EF4-FFF2-40B4-BE49-F238E27FC236}">
                <a16:creationId xmlns:a16="http://schemas.microsoft.com/office/drawing/2014/main" id="{7250AF1F-5126-55B7-40FE-D80C7DC36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7988" y="2713038"/>
            <a:ext cx="122237" cy="258762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0" name="Freeform 1030">
            <a:extLst>
              <a:ext uri="{FF2B5EF4-FFF2-40B4-BE49-F238E27FC236}">
                <a16:creationId xmlns:a16="http://schemas.microsoft.com/office/drawing/2014/main" id="{424E93F0-4486-9AC6-E12F-27239EEB8AAA}"/>
              </a:ext>
            </a:extLst>
          </p:cNvPr>
          <p:cNvSpPr>
            <a:spLocks/>
          </p:cNvSpPr>
          <p:nvPr/>
        </p:nvSpPr>
        <p:spPr bwMode="auto">
          <a:xfrm>
            <a:off x="2995613" y="2622550"/>
            <a:ext cx="119062" cy="146050"/>
          </a:xfrm>
          <a:custGeom>
            <a:avLst/>
            <a:gdLst>
              <a:gd name="T0" fmla="*/ 2147483646 w 150"/>
              <a:gd name="T1" fmla="*/ 0 h 185"/>
              <a:gd name="T2" fmla="*/ 2147483646 w 150"/>
              <a:gd name="T3" fmla="*/ 2147483646 h 185"/>
              <a:gd name="T4" fmla="*/ 2147483646 w 150"/>
              <a:gd name="T5" fmla="*/ 2147483646 h 185"/>
              <a:gd name="T6" fmla="*/ 2147483646 w 150"/>
              <a:gd name="T7" fmla="*/ 2147483646 h 185"/>
              <a:gd name="T8" fmla="*/ 2147483646 w 150"/>
              <a:gd name="T9" fmla="*/ 2147483646 h 185"/>
              <a:gd name="T10" fmla="*/ 2147483646 w 150"/>
              <a:gd name="T11" fmla="*/ 2147483646 h 185"/>
              <a:gd name="T12" fmla="*/ 2147483646 w 150"/>
              <a:gd name="T13" fmla="*/ 2147483646 h 185"/>
              <a:gd name="T14" fmla="*/ 2147483646 w 150"/>
              <a:gd name="T15" fmla="*/ 2147483646 h 185"/>
              <a:gd name="T16" fmla="*/ 2147483646 w 150"/>
              <a:gd name="T17" fmla="*/ 2147483646 h 185"/>
              <a:gd name="T18" fmla="*/ 2147483646 w 150"/>
              <a:gd name="T19" fmla="*/ 2147483646 h 185"/>
              <a:gd name="T20" fmla="*/ 2147483646 w 150"/>
              <a:gd name="T21" fmla="*/ 2147483646 h 185"/>
              <a:gd name="T22" fmla="*/ 2147483646 w 150"/>
              <a:gd name="T23" fmla="*/ 2147483646 h 185"/>
              <a:gd name="T24" fmla="*/ 2147483646 w 150"/>
              <a:gd name="T25" fmla="*/ 2147483646 h 185"/>
              <a:gd name="T26" fmla="*/ 2147483646 w 150"/>
              <a:gd name="T27" fmla="*/ 2147483646 h 185"/>
              <a:gd name="T28" fmla="*/ 2147483646 w 150"/>
              <a:gd name="T29" fmla="*/ 2147483646 h 185"/>
              <a:gd name="T30" fmla="*/ 2147483646 w 150"/>
              <a:gd name="T31" fmla="*/ 2147483646 h 185"/>
              <a:gd name="T32" fmla="*/ 2147483646 w 150"/>
              <a:gd name="T33" fmla="*/ 2147483646 h 185"/>
              <a:gd name="T34" fmla="*/ 2147483646 w 150"/>
              <a:gd name="T35" fmla="*/ 2147483646 h 185"/>
              <a:gd name="T36" fmla="*/ 0 w 150"/>
              <a:gd name="T37" fmla="*/ 2147483646 h 185"/>
              <a:gd name="T38" fmla="*/ 2147483646 w 150"/>
              <a:gd name="T39" fmla="*/ 0 h 1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50"/>
              <a:gd name="T61" fmla="*/ 0 h 185"/>
              <a:gd name="T62" fmla="*/ 150 w 150"/>
              <a:gd name="T63" fmla="*/ 185 h 18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50" h="185">
                <a:moveTo>
                  <a:pt x="146" y="0"/>
                </a:moveTo>
                <a:lnTo>
                  <a:pt x="150" y="185"/>
                </a:lnTo>
                <a:lnTo>
                  <a:pt x="144" y="177"/>
                </a:lnTo>
                <a:lnTo>
                  <a:pt x="136" y="171"/>
                </a:lnTo>
                <a:lnTo>
                  <a:pt x="130" y="164"/>
                </a:lnTo>
                <a:lnTo>
                  <a:pt x="123" y="158"/>
                </a:lnTo>
                <a:lnTo>
                  <a:pt x="113" y="150"/>
                </a:lnTo>
                <a:lnTo>
                  <a:pt x="105" y="144"/>
                </a:lnTo>
                <a:lnTo>
                  <a:pt x="98" y="141"/>
                </a:lnTo>
                <a:lnTo>
                  <a:pt x="88" y="135"/>
                </a:lnTo>
                <a:lnTo>
                  <a:pt x="79" y="131"/>
                </a:lnTo>
                <a:lnTo>
                  <a:pt x="69" y="127"/>
                </a:lnTo>
                <a:lnTo>
                  <a:pt x="59" y="123"/>
                </a:lnTo>
                <a:lnTo>
                  <a:pt x="50" y="121"/>
                </a:lnTo>
                <a:lnTo>
                  <a:pt x="40" y="119"/>
                </a:lnTo>
                <a:lnTo>
                  <a:pt x="31" y="118"/>
                </a:lnTo>
                <a:lnTo>
                  <a:pt x="21" y="116"/>
                </a:lnTo>
                <a:lnTo>
                  <a:pt x="11" y="116"/>
                </a:lnTo>
                <a:lnTo>
                  <a:pt x="0" y="116"/>
                </a:lnTo>
                <a:lnTo>
                  <a:pt x="14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Rectangle 1031">
            <a:extLst>
              <a:ext uri="{FF2B5EF4-FFF2-40B4-BE49-F238E27FC236}">
                <a16:creationId xmlns:a16="http://schemas.microsoft.com/office/drawing/2014/main" id="{EB929A1F-64A9-3337-C927-64C5B2F2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1100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array</a:t>
            </a:r>
            <a:br>
              <a:rPr lang="en-US" altLang="en-US">
                <a:solidFill>
                  <a:srgbClr val="00FFFF"/>
                </a:solidFill>
              </a:rPr>
            </a:br>
            <a:r>
              <a:rPr lang="en-US" altLang="en-US">
                <a:solidFill>
                  <a:srgbClr val="00FFFF"/>
                </a:solidFill>
              </a:rPr>
              <a:t>base type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2" name="Rectangle 1034">
            <a:extLst>
              <a:ext uri="{FF2B5EF4-FFF2-40B4-BE49-F238E27FC236}">
                <a16:creationId xmlns:a16="http://schemas.microsoft.com/office/drawing/2014/main" id="{ADC6702B-6941-BAFD-7E02-27845432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0"/>
            <a:ext cx="507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baseType id [ sizeExpession ] ; </a:t>
            </a:r>
            <a:r>
              <a:rPr lang="en-US" altLang="en-US">
                <a:solidFill>
                  <a:srgbClr val="00FFFF"/>
                </a:solidFill>
                <a:latin typeface="Courier" pitchFamily="49" charset="0"/>
              </a:rPr>
              <a:t> 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3" name="Line 1039">
            <a:extLst>
              <a:ext uri="{FF2B5EF4-FFF2-40B4-BE49-F238E27FC236}">
                <a16:creationId xmlns:a16="http://schemas.microsoft.com/office/drawing/2014/main" id="{F4D141FE-B6C2-571F-C7F8-0FE72475E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2722563"/>
            <a:ext cx="1588" cy="814387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4" name="Freeform 1040">
            <a:extLst>
              <a:ext uri="{FF2B5EF4-FFF2-40B4-BE49-F238E27FC236}">
                <a16:creationId xmlns:a16="http://schemas.microsoft.com/office/drawing/2014/main" id="{050F0B37-4F1D-ECFD-113A-724DAD63D6EF}"/>
              </a:ext>
            </a:extLst>
          </p:cNvPr>
          <p:cNvSpPr>
            <a:spLocks/>
          </p:cNvSpPr>
          <p:nvPr/>
        </p:nvSpPr>
        <p:spPr bwMode="auto">
          <a:xfrm>
            <a:off x="4075113" y="2622550"/>
            <a:ext cx="131762" cy="131763"/>
          </a:xfrm>
          <a:custGeom>
            <a:avLst/>
            <a:gdLst>
              <a:gd name="T0" fmla="*/ 2147483646 w 166"/>
              <a:gd name="T1" fmla="*/ 0 h 166"/>
              <a:gd name="T2" fmla="*/ 2147483646 w 166"/>
              <a:gd name="T3" fmla="*/ 2147483646 h 166"/>
              <a:gd name="T4" fmla="*/ 2147483646 w 166"/>
              <a:gd name="T5" fmla="*/ 2147483646 h 166"/>
              <a:gd name="T6" fmla="*/ 2147483646 w 166"/>
              <a:gd name="T7" fmla="*/ 2147483646 h 166"/>
              <a:gd name="T8" fmla="*/ 2147483646 w 166"/>
              <a:gd name="T9" fmla="*/ 2147483646 h 166"/>
              <a:gd name="T10" fmla="*/ 2147483646 w 166"/>
              <a:gd name="T11" fmla="*/ 2147483646 h 166"/>
              <a:gd name="T12" fmla="*/ 2147483646 w 166"/>
              <a:gd name="T13" fmla="*/ 2147483646 h 166"/>
              <a:gd name="T14" fmla="*/ 2147483646 w 166"/>
              <a:gd name="T15" fmla="*/ 2147483646 h 166"/>
              <a:gd name="T16" fmla="*/ 2147483646 w 166"/>
              <a:gd name="T17" fmla="*/ 2147483646 h 166"/>
              <a:gd name="T18" fmla="*/ 2147483646 w 166"/>
              <a:gd name="T19" fmla="*/ 2147483646 h 166"/>
              <a:gd name="T20" fmla="*/ 2147483646 w 166"/>
              <a:gd name="T21" fmla="*/ 2147483646 h 166"/>
              <a:gd name="T22" fmla="*/ 2147483646 w 166"/>
              <a:gd name="T23" fmla="*/ 2147483646 h 166"/>
              <a:gd name="T24" fmla="*/ 2147483646 w 166"/>
              <a:gd name="T25" fmla="*/ 2147483646 h 166"/>
              <a:gd name="T26" fmla="*/ 2147483646 w 166"/>
              <a:gd name="T27" fmla="*/ 2147483646 h 166"/>
              <a:gd name="T28" fmla="*/ 2147483646 w 166"/>
              <a:gd name="T29" fmla="*/ 2147483646 h 166"/>
              <a:gd name="T30" fmla="*/ 2147483646 w 166"/>
              <a:gd name="T31" fmla="*/ 2147483646 h 166"/>
              <a:gd name="T32" fmla="*/ 2147483646 w 166"/>
              <a:gd name="T33" fmla="*/ 2147483646 h 166"/>
              <a:gd name="T34" fmla="*/ 2147483646 w 166"/>
              <a:gd name="T35" fmla="*/ 2147483646 h 166"/>
              <a:gd name="T36" fmla="*/ 0 w 166"/>
              <a:gd name="T37" fmla="*/ 2147483646 h 166"/>
              <a:gd name="T38" fmla="*/ 2147483646 w 166"/>
              <a:gd name="T39" fmla="*/ 0 h 1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66"/>
              <a:gd name="T61" fmla="*/ 0 h 166"/>
              <a:gd name="T62" fmla="*/ 166 w 166"/>
              <a:gd name="T63" fmla="*/ 166 h 1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66" h="166">
                <a:moveTo>
                  <a:pt x="83" y="0"/>
                </a:moveTo>
                <a:lnTo>
                  <a:pt x="166" y="166"/>
                </a:lnTo>
                <a:lnTo>
                  <a:pt x="156" y="162"/>
                </a:lnTo>
                <a:lnTo>
                  <a:pt x="146" y="158"/>
                </a:lnTo>
                <a:lnTo>
                  <a:pt x="137" y="156"/>
                </a:lnTo>
                <a:lnTo>
                  <a:pt x="127" y="152"/>
                </a:lnTo>
                <a:lnTo>
                  <a:pt x="118" y="150"/>
                </a:lnTo>
                <a:lnTo>
                  <a:pt x="108" y="148"/>
                </a:lnTo>
                <a:lnTo>
                  <a:pt x="98" y="148"/>
                </a:lnTo>
                <a:lnTo>
                  <a:pt x="87" y="146"/>
                </a:lnTo>
                <a:lnTo>
                  <a:pt x="77" y="146"/>
                </a:lnTo>
                <a:lnTo>
                  <a:pt x="68" y="148"/>
                </a:lnTo>
                <a:lnTo>
                  <a:pt x="58" y="148"/>
                </a:lnTo>
                <a:lnTo>
                  <a:pt x="48" y="150"/>
                </a:lnTo>
                <a:lnTo>
                  <a:pt x="39" y="152"/>
                </a:lnTo>
                <a:lnTo>
                  <a:pt x="27" y="156"/>
                </a:lnTo>
                <a:lnTo>
                  <a:pt x="18" y="158"/>
                </a:lnTo>
                <a:lnTo>
                  <a:pt x="10" y="162"/>
                </a:lnTo>
                <a:lnTo>
                  <a:pt x="0" y="166"/>
                </a:lnTo>
                <a:lnTo>
                  <a:pt x="83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5" name="Rectangle 1041">
            <a:extLst>
              <a:ext uri="{FF2B5EF4-FFF2-40B4-BE49-F238E27FC236}">
                <a16:creationId xmlns:a16="http://schemas.microsoft.com/office/drawing/2014/main" id="{7ABD987D-958F-DF70-57B1-4B99AB27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3589338"/>
            <a:ext cx="647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array </a:t>
            </a:r>
            <a:br>
              <a:rPr lang="en-US" altLang="en-US">
                <a:solidFill>
                  <a:srgbClr val="00FFFF"/>
                </a:solidFill>
              </a:rPr>
            </a:br>
            <a:r>
              <a:rPr lang="en-US" altLang="en-US">
                <a:solidFill>
                  <a:srgbClr val="00FFFF"/>
                </a:solidFill>
              </a:rPr>
              <a:t>name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6" name="Line 1043">
            <a:extLst>
              <a:ext uri="{FF2B5EF4-FFF2-40B4-BE49-F238E27FC236}">
                <a16:creationId xmlns:a16="http://schemas.microsoft.com/office/drawing/2014/main" id="{2194208F-9A96-697D-9A79-3997D8725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5275" y="2660650"/>
            <a:ext cx="773113" cy="31115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Freeform 1044">
            <a:extLst>
              <a:ext uri="{FF2B5EF4-FFF2-40B4-BE49-F238E27FC236}">
                <a16:creationId xmlns:a16="http://schemas.microsoft.com/office/drawing/2014/main" id="{9F2E6ACD-D72A-A4A5-846B-8DF9329428F4}"/>
              </a:ext>
            </a:extLst>
          </p:cNvPr>
          <p:cNvSpPr>
            <a:spLocks/>
          </p:cNvSpPr>
          <p:nvPr/>
        </p:nvSpPr>
        <p:spPr bwMode="auto">
          <a:xfrm>
            <a:off x="5284788" y="2611438"/>
            <a:ext cx="146050" cy="120650"/>
          </a:xfrm>
          <a:custGeom>
            <a:avLst/>
            <a:gdLst>
              <a:gd name="T0" fmla="*/ 0 w 185"/>
              <a:gd name="T1" fmla="*/ 2147483646 h 152"/>
              <a:gd name="T2" fmla="*/ 2147483646 w 185"/>
              <a:gd name="T3" fmla="*/ 0 h 152"/>
              <a:gd name="T4" fmla="*/ 2147483646 w 185"/>
              <a:gd name="T5" fmla="*/ 2147483646 h 152"/>
              <a:gd name="T6" fmla="*/ 2147483646 w 185"/>
              <a:gd name="T7" fmla="*/ 2147483646 h 152"/>
              <a:gd name="T8" fmla="*/ 2147483646 w 185"/>
              <a:gd name="T9" fmla="*/ 2147483646 h 152"/>
              <a:gd name="T10" fmla="*/ 2147483646 w 185"/>
              <a:gd name="T11" fmla="*/ 2147483646 h 152"/>
              <a:gd name="T12" fmla="*/ 2147483646 w 185"/>
              <a:gd name="T13" fmla="*/ 2147483646 h 152"/>
              <a:gd name="T14" fmla="*/ 2147483646 w 185"/>
              <a:gd name="T15" fmla="*/ 2147483646 h 152"/>
              <a:gd name="T16" fmla="*/ 2147483646 w 185"/>
              <a:gd name="T17" fmla="*/ 2147483646 h 152"/>
              <a:gd name="T18" fmla="*/ 2147483646 w 185"/>
              <a:gd name="T19" fmla="*/ 2147483646 h 152"/>
              <a:gd name="T20" fmla="*/ 2147483646 w 185"/>
              <a:gd name="T21" fmla="*/ 2147483646 h 152"/>
              <a:gd name="T22" fmla="*/ 2147483646 w 185"/>
              <a:gd name="T23" fmla="*/ 2147483646 h 152"/>
              <a:gd name="T24" fmla="*/ 2147483646 w 185"/>
              <a:gd name="T25" fmla="*/ 2147483646 h 152"/>
              <a:gd name="T26" fmla="*/ 2147483646 w 185"/>
              <a:gd name="T27" fmla="*/ 2147483646 h 152"/>
              <a:gd name="T28" fmla="*/ 2147483646 w 185"/>
              <a:gd name="T29" fmla="*/ 2147483646 h 152"/>
              <a:gd name="T30" fmla="*/ 2147483646 w 185"/>
              <a:gd name="T31" fmla="*/ 2147483646 h 152"/>
              <a:gd name="T32" fmla="*/ 2147483646 w 185"/>
              <a:gd name="T33" fmla="*/ 2147483646 h 152"/>
              <a:gd name="T34" fmla="*/ 2147483646 w 185"/>
              <a:gd name="T35" fmla="*/ 2147483646 h 152"/>
              <a:gd name="T36" fmla="*/ 2147483646 w 185"/>
              <a:gd name="T37" fmla="*/ 2147483646 h 152"/>
              <a:gd name="T38" fmla="*/ 0 w 185"/>
              <a:gd name="T39" fmla="*/ 2147483646 h 15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5"/>
              <a:gd name="T61" fmla="*/ 0 h 152"/>
              <a:gd name="T62" fmla="*/ 185 w 185"/>
              <a:gd name="T63" fmla="*/ 152 h 15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5" h="152">
                <a:moveTo>
                  <a:pt x="0" y="13"/>
                </a:moveTo>
                <a:lnTo>
                  <a:pt x="185" y="0"/>
                </a:lnTo>
                <a:lnTo>
                  <a:pt x="177" y="6"/>
                </a:lnTo>
                <a:lnTo>
                  <a:pt x="169" y="13"/>
                </a:lnTo>
                <a:lnTo>
                  <a:pt x="163" y="21"/>
                </a:lnTo>
                <a:lnTo>
                  <a:pt x="158" y="29"/>
                </a:lnTo>
                <a:lnTo>
                  <a:pt x="152" y="36"/>
                </a:lnTo>
                <a:lnTo>
                  <a:pt x="146" y="46"/>
                </a:lnTo>
                <a:lnTo>
                  <a:pt x="140" y="56"/>
                </a:lnTo>
                <a:lnTo>
                  <a:pt x="137" y="63"/>
                </a:lnTo>
                <a:lnTo>
                  <a:pt x="133" y="73"/>
                </a:lnTo>
                <a:lnTo>
                  <a:pt x="131" y="83"/>
                </a:lnTo>
                <a:lnTo>
                  <a:pt x="127" y="92"/>
                </a:lnTo>
                <a:lnTo>
                  <a:pt x="125" y="102"/>
                </a:lnTo>
                <a:lnTo>
                  <a:pt x="123" y="111"/>
                </a:lnTo>
                <a:lnTo>
                  <a:pt x="123" y="123"/>
                </a:lnTo>
                <a:lnTo>
                  <a:pt x="121" y="132"/>
                </a:lnTo>
                <a:lnTo>
                  <a:pt x="121" y="142"/>
                </a:lnTo>
                <a:lnTo>
                  <a:pt x="123" y="152"/>
                </a:lnTo>
                <a:lnTo>
                  <a:pt x="0" y="1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Rectangle 1045">
            <a:extLst>
              <a:ext uri="{FF2B5EF4-FFF2-40B4-BE49-F238E27FC236}">
                <a16:creationId xmlns:a16="http://schemas.microsoft.com/office/drawing/2014/main" id="{64C50420-C465-601E-2595-58E4D125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048000"/>
            <a:ext cx="1958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expression</a:t>
            </a:r>
            <a:br>
              <a:rPr lang="en-US" altLang="en-US">
                <a:solidFill>
                  <a:srgbClr val="00FFFF"/>
                </a:solidFill>
              </a:rPr>
            </a:br>
            <a:r>
              <a:rPr lang="en-US" altLang="en-US">
                <a:solidFill>
                  <a:srgbClr val="00FFFF"/>
                </a:solidFill>
              </a:rPr>
              <a:t>specifies number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of array elements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9" name="Rectangle 1049">
            <a:extLst>
              <a:ext uri="{FF2B5EF4-FFF2-40B4-BE49-F238E27FC236}">
                <a16:creationId xmlns:a16="http://schemas.microsoft.com/office/drawing/2014/main" id="{0EC41289-BF35-72FD-AC18-AE9B3B8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648200"/>
            <a:ext cx="64627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double x[100];</a:t>
            </a:r>
            <a:r>
              <a:rPr lang="en-US" altLang="en-US">
                <a:solidFill>
                  <a:srgbClr val="00FFFF"/>
                </a:solidFill>
                <a:latin typeface="Courier" pitchFamily="49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// indexes are 0 through 99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9230" name="Slide Number Placeholder 13">
            <a:extLst>
              <a:ext uri="{FF2B5EF4-FFF2-40B4-BE49-F238E27FC236}">
                <a16:creationId xmlns:a16="http://schemas.microsoft.com/office/drawing/2014/main" id="{769D9042-8CDE-2218-4252-BC19EA52E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E145E4-81B3-4A1D-9431-36F5A8F4652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3020196-23C5-E50B-7845-C606B97F2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848600" cy="4300538"/>
          </a:xfrm>
          <a:noFill/>
        </p:spPr>
        <p:txBody>
          <a:bodyPr/>
          <a:lstStyle/>
          <a:p>
            <a:r>
              <a:rPr lang="en-US" altLang="en-US" sz="1700"/>
              <a:t>indexed variable can be used anywhere a scalar variable can be: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score[4] &gt;&gt; score[2];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max = score[4] + score[2];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score[4] = max;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score[2] &lt;&lt; ” ” &lt;&lt; score[4];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index can be an expression: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student=2;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score[student]=99;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score[student+1]=100;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score[1] &lt;&lt; ” ” &lt;&lt; score[student];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loops are ideal for arrays: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(int index=0; index &lt; arraySize; ++index){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// do something with score[index]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FE0BC1C-EF18-FDA0-9DA3-D96C46044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Array Usage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935BD85-12D6-4D70-78AE-408804E6AA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84F391-FC8B-4161-BCD3-BFAC8DADED3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F286476-C8A8-A77F-E8E5-7D51377A9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12813"/>
            <a:ext cx="7924800" cy="5638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finds minimum of array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const int numNumbers=5;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int numbers[numNumbers];  // array of numbers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cout &lt;&lt; "Enter the numbers: "; </a:t>
            </a:r>
          </a:p>
          <a:p>
            <a:pPr>
              <a:buFont typeface="Monotype Sorts" pitchFamily="2" charset="2"/>
              <a:buNone/>
            </a:pPr>
            <a:r>
              <a:rPr lang="nn-NO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for(int i=0; i &lt; numNumbers; ++i)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cin &gt;&gt; numbers[i];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// finding the minimum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int minimum=numbers[0]; // assume the first element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for (int i=1; i &lt; numNumbers; ++i) // start from second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if (minimum &gt; numbers[i])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	minimum=numbers[i];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cout &lt;&lt; "The smallest number is: "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 &lt;&lt; minimum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603039C-A3AA-D34B-EC91-378DDB549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533400"/>
          </a:xfrm>
          <a:noFill/>
        </p:spPr>
        <p:txBody>
          <a:bodyPr/>
          <a:lstStyle/>
          <a:p>
            <a:r>
              <a:rPr lang="en-US" altLang="en-US"/>
              <a:t>Array with Loops Example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35BA47E9-BFA6-0F0E-854F-A17400525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713A66-047E-4A09-AF69-F64AB8855F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AA81C7-56C3-A629-EFB2-C9978D05F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25" y="3276600"/>
            <a:ext cx="7508875" cy="2667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array elements are placed in memory consequently: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a[10], myvar=20;</a:t>
            </a: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no range checking is done on index</a:t>
            </a:r>
          </a:p>
          <a:p>
            <a:pPr>
              <a:lnSpc>
                <a:spcPct val="90000"/>
              </a:lnSpc>
            </a:pPr>
            <a:r>
              <a:rPr lang="en-US" altLang="en-US" sz="1700" i="1"/>
              <a:t>out-of-range error</a:t>
            </a:r>
            <a:r>
              <a:rPr lang="en-US" altLang="en-US" sz="1700"/>
              <a:t> – referring to index that is not in array</a:t>
            </a:r>
            <a:endParaRPr lang="en-US" altLang="en-US" sz="1700" i="1"/>
          </a:p>
          <a:p>
            <a:pPr lvl="1">
              <a:lnSpc>
                <a:spcPct val="90000"/>
              </a:lnSpc>
            </a:pPr>
            <a:r>
              <a:rPr lang="en-US" altLang="en-US" sz="1700"/>
              <a:t>it is a logical error (bug/run-time error) with unpredictable consequences.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these are both out-of-range errors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a[10]=55; a[myvar]=5;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4EE697-CEE1-C58A-CC7A-3F3767B31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Arrays in Memory, Index Out of Range</a:t>
            </a:r>
          </a:p>
        </p:txBody>
      </p:sp>
      <p:grpSp>
        <p:nvGrpSpPr>
          <p:cNvPr id="12292" name="Group 40">
            <a:extLst>
              <a:ext uri="{FF2B5EF4-FFF2-40B4-BE49-F238E27FC236}">
                <a16:creationId xmlns:a16="http://schemas.microsoft.com/office/drawing/2014/main" id="{7200D965-1EC3-207F-0E71-BAA1CCCB6C9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0"/>
            <a:ext cx="7724775" cy="1143000"/>
            <a:chOff x="414" y="480"/>
            <a:chExt cx="4866" cy="720"/>
          </a:xfrm>
        </p:grpSpPr>
        <p:sp>
          <p:nvSpPr>
            <p:cNvPr id="12294" name="Rectangle 5">
              <a:extLst>
                <a:ext uri="{FF2B5EF4-FFF2-40B4-BE49-F238E27FC236}">
                  <a16:creationId xmlns:a16="http://schemas.microsoft.com/office/drawing/2014/main" id="{76E7B6BC-32D1-6749-82EE-161B604A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5" name="Rectangle 6">
              <a:extLst>
                <a:ext uri="{FF2B5EF4-FFF2-40B4-BE49-F238E27FC236}">
                  <a16:creationId xmlns:a16="http://schemas.microsoft.com/office/drawing/2014/main" id="{88CFD4F6-45F1-A850-D472-31C8433C5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6" name="Rectangle 7">
              <a:extLst>
                <a:ext uri="{FF2B5EF4-FFF2-40B4-BE49-F238E27FC236}">
                  <a16:creationId xmlns:a16="http://schemas.microsoft.com/office/drawing/2014/main" id="{3C507A84-7B91-E9A5-9AC3-C33EC5D1C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7" name="Rectangle 8">
              <a:extLst>
                <a:ext uri="{FF2B5EF4-FFF2-40B4-BE49-F238E27FC236}">
                  <a16:creationId xmlns:a16="http://schemas.microsoft.com/office/drawing/2014/main" id="{FA8174B9-78E3-4998-C3D7-50894EED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8" name="Rectangle 9">
              <a:extLst>
                <a:ext uri="{FF2B5EF4-FFF2-40B4-BE49-F238E27FC236}">
                  <a16:creationId xmlns:a16="http://schemas.microsoft.com/office/drawing/2014/main" id="{B89AC35D-0805-399B-6206-0046F9868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9" name="Rectangle 10">
              <a:extLst>
                <a:ext uri="{FF2B5EF4-FFF2-40B4-BE49-F238E27FC236}">
                  <a16:creationId xmlns:a16="http://schemas.microsoft.com/office/drawing/2014/main" id="{8867BC80-D173-6BEA-508A-C4118F37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0" name="Rectangle 11">
              <a:extLst>
                <a:ext uri="{FF2B5EF4-FFF2-40B4-BE49-F238E27FC236}">
                  <a16:creationId xmlns:a16="http://schemas.microsoft.com/office/drawing/2014/main" id="{89A98894-136B-6C6A-CC49-9F50C8B0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1" name="Rectangle 12">
              <a:extLst>
                <a:ext uri="{FF2B5EF4-FFF2-40B4-BE49-F238E27FC236}">
                  <a16:creationId xmlns:a16="http://schemas.microsoft.com/office/drawing/2014/main" id="{9F31613E-C294-4719-080C-4C2A13B8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2" name="Rectangle 14">
              <a:extLst>
                <a:ext uri="{FF2B5EF4-FFF2-40B4-BE49-F238E27FC236}">
                  <a16:creationId xmlns:a16="http://schemas.microsoft.com/office/drawing/2014/main" id="{44CBE517-1E5B-43D7-4A96-5F5CFE92F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a[4]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3" name="Rectangle 15">
              <a:extLst>
                <a:ext uri="{FF2B5EF4-FFF2-40B4-BE49-F238E27FC236}">
                  <a16:creationId xmlns:a16="http://schemas.microsoft.com/office/drawing/2014/main" id="{086B5A17-3221-1AA8-4F1C-2D4C27B5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a[5]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8C3C0E8E-D9C9-7CA6-917D-DC646123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a[6]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5" name="Rectangle 17">
              <a:extLst>
                <a:ext uri="{FF2B5EF4-FFF2-40B4-BE49-F238E27FC236}">
                  <a16:creationId xmlns:a16="http://schemas.microsoft.com/office/drawing/2014/main" id="{4766B7EE-0A39-A0C4-3C08-D02DB80C8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a[3]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6" name="Rectangle 18">
              <a:extLst>
                <a:ext uri="{FF2B5EF4-FFF2-40B4-BE49-F238E27FC236}">
                  <a16:creationId xmlns:a16="http://schemas.microsoft.com/office/drawing/2014/main" id="{BE6E549C-8151-9876-3266-9387C2C2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a[0]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3461CD19-8853-6920-D231-0A6BE2B7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a[2]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8" name="Rectangle 20">
              <a:extLst>
                <a:ext uri="{FF2B5EF4-FFF2-40B4-BE49-F238E27FC236}">
                  <a16:creationId xmlns:a16="http://schemas.microsoft.com/office/drawing/2014/main" id="{B2147EE0-8625-D8C7-AE42-C3DA04A8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a[8]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9" name="Rectangle 21">
              <a:extLst>
                <a:ext uri="{FF2B5EF4-FFF2-40B4-BE49-F238E27FC236}">
                  <a16:creationId xmlns:a16="http://schemas.microsoft.com/office/drawing/2014/main" id="{187CCF76-4429-BC4C-23F3-059DF746B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a[9]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0" name="Rectangle 22">
              <a:extLst>
                <a:ext uri="{FF2B5EF4-FFF2-40B4-BE49-F238E27FC236}">
                  <a16:creationId xmlns:a16="http://schemas.microsoft.com/office/drawing/2014/main" id="{3A56AAFF-2980-45ED-85AA-00D82925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a[7]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1" name="Rectangle 23">
              <a:extLst>
                <a:ext uri="{FF2B5EF4-FFF2-40B4-BE49-F238E27FC236}">
                  <a16:creationId xmlns:a16="http://schemas.microsoft.com/office/drawing/2014/main" id="{BF7F65DE-6E0F-8567-77B9-C2514F9A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a[1]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2" name="Rectangle 24">
              <a:extLst>
                <a:ext uri="{FF2B5EF4-FFF2-40B4-BE49-F238E27FC236}">
                  <a16:creationId xmlns:a16="http://schemas.microsoft.com/office/drawing/2014/main" id="{66189D1A-AEE0-0CC4-A1BF-C02E29D1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749"/>
              <a:ext cx="432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3" name="Rectangle 25">
              <a:extLst>
                <a:ext uri="{FF2B5EF4-FFF2-40B4-BE49-F238E27FC236}">
                  <a16:creationId xmlns:a16="http://schemas.microsoft.com/office/drawing/2014/main" id="{9BFFF897-6CEF-7F1D-02BE-9B0BCF34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4" name="Rectangle 26">
              <a:extLst>
                <a:ext uri="{FF2B5EF4-FFF2-40B4-BE49-F238E27FC236}">
                  <a16:creationId xmlns:a16="http://schemas.microsoft.com/office/drawing/2014/main" id="{F655B131-CA17-A1E8-7656-71508429F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5" name="Rectangle 27">
              <a:extLst>
                <a:ext uri="{FF2B5EF4-FFF2-40B4-BE49-F238E27FC236}">
                  <a16:creationId xmlns:a16="http://schemas.microsoft.com/office/drawing/2014/main" id="{BA23FE2A-6BE8-A09B-282A-C6ED0FB5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6" name="Rectangle 28">
              <a:extLst>
                <a:ext uri="{FF2B5EF4-FFF2-40B4-BE49-F238E27FC236}">
                  <a16:creationId xmlns:a16="http://schemas.microsoft.com/office/drawing/2014/main" id="{B988978C-E19D-A817-3DF4-688D0AA3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7" name="Rectangle 29">
              <a:extLst>
                <a:ext uri="{FF2B5EF4-FFF2-40B4-BE49-F238E27FC236}">
                  <a16:creationId xmlns:a16="http://schemas.microsoft.com/office/drawing/2014/main" id="{024DFE47-81B1-B7E0-D834-E3F7CE44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8" name="Rectangle 30">
              <a:extLst>
                <a:ext uri="{FF2B5EF4-FFF2-40B4-BE49-F238E27FC236}">
                  <a16:creationId xmlns:a16="http://schemas.microsoft.com/office/drawing/2014/main" id="{93827A49-C81C-3CC0-8574-1DB9F3BF7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9" name="Rectangle 31">
              <a:extLst>
                <a:ext uri="{FF2B5EF4-FFF2-40B4-BE49-F238E27FC236}">
                  <a16:creationId xmlns:a16="http://schemas.microsoft.com/office/drawing/2014/main" id="{028C1AC9-5192-71B0-F663-11EB25793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0" name="Rectangle 32">
              <a:extLst>
                <a:ext uri="{FF2B5EF4-FFF2-40B4-BE49-F238E27FC236}">
                  <a16:creationId xmlns:a16="http://schemas.microsoft.com/office/drawing/2014/main" id="{35C5F963-A2E1-480F-1CB3-6ACD0C1F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1" name="Rectangle 33">
              <a:extLst>
                <a:ext uri="{FF2B5EF4-FFF2-40B4-BE49-F238E27FC236}">
                  <a16:creationId xmlns:a16="http://schemas.microsoft.com/office/drawing/2014/main" id="{E947E7BD-9480-4CC9-0FD6-4F01C449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2" name="Rectangle 34">
              <a:extLst>
                <a:ext uri="{FF2B5EF4-FFF2-40B4-BE49-F238E27FC236}">
                  <a16:creationId xmlns:a16="http://schemas.microsoft.com/office/drawing/2014/main" id="{125B678C-8CA0-5298-8AE2-0DA0703F6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3" name="Rectangle 35">
              <a:extLst>
                <a:ext uri="{FF2B5EF4-FFF2-40B4-BE49-F238E27FC236}">
                  <a16:creationId xmlns:a16="http://schemas.microsoft.com/office/drawing/2014/main" id="{F42B3B0C-C9FB-A27C-0F48-30D36601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4" name="Rectangle 36">
              <a:extLst>
                <a:ext uri="{FF2B5EF4-FFF2-40B4-BE49-F238E27FC236}">
                  <a16:creationId xmlns:a16="http://schemas.microsoft.com/office/drawing/2014/main" id="{ACB47088-B528-7978-8101-1E1F745AC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749"/>
              <a:ext cx="431" cy="211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20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5" name="Rectangle 37">
              <a:extLst>
                <a:ext uri="{FF2B5EF4-FFF2-40B4-BE49-F238E27FC236}">
                  <a16:creationId xmlns:a16="http://schemas.microsoft.com/office/drawing/2014/main" id="{AE236CA7-F176-66B6-EEB0-CF6C42333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00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myvar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6" name="Text Box 38">
              <a:extLst>
                <a:ext uri="{FF2B5EF4-FFF2-40B4-BE49-F238E27FC236}">
                  <a16:creationId xmlns:a16="http://schemas.microsoft.com/office/drawing/2014/main" id="{71A2D9B7-5D31-29B6-FDFB-1864BE921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487"/>
              <a:ext cx="8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other vars</a:t>
              </a:r>
            </a:p>
          </p:txBody>
        </p:sp>
        <p:sp>
          <p:nvSpPr>
            <p:cNvPr id="12327" name="Text Box 39">
              <a:extLst>
                <a:ext uri="{FF2B5EF4-FFF2-40B4-BE49-F238E27FC236}">
                  <a16:creationId xmlns:a16="http://schemas.microsoft.com/office/drawing/2014/main" id="{BA6E4165-2B5C-DC83-5034-54D29287C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48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array</a:t>
              </a:r>
            </a:p>
          </p:txBody>
        </p:sp>
      </p:grpSp>
      <p:sp>
        <p:nvSpPr>
          <p:cNvPr id="12293" name="Slide Number Placeholder 38">
            <a:extLst>
              <a:ext uri="{FF2B5EF4-FFF2-40B4-BE49-F238E27FC236}">
                <a16:creationId xmlns:a16="http://schemas.microsoft.com/office/drawing/2014/main" id="{E6D6F9A7-948F-43D2-1150-0967BC588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C04A6C-A105-4BD8-B354-9CAC52BBD6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3B066C9-A748-FDE1-7D0C-9F9183AD4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what is initialization again?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array elements can be initialized at once:</a:t>
            </a:r>
            <a:endParaRPr lang="en-US" altLang="en-US" sz="1700" i="1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a[10]={0, 10, 20, 30, 40, 50, 60, 70, 80, 90};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do not have to initialize all elements (rest are assigned zeros):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a[10]={0, 10, 20};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i="1">
                <a:ea typeface="+mn-ea"/>
                <a:cs typeface="+mn-cs"/>
              </a:rPr>
              <a:t>array zero-initialization </a:t>
            </a:r>
            <a:r>
              <a:rPr lang="en-US" altLang="en-US" sz="1700" i="1" dirty="0">
                <a:ea typeface="+mn-ea"/>
                <a:cs typeface="+mn-cs"/>
              </a:rPr>
              <a:t>idiom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a[10] = {};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may skip array size at initialization (size computed to hold all values)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a[]={10,20,30}; // array size is three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using named constants for array size is good style: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const 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numStudents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55;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score[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numStudents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  <a:endParaRPr lang="en-US" altLang="en-US" sz="1700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0EC7A4-C62A-768E-03E0-7E42CAC5C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Initializing Array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D0F564C-F536-880E-CEF7-A0751A2CA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78C53-FF80-44A0-948E-8C716C5EBB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DB5D931-E015-31F1-7B02-EB31E82C8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410200"/>
          </a:xfrm>
          <a:noFill/>
        </p:spPr>
        <p:txBody>
          <a:bodyPr/>
          <a:lstStyle/>
          <a:p>
            <a:r>
              <a:rPr lang="en-US" altLang="en-US" sz="1700"/>
              <a:t>array elements can be passed as arguments to functions: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i=5, n, a[10];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myfunc(n);	// scalar variable as argument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myfunc(a[3]);  // element as argument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myfunc(a[i]);  // which element is passed?</a:t>
            </a:r>
            <a:endParaRPr lang="en-US" altLang="en-US" sz="1700"/>
          </a:p>
          <a:p>
            <a:r>
              <a:rPr lang="en-US" altLang="en-US" sz="1700"/>
              <a:t>entire array can be passed as argument</a:t>
            </a:r>
          </a:p>
          <a:p>
            <a:pPr lvl="1"/>
            <a:r>
              <a:rPr lang="en-US" altLang="en-US" sz="1700"/>
              <a:t>always passed </a:t>
            </a:r>
            <a:r>
              <a:rPr lang="en-US" altLang="en-US" sz="1700" u="sng"/>
              <a:t>by reference</a:t>
            </a:r>
            <a:r>
              <a:rPr lang="en-US" altLang="en-US" sz="1700"/>
              <a:t> (no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/>
              <a:t> needed)</a:t>
            </a:r>
          </a:p>
          <a:p>
            <a:pPr lvl="1"/>
            <a:r>
              <a:rPr lang="en-US" altLang="en-US" sz="1700"/>
              <a:t>function does not know array size, it is usually passed as a separate variable</a:t>
            </a:r>
          </a:p>
          <a:p>
            <a:pPr lvl="2"/>
            <a:r>
              <a:rPr lang="en-US" altLang="en-US" sz="1700"/>
              <a:t>alternatively – make size a global named constant; </a:t>
            </a:r>
            <a:br>
              <a:rPr lang="en-US" altLang="en-US" sz="1700"/>
            </a:br>
            <a:r>
              <a:rPr lang="en-US" altLang="en-US" sz="1700"/>
              <a:t>using a literal constant is bad style</a:t>
            </a:r>
          </a:p>
          <a:p>
            <a:r>
              <a:rPr lang="en-US" altLang="en-US" sz="1700"/>
              <a:t>example: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fillUp(int [], int); // prototype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fillUp(int a[], int size){ // definition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cout &lt;&lt; ”Enter ” &lt;&lt; size &lt;&lt; ” numbers:”;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for(int i=0; i &lt; size; ++i)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cin &gt;&gt; a[i];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fillUp(score, 5); // invocation, note no brackets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98EB9F6-441A-650C-0431-6148D835A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Arrays and Functions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08568C3-E49E-0B1A-8D61-8FB294117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02CE1-5EEC-46DB-B494-BD01D53525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453</TotalTime>
  <Pages>22</Pages>
  <Words>1221</Words>
  <Application>Microsoft Office PowerPoint</Application>
  <PresentationFormat>On-screen Show (4:3)</PresentationFormat>
  <Paragraphs>176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</vt:lpstr>
      <vt:lpstr>Arial</vt:lpstr>
      <vt:lpstr>Times New Roman</vt:lpstr>
      <vt:lpstr>Monotype Sorts</vt:lpstr>
      <vt:lpstr>Courier New</vt:lpstr>
      <vt:lpstr>green</vt:lpstr>
      <vt:lpstr>Previous Lecture Review</vt:lpstr>
      <vt:lpstr>Arrays</vt:lpstr>
      <vt:lpstr>Array Terms</vt:lpstr>
      <vt:lpstr>Array Terms Again</vt:lpstr>
      <vt:lpstr>Array Usage</vt:lpstr>
      <vt:lpstr>Array with Loops Example</vt:lpstr>
      <vt:lpstr>Arrays in Memory, Index Out of Range</vt:lpstr>
      <vt:lpstr>Initializing Array</vt:lpstr>
      <vt:lpstr>Arrays and Functions</vt:lpstr>
      <vt:lpstr>const Parameter Type Modifier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405</cp:revision>
  <cp:lastPrinted>2001-02-27T21:24:26Z</cp:lastPrinted>
  <dcterms:created xsi:type="dcterms:W3CDTF">1996-06-25T16:22:20Z</dcterms:created>
  <dcterms:modified xsi:type="dcterms:W3CDTF">2024-04-21T04:20:48Z</dcterms:modified>
</cp:coreProperties>
</file>