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6" r:id="rId3"/>
    <p:sldId id="337" r:id="rId4"/>
    <p:sldId id="338" r:id="rId5"/>
    <p:sldId id="339" r:id="rId6"/>
    <p:sldId id="341" r:id="rId7"/>
    <p:sldId id="340" r:id="rId8"/>
    <p:sldId id="342" r:id="rId9"/>
    <p:sldId id="348" r:id="rId10"/>
    <p:sldId id="347" r:id="rId11"/>
    <p:sldId id="343" r:id="rId12"/>
    <p:sldId id="345" r:id="rId13"/>
    <p:sldId id="34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00E4"/>
    <a:srgbClr val="9234DB"/>
    <a:srgbClr val="A2C1FE"/>
    <a:srgbClr val="114FFB"/>
    <a:srgbClr val="618FFD"/>
    <a:srgbClr val="063DE8"/>
    <a:srgbClr val="3365F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0" autoAdjust="0"/>
  </p:normalViewPr>
  <p:slideViewPr>
    <p:cSldViewPr>
      <p:cViewPr varScale="1">
        <p:scale>
          <a:sx n="45" d="100"/>
          <a:sy n="45" d="100"/>
        </p:scale>
        <p:origin x="15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A67DA63-6B12-B478-B1AB-D9B2D92477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B00955B-2ADD-D797-E888-A8BD3DD207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9485373-BC1C-E885-8B9E-EC90AEF4E0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43E79B6-BE59-B950-A250-47F9F54DA3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8718C6D-8A44-C1F7-B412-AA8C3D6DE9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56756BF-1890-687D-ECB3-1893CBCD5A5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678858A-67CB-CF91-4AD6-C18E7E5B2F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EE82BA4-D255-6028-E652-10B25EA915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5624355-C681-4B18-80CD-7725D5267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122FECE-13A4-615B-279C-60F5B6E168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9FF4BFE-D556-8F1E-68ED-044C3F09660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0C51D894-32D1-2EEC-E501-5096E0AE9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CC30AC-773C-403A-BF68-AD6345919F9A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08F714C-607F-5760-DBD4-622DFCC327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7361056-0D9D-93C8-13AC-0A7DEBDA6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C388AE7-B8B4-1FF1-1CBB-B22B7C9EED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99E7C757-137B-1FE7-84A9-E09E5001E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cin.peek() returns the next character without removing</a:t>
            </a:r>
          </a:p>
          <a:p>
            <a:r>
              <a:rPr lang="en-US" altLang="en-US"/>
              <a:t>cin.get()  returns the next character</a:t>
            </a:r>
          </a:p>
          <a:p>
            <a:r>
              <a:rPr lang="en-US" altLang="en-US"/>
              <a:t>cin.unget() puts it back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9ECFA0F0-185E-B8DA-1E24-2FDDD7ACB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F7F04D-9577-457B-B7C9-FF7A2BF88671}" type="slidenum">
              <a:rPr lang="en-US" altLang="en-US" sz="1000"/>
              <a:pPr>
                <a:spcBef>
                  <a:spcPct val="0"/>
                </a:spcBef>
              </a:pPr>
              <a:t>3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3648520E-6943-4784-512C-C7070A72D6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17EE96A0-3EE6-563D-7383-4B8874004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other useful functions  s.clear() </a:t>
            </a:r>
            <a:r>
              <a:rPr lang="en-US" altLang="en-US">
                <a:sym typeface="Wingdings" panose="05000000000000000000" pitchFamily="2" charset="2"/>
              </a:rPr>
              <a:t> empties the string</a:t>
            </a:r>
          </a:p>
          <a:p>
            <a:r>
              <a:rPr lang="en-US" altLang="en-US">
                <a:sym typeface="Wingdings" panose="05000000000000000000" pitchFamily="2" charset="2"/>
              </a:rPr>
              <a:t>s.resize(50)  changes size to specified, either truncating or extending with null characters</a:t>
            </a: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ECB9CE93-BCBD-9D37-5D7C-83794F3EF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215B29-A71E-4C84-900D-802670923132}" type="slidenum">
              <a:rPr lang="en-US" altLang="en-US" sz="1000"/>
              <a:pPr>
                <a:spcBef>
                  <a:spcPct val="0"/>
                </a:spcBef>
              </a:pPr>
              <a:t>11</a:t>
            </a:fld>
            <a:endParaRPr lang="en-US" altLang="en-US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BEC746A6-7FCA-1043-EEB5-6ADA8C977871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5FDA4462-AFD1-5B04-CFC6-B9ED86D93AE3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F21B0676-BFBB-3BAE-D1AC-AEDD8485220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71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44D64-E08C-0553-F5D5-73B931F98F5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9D3BD-32FF-4809-F5F8-D2F4D85388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65FF0-3174-BB83-6BEC-BF2AAE2583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233DA1-8521-4136-BF5B-6BE544EB7E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37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5379F8E-AA10-4A72-AC48-F3D7F8C20F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FD810F9-D5D6-C88E-307F-9F91CB50B3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001DB-1B06-4F9C-974F-EF407BBC6E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F2D66D6-1386-1E83-2271-4CF3B969634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9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39C4840-622F-9EEF-69C3-5542127D56E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537BE1B-F736-BC27-DFAA-3E6C4D11B6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68FA0-7950-498B-B564-4D944180FE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7B046BB-545B-DE82-A068-D6F9DDFFE8D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A25252E-20E5-231E-0BA6-F66EE1256A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719E255-4A2A-ED40-AB25-F9540FA2B3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E80D2-B136-4A84-A7A3-1A7BC257F1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BC011DA-42E9-951B-3022-41B811BE21A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5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90730BB-99B1-0DD9-13DF-C2B0B050EC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2B79316-1194-985C-0176-1F0FD06E3D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081DF-5822-4487-94F5-51CBD77B74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42348F0-6F37-3176-5466-397DFCF879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5CAAD2C-40E6-72DC-5DE2-998C8C7E4E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C1CE100-A8E8-52B6-4AA5-C94DAC0564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353AB-429C-4C76-8536-5B00E9196C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96B20D9-FB9C-9887-D0B5-C69AA0C4E80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025B3D5-01ED-FB9F-23E6-09C6E99201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82C616A-893F-F2FC-1FF5-D077D867DD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ABF81-0BCF-4B90-B7D1-6C7E2B3306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BD06AEA-3717-CA33-787F-F0E2C19FD56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5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C959D31-A2E3-7D15-344E-FCBA1E994B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08C9F3D-9EEE-48B6-79BC-5D40E96E31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E7AE-FB0E-472A-9919-2B33A8B9D0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5EAD0CF-B75B-2EC0-E76C-122E7308044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5895D1C-6FFE-3F85-DAA0-22749C2007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00608EC-C97F-B0A2-F8E9-8783D17E7F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F7A6C-30EE-4A1F-8D39-D09012CBE4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0A7F32F-96DA-1EAE-D1BA-5258127BB58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8D5D28E-3DE4-C52A-2024-A54449F457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F38144C-CA97-0E81-D757-113A95D0A9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1EDB8-1CB7-47E6-80BC-1D4F48E3F8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BE13B69-DE8A-C404-FBFA-5FDC9DC1BB3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1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412290B-BDC0-CDF8-CB19-DB3D996FF7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E6A2A3A-9922-ACA1-D742-904C1D5C67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773CE-A474-402D-ADF8-A88438BFFE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0E83567-3E80-FA9B-2D65-8F7170E86BE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4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32B76241-358C-1A2F-EA15-5D269A673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2BDE26AB-C674-5435-14D9-874AAF7DD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E9CE1335-AB7E-FAC4-D351-C00BCEB7AD6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94939FB8-C262-322C-401F-E511E1B4B4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85DC9EB-6805-4E5A-855D-39BB4C5FF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69BDC3D9-6954-2CBE-FE1F-37F5506EF9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97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E0DB004-4D5B-A7EC-CEAC-CED8369680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Strings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3DA0438-2410-FE7F-8B72-5FD31625A2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character manipulation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915947F-C4E3-F357-266F-980FC1D8C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257800"/>
          </a:xfrm>
        </p:spPr>
        <p:txBody>
          <a:bodyPr/>
          <a:lstStyle/>
          <a:p>
            <a:pPr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insert(start, substring)</a:t>
            </a:r>
            <a:r>
              <a:rPr lang="en-US" sz="1700" dirty="0"/>
              <a:t>- inserts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substring </a:t>
            </a:r>
            <a:r>
              <a:rPr lang="en-US" sz="1700" dirty="0"/>
              <a:t>starting from position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start </a:t>
            </a:r>
            <a:endParaRPr lang="en-US" sz="1700" dirty="0"/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string s=”place”; </a:t>
            </a:r>
          </a:p>
          <a:p>
            <a:pPr lvl="2">
              <a:buFontTx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&lt;&lt;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s.insert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(1, ”a”); // produces ”palace”</a:t>
            </a:r>
          </a:p>
          <a:p>
            <a:pPr lvl="2">
              <a:buFontTx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700" dirty="0"/>
              <a:t>variant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insert(start, number, character) </a:t>
            </a:r>
            <a:r>
              <a:rPr lang="en-US" sz="1700" dirty="0"/>
              <a:t>– inserts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number </a:t>
            </a:r>
            <a:r>
              <a:rPr lang="en-US" sz="1700" dirty="0"/>
              <a:t>of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character </a:t>
            </a:r>
            <a:r>
              <a:rPr lang="en-US" sz="1700" dirty="0"/>
              <a:t>starting from position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start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string s=”place”; </a:t>
            </a:r>
          </a:p>
          <a:p>
            <a:pPr lvl="2">
              <a:buFontTx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&lt;&lt;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s.insert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(4, 2, ’X’); // produces ”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placXXe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”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ea typeface="+mn-ea"/>
                <a:cs typeface="+mn-cs"/>
              </a:rPr>
              <a:t>note it is a character not a string</a:t>
            </a:r>
          </a:p>
          <a:p>
            <a:pPr lvl="2">
              <a:buFontTx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replace (start, number, substring)</a:t>
            </a:r>
            <a:r>
              <a:rPr lang="en-US" sz="1700" dirty="0"/>
              <a:t>- replaces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number</a:t>
            </a:r>
            <a:r>
              <a:rPr lang="en-US" sz="1700" dirty="0"/>
              <a:t> of characters starting from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start</a:t>
            </a:r>
            <a:r>
              <a:rPr lang="en-US" sz="1700" dirty="0"/>
              <a:t> with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substring </a:t>
            </a:r>
            <a:r>
              <a:rPr lang="en-US" sz="1700" dirty="0"/>
              <a:t>the number of characters replaced need not be the same</a:t>
            </a: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string s=”Hello”;</a:t>
            </a:r>
          </a:p>
          <a:p>
            <a:pPr lvl="2">
              <a:buFontTx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s.replace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(1,4, ”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, there”); // produces ”Hi, there”</a:t>
            </a:r>
            <a:endParaRPr lang="en-US" sz="17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2BBDFEC-3E7C-3784-17B4-4A076A7FD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53400" cy="609600"/>
          </a:xfrm>
          <a:noFill/>
        </p:spPr>
        <p:txBody>
          <a:bodyPr/>
          <a:lstStyle/>
          <a:p>
            <a:r>
              <a:rPr lang="en-US" altLang="en-US"/>
              <a:t>Inserting, Replacing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26A1183B-F8D4-0D82-C71A-3E36F649B1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3775F3-8A4D-4DA1-918E-9B81D6CED42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EDD31DC-8DE4-1F25-2D19-D391061B1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562600"/>
          </a:xfrm>
          <a:noFill/>
        </p:spPr>
        <p:txBody>
          <a:bodyPr/>
          <a:lstStyle/>
          <a:p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append(string2)</a:t>
            </a:r>
            <a:r>
              <a:rPr lang="en-US" altLang="en-US" sz="1700"/>
              <a:t>- appends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string2 </a:t>
            </a:r>
            <a:r>
              <a:rPr lang="en-US" altLang="en-US" sz="1700"/>
              <a:t>to the end of the string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s=”Hello”;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s.append(”, World!”);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s; // outputs ”Hello, World!”</a:t>
            </a:r>
          </a:p>
          <a:p>
            <a:pPr lvl="2">
              <a:buFontTx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erase(start, number)</a:t>
            </a:r>
            <a:r>
              <a:rPr lang="en-US" altLang="en-US" sz="1700"/>
              <a:t>- removes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number</a:t>
            </a:r>
            <a:r>
              <a:rPr lang="en-US" altLang="en-US" sz="1700"/>
              <a:t> of characters starting from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start</a:t>
            </a:r>
            <a:r>
              <a:rPr lang="en-US" altLang="en-US" sz="1700"/>
              <a:t>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s=”Hello”;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s.erase(1,2);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s; // outputs ”Hlo”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10F7646-B567-9F4C-E17A-6DDB9EE09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53400" cy="609600"/>
          </a:xfrm>
          <a:noFill/>
        </p:spPr>
        <p:txBody>
          <a:bodyPr/>
          <a:lstStyle/>
          <a:p>
            <a:r>
              <a:rPr lang="en-US" altLang="en-US"/>
              <a:t>Appending, Erasing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B41785FD-DF61-B949-AAA2-5E0B5FAF19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75CD14-CD5A-47F2-8C89-413A52F2AC5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A49FCDF-E10B-C527-B90A-14E85AB66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572000"/>
          </a:xfrm>
          <a:noFill/>
        </p:spPr>
        <p:txBody>
          <a:bodyPr/>
          <a:lstStyle/>
          <a:p>
            <a:r>
              <a:rPr lang="en-US" altLang="en-US" sz="1700"/>
              <a:t>strings can be passed as parameters:</a:t>
            </a:r>
          </a:p>
          <a:p>
            <a:pPr lvl="1"/>
            <a:r>
              <a:rPr lang="en-US" altLang="en-US" sz="1700"/>
              <a:t>by value: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myfunc(string s);</a:t>
            </a:r>
            <a:endParaRPr lang="en-US" altLang="en-US" sz="1700"/>
          </a:p>
          <a:p>
            <a:pPr lvl="1"/>
            <a:r>
              <a:rPr lang="en-US" altLang="en-US" sz="1700"/>
              <a:t>by reference: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myfunc(string &amp;s);</a:t>
            </a:r>
          </a:p>
          <a:p>
            <a:pPr lvl="2">
              <a:buFontTx/>
              <a:buNone/>
            </a:pPr>
            <a:r>
              <a:rPr lang="en-US" altLang="en-US" sz="1700"/>
              <a:t>if string is not modified by function use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700"/>
              <a:t> type modifier: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myfunc(const string &amp;s);</a:t>
            </a:r>
            <a:endParaRPr lang="en-US" altLang="en-US" sz="1700"/>
          </a:p>
          <a:p>
            <a:endParaRPr lang="en-US" altLang="en-US" sz="1700"/>
          </a:p>
          <a:p>
            <a:r>
              <a:rPr lang="en-US" altLang="en-US" sz="1700"/>
              <a:t>strings (unlike arrays) can be returned: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myfunc(int, int);</a:t>
            </a:r>
          </a:p>
          <a:p>
            <a:endParaRPr lang="en-US" altLang="en-US" sz="1700"/>
          </a:p>
          <a:p>
            <a:r>
              <a:rPr lang="en-US" altLang="en-US" sz="1700"/>
              <a:t>note, that passing strings by value and returning strings is less efficient than passing them by reference: careful when they are large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2E4D43E-5F1E-E6F2-0BD1-2D0583F98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53400" cy="9906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Passing as Parameters, Returning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50B9DDDE-8514-5712-5D51-8D0AF7D2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D253B9-7422-4D26-A289-F6A618809E5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13ECCE6-276E-2AD5-7576-FA09F9649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86800" cy="5791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/>
              <a:t>which include-file /using statement needs to be used for string manipulation?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how is a string assigned a value? initialized?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how is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getline()</a:t>
            </a:r>
            <a:r>
              <a:rPr lang="en-US" altLang="en-US" sz="1700"/>
              <a:t> different from extraction operator?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what does this line do?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s1=s2 + ’ ’ + ”h1”;</a:t>
            </a:r>
          </a:p>
          <a:p>
            <a:r>
              <a:rPr lang="en-US" altLang="en-US" sz="1700"/>
              <a:t>how are strings compared? Which one is greater?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hell bell hello</a:t>
            </a:r>
            <a:endParaRPr lang="en-US" altLang="en-US" sz="1700"/>
          </a:p>
          <a:p>
            <a:pPr>
              <a:lnSpc>
                <a:spcPct val="90000"/>
              </a:lnSpc>
            </a:pPr>
            <a:r>
              <a:rPr lang="en-US" altLang="en-US" sz="1700"/>
              <a:t>how can string size be determined? </a:t>
            </a:r>
            <a:br>
              <a:rPr lang="en-US" altLang="en-US" sz="1700"/>
            </a:br>
            <a:r>
              <a:rPr lang="en-US" altLang="en-US" sz="1700"/>
              <a:t>what is the size of this string?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s2=”hello”;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is there a problem with this statement?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cout &lt;&lt; s2[5];</a:t>
            </a:r>
            <a:endParaRPr lang="en-US" altLang="en-US" sz="1700"/>
          </a:p>
          <a:p>
            <a:pPr>
              <a:lnSpc>
                <a:spcPct val="90000"/>
              </a:lnSpc>
            </a:pPr>
            <a:r>
              <a:rPr lang="en-US" altLang="en-US" sz="1700"/>
              <a:t>assuming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s3=”C++ is fun”;</a:t>
            </a:r>
            <a:r>
              <a:rPr lang="en-US" altLang="en-US" sz="1700"/>
              <a:t> what do the following functions do?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s3.substr(4,2);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s3.find(’+’);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s3.rfind(’+’);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s3.find_first_of(”is”);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s3.find_last_of(”is”);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s3.find_first_not_of(" +C")</a:t>
            </a:r>
            <a:r>
              <a:rPr lang="en-US" altLang="en-US" sz="1700"/>
              <a:t>,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s3.insert(3,2,’ ’);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s3.replace(1,3,”--”);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s3.append(”!!”);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s3.erase(0,3);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how do you find every character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'a' </a:t>
            </a:r>
            <a:r>
              <a:rPr lang="en-US" altLang="en-US" sz="1700"/>
              <a:t>in a string?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can string be passed by value? reference? returned?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17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13A741A-FE02-CB45-3144-9ABFC190A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Strings Reveiw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075A6994-523E-B540-BF18-5E78D2258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B3CA3A-619B-419B-9B98-B200D211BF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7C94FA4-CAC4-7DBB-0308-A74F4D97A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4800600"/>
          </a:xfrm>
          <a:noFill/>
        </p:spPr>
        <p:txBody>
          <a:bodyPr/>
          <a:lstStyle/>
          <a:p>
            <a:r>
              <a:rPr lang="en-US" altLang="en-US" sz="1700"/>
              <a:t>strings are specific constructs that are designed for processing sequences of characters</a:t>
            </a:r>
          </a:p>
          <a:p>
            <a:r>
              <a:rPr lang="en-US" altLang="en-US" sz="1700"/>
              <a:t>before using, include string header: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#include &lt;string&gt;</a:t>
            </a:r>
            <a:br>
              <a:rPr lang="en-US" altLang="en-US" sz="1700"/>
            </a:br>
            <a:r>
              <a:rPr lang="en-US" altLang="en-US" sz="1700"/>
              <a:t>don’t use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string.h</a:t>
            </a:r>
            <a:r>
              <a:rPr lang="en-US" altLang="en-US" sz="1700"/>
              <a:t> </a:t>
            </a:r>
          </a:p>
          <a:p>
            <a:r>
              <a:rPr lang="en-US" altLang="en-US" sz="1700"/>
              <a:t>as well as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using</a:t>
            </a:r>
            <a:r>
              <a:rPr lang="en-US" altLang="en-US" sz="1700"/>
              <a:t>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std::string;</a:t>
            </a:r>
          </a:p>
          <a:p>
            <a:r>
              <a:rPr lang="en-US" altLang="en-US" sz="1700"/>
              <a:t>string declaration: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mystr;</a:t>
            </a:r>
          </a:p>
          <a:p>
            <a:r>
              <a:rPr lang="en-US" altLang="en-US" sz="1700"/>
              <a:t>Initialization at declaration: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mystr(”Hello”);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mystr2=”Hello”;</a:t>
            </a:r>
          </a:p>
          <a:p>
            <a:r>
              <a:rPr lang="en-US" altLang="en-US" sz="1700"/>
              <a:t>assignments from other types are not permitted: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error1 = ’c’;	// </a:t>
            </a:r>
            <a:r>
              <a:rPr lang="en-US" altLang="en-US" sz="1700" b="1" u="sng">
                <a:solidFill>
                  <a:srgbClr val="FF3300"/>
                </a:solidFill>
                <a:latin typeface="Courier New" panose="02070309020205020404" pitchFamily="49" charset="0"/>
              </a:rPr>
              <a:t>error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error2 = 22;	// </a:t>
            </a:r>
            <a:r>
              <a:rPr lang="en-US" altLang="en-US" sz="1700" b="1" u="sng">
                <a:solidFill>
                  <a:srgbClr val="FF3300"/>
                </a:solidFill>
                <a:latin typeface="Courier New" panose="02070309020205020404" pitchFamily="49" charset="0"/>
              </a:rPr>
              <a:t>error</a:t>
            </a:r>
          </a:p>
          <a:p>
            <a:endParaRPr lang="en-US" altLang="en-US" sz="1700"/>
          </a:p>
          <a:p>
            <a:pPr lvl="1"/>
            <a:r>
              <a:rPr lang="en-US" altLang="en-US" sz="1700"/>
              <a:t>can assign a character with assignment operator:    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mystr=’n’;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564B221-955B-31B1-EA9C-6C653D776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Declaration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2F87D6C8-6385-22A0-AA78-0AAD4F86F0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6E86AA-B4BB-4E5A-9AE3-A99B7C22825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39514CC-6CC1-D0FF-6E0A-8575ADAFF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4648200"/>
          </a:xfrm>
          <a:noFill/>
        </p:spPr>
        <p:txBody>
          <a:bodyPr/>
          <a:lstStyle/>
          <a:p>
            <a:r>
              <a:rPr lang="en-US" altLang="en-US" sz="1700"/>
              <a:t>string can be output as any other type: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s=”hello world”;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 &lt;&lt; endl;</a:t>
            </a:r>
          </a:p>
          <a:p>
            <a:endParaRPr lang="en-US" altLang="en-US" sz="1700"/>
          </a:p>
          <a:p>
            <a:r>
              <a:rPr lang="en-US" altLang="en-US" sz="1700"/>
              <a:t>two ways to input strings:</a:t>
            </a:r>
          </a:p>
          <a:p>
            <a:pPr lvl="1"/>
            <a:r>
              <a:rPr lang="en-US" altLang="en-US" sz="1700"/>
              <a:t>using extraction operator - strips white space and assigns the first token (word) to the string: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s;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hello world\n</a:t>
            </a:r>
            <a:r>
              <a:rPr lang="en-US" altLang="en-US" sz="1700"/>
              <a:t> input assigns only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hello </a:t>
            </a:r>
            <a:r>
              <a:rPr lang="en-US" altLang="en-US" sz="1700"/>
              <a:t>to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 </a:t>
            </a:r>
          </a:p>
          <a:p>
            <a:pPr lvl="1"/>
            <a:r>
              <a:rPr lang="en-US" altLang="en-US" sz="1700"/>
              <a:t>using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getline</a:t>
            </a:r>
            <a:r>
              <a:rPr lang="en-US" altLang="en-US" sz="1700"/>
              <a:t> function - assigns all characters to string up to newline (not included,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\n </a:t>
            </a:r>
            <a:r>
              <a:rPr lang="en-US" altLang="en-US" sz="1700"/>
              <a:t>is discarded):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getline(cin, s);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hello world\n</a:t>
            </a:r>
            <a:r>
              <a:rPr lang="en-US" altLang="en-US" sz="1700"/>
              <a:t> input assigns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hello world </a:t>
            </a:r>
            <a:r>
              <a:rPr lang="en-US" altLang="en-US" sz="1700"/>
              <a:t>to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 </a:t>
            </a:r>
          </a:p>
          <a:p>
            <a:pPr lvl="1"/>
            <a:r>
              <a:rPr lang="en-US" altLang="en-US" sz="1700"/>
              <a:t>to successfully mix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getline </a:t>
            </a:r>
            <a:r>
              <a:rPr lang="en-US" altLang="en-US" sz="1700"/>
              <a:t>and extraction, may need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cin.peek() </a:t>
            </a:r>
            <a:r>
              <a:rPr lang="en-US" altLang="en-US" sz="1700"/>
              <a:t>– returns next character without removing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cin.get() </a:t>
            </a:r>
            <a:r>
              <a:rPr lang="en-US" altLang="en-US" sz="1700"/>
              <a:t>– returns a single next character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cin.unget() </a:t>
            </a:r>
            <a:r>
              <a:rPr lang="en-US" altLang="en-US" sz="1700"/>
              <a:t>– puts previously returned character back into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DCDA5F3-8EE8-AD48-B55A-235F5FC1B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I/O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CF049F94-7C1C-467C-F028-3C3FAF410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A07C13-7AD9-4AED-A8C5-7268DEB46A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BF4AE00-19BF-F9AB-2C02-7995E4CA3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7063" y="1143000"/>
            <a:ext cx="8001000" cy="518160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use assignment operator as with other types: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string s1, s2, s3;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s1=”C++”;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s2=”fun”;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plus “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+</a:t>
            </a:r>
            <a:r>
              <a:rPr lang="en-US" sz="1700" dirty="0"/>
              <a:t>” is used for string </a:t>
            </a:r>
            <a:r>
              <a:rPr lang="en-US" sz="1700" i="1" dirty="0"/>
              <a:t>concatenation</a:t>
            </a:r>
            <a:r>
              <a:rPr lang="en-US" sz="1700" dirty="0"/>
              <a:t>:  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s3=s1 + ” is ” + s2;</a:t>
            </a:r>
            <a:endParaRPr lang="en-US" sz="1700" dirty="0"/>
          </a:p>
          <a:p>
            <a:pPr lvl="1">
              <a:defRPr/>
            </a:pPr>
            <a:r>
              <a:rPr lang="en-US" sz="1700" dirty="0"/>
              <a:t>at least one operand has to be string variable!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compound concatenation allowed:       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s1 += ” language”; 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characters can be concatenated with strings: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s2 = s1 + ’o’;</a:t>
            </a:r>
            <a:endParaRPr lang="en-US" sz="1700" dirty="0">
              <a:ea typeface="+mn-ea"/>
              <a:cs typeface="+mn-cs"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s2+=’o’;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no other types can be assigned to strings or concatenated with strings: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s2= 42.54;   // </a:t>
            </a:r>
            <a:r>
              <a:rPr lang="en-US" sz="1700" b="1" u="sng" dirty="0">
                <a:solidFill>
                  <a:srgbClr val="FF3300"/>
                </a:solidFill>
                <a:latin typeface="Courier New" pitchFamily="49" charset="0"/>
              </a:rPr>
              <a:t>error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s2=”Catch” + 22; // </a:t>
            </a:r>
            <a:r>
              <a:rPr lang="en-US" sz="1700" b="1" u="sng" dirty="0">
                <a:solidFill>
                  <a:srgbClr val="FF3300"/>
                </a:solidFill>
                <a:latin typeface="Courier New" pitchFamily="49" charset="0"/>
              </a:rPr>
              <a:t>error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452F5CA-9E19-34B3-23DF-F86C032D4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7620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Assignment, Concatenation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AB7C0803-429C-4A13-D50E-B89C080907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D9D0D9-571A-4475-95C4-91B919A3381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>
            <a:extLst>
              <a:ext uri="{FF2B5EF4-FFF2-40B4-BE49-F238E27FC236}">
                <a16:creationId xmlns:a16="http://schemas.microsoft.com/office/drawing/2014/main" id="{F874C3CD-E667-03F1-0CBB-723CAB068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029200"/>
          </a:xfrm>
          <a:noFill/>
        </p:spPr>
        <p:txBody>
          <a:bodyPr/>
          <a:lstStyle/>
          <a:p>
            <a:r>
              <a:rPr lang="en-US" altLang="en-US" sz="1700"/>
              <a:t>comparison operators (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700"/>
              <a:t>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700"/>
              <a:t>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&gt;=</a:t>
            </a:r>
            <a:r>
              <a:rPr lang="en-US" altLang="en-US" sz="1700"/>
              <a:t>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&lt;=</a:t>
            </a:r>
            <a:r>
              <a:rPr lang="en-US" altLang="en-US" sz="1700"/>
              <a:t>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==</a:t>
            </a:r>
            <a:r>
              <a:rPr lang="en-US" altLang="en-US" sz="1700"/>
              <a:t>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!=</a:t>
            </a:r>
            <a:r>
              <a:rPr lang="en-US" altLang="en-US" sz="1700"/>
              <a:t>) are applicable to strings</a:t>
            </a:r>
          </a:p>
          <a:p>
            <a:endParaRPr lang="en-US" altLang="en-US" sz="1700"/>
          </a:p>
          <a:p>
            <a:r>
              <a:rPr lang="en-US" altLang="en-US" sz="1700"/>
              <a:t>strings are compared </a:t>
            </a:r>
            <a:r>
              <a:rPr lang="en-US" altLang="en-US" sz="1700" i="1"/>
              <a:t>lexicographically</a:t>
            </a:r>
            <a:r>
              <a:rPr lang="en-US" altLang="en-US" sz="1700"/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s1=”accept”, s2=”access”, s3=”acceptance”;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s1</a:t>
            </a:r>
            <a:r>
              <a:rPr lang="en-US" altLang="en-US" sz="1700"/>
              <a:t> is less than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s2</a:t>
            </a:r>
            <a:r>
              <a:rPr lang="en-US" altLang="en-US" sz="1700"/>
              <a:t> and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s1</a:t>
            </a:r>
            <a:r>
              <a:rPr lang="en-US" altLang="en-US" sz="1700"/>
              <a:t> is less than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</a:t>
            </a:r>
            <a:endParaRPr lang="en-US" altLang="en-US" sz="1700"/>
          </a:p>
          <a:p>
            <a:endParaRPr lang="en-US" altLang="en-US" sz="1700"/>
          </a:p>
          <a:p>
            <a:r>
              <a:rPr lang="en-US" altLang="en-US" sz="1700"/>
              <a:t>the following rules hold: </a:t>
            </a:r>
          </a:p>
          <a:p>
            <a:pPr lvl="1"/>
            <a:r>
              <a:rPr lang="en-US" altLang="en-US" sz="1700"/>
              <a:t>letters in the alphabet are in the increasing order</a:t>
            </a:r>
          </a:p>
          <a:p>
            <a:pPr lvl="1"/>
            <a:r>
              <a:rPr lang="en-US" altLang="en-US" sz="1700"/>
              <a:t>longer word (with the same characters) is greater than shorter word</a:t>
            </a:r>
          </a:p>
          <a:p>
            <a:endParaRPr lang="en-US" altLang="en-US" sz="1700"/>
          </a:p>
          <a:p>
            <a:r>
              <a:rPr lang="en-US" altLang="en-US" sz="1700"/>
              <a:t>comparison to literal string constants and named constants is also legal: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 string myname=”John Doe”;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hername=”Jane Doe”;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if ((myname==hername)||(myname==”Jake Doe”))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 cout &lt;&lt; ”found him\n”;</a:t>
            </a:r>
          </a:p>
        </p:txBody>
      </p:sp>
      <p:sp>
        <p:nvSpPr>
          <p:cNvPr id="11267" name="Rectangle 2051">
            <a:extLst>
              <a:ext uri="{FF2B5EF4-FFF2-40B4-BE49-F238E27FC236}">
                <a16:creationId xmlns:a16="http://schemas.microsoft.com/office/drawing/2014/main" id="{50EE4059-C3F8-8D7E-0DA0-580CBC595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Comparing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E406D029-0E9B-4E88-0011-32C2D7FB75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96D438-8663-4F64-AFCC-2380FDA14C9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CFD9B8D-83A4-A244-205B-EFBA2C318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1447800"/>
            <a:ext cx="7467600" cy="4800600"/>
          </a:xfrm>
          <a:noFill/>
        </p:spPr>
        <p:txBody>
          <a:bodyPr/>
          <a:lstStyle/>
          <a:p>
            <a:r>
              <a:rPr lang="en-US" altLang="en-US" sz="1700"/>
              <a:t>a number of standard functions are defined for strings. Usual syntax: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rgbClr val="FFFF00"/>
                </a:solidFill>
              </a:rPr>
              <a:t>string_name.function_name(arguments)</a:t>
            </a:r>
          </a:p>
          <a:p>
            <a:endParaRPr lang="en-US" altLang="en-US" sz="1700"/>
          </a:p>
          <a:p>
            <a:r>
              <a:rPr lang="en-US" altLang="en-US" sz="1700"/>
              <a:t>useful functions return string paremeters: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size()</a:t>
            </a:r>
            <a:r>
              <a:rPr lang="en-US" altLang="en-US" sz="1700"/>
              <a:t> 	-  current string size (number of characters currently stored in string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length()</a:t>
            </a:r>
            <a:r>
              <a:rPr lang="en-US" altLang="en-US" sz="1700"/>
              <a:t>- same as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size()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max_size()</a:t>
            </a:r>
            <a:r>
              <a:rPr lang="en-US" altLang="en-US" sz="1700"/>
              <a:t>  - maximum number of characters in string allowed on this computer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empty()</a:t>
            </a:r>
            <a:r>
              <a:rPr lang="en-US" altLang="en-US" sz="1700"/>
              <a:t> - true if string is empty</a:t>
            </a:r>
          </a:p>
          <a:p>
            <a:endParaRPr lang="en-US" altLang="en-US" sz="1700"/>
          </a:p>
          <a:p>
            <a:r>
              <a:rPr lang="en-US" altLang="en-US" sz="1700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s=”Hello”;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s.size();</a:t>
            </a:r>
            <a:endParaRPr lang="en-US" altLang="en-US" sz="1700"/>
          </a:p>
          <a:p>
            <a:pPr lvl="1">
              <a:buFont typeface="Monotype Sorts" pitchFamily="2" charset="2"/>
              <a:buNone/>
            </a:pPr>
            <a:r>
              <a:rPr lang="en-US" altLang="en-US" sz="1700"/>
              <a:t>outputs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5</a:t>
            </a:r>
          </a:p>
          <a:p>
            <a:pPr lvl="1">
              <a:buFont typeface="Monotype Sorts" pitchFamily="2" charset="2"/>
              <a:buNone/>
            </a:pPr>
            <a:endParaRPr lang="en-US" altLang="en-US" sz="18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A621520-61AD-B977-A494-1FD3EE691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153400" cy="8382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Functions, Size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827CC0E3-2578-7140-526D-48CF26C5B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F135DF-DF79-40DB-9E30-FAEE6355943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8B8CF26-5FEA-BF7E-9E6A-B547E904F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419600"/>
          </a:xfrm>
          <a:noFill/>
        </p:spPr>
        <p:txBody>
          <a:bodyPr/>
          <a:lstStyle/>
          <a:p>
            <a:r>
              <a:rPr lang="en-US" altLang="en-US" sz="1700"/>
              <a:t>similar to arrays a character in a string can be accessed and assigned to using its index (start from 0)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str[3];</a:t>
            </a:r>
            <a:endParaRPr lang="en-US" altLang="en-US" sz="1700"/>
          </a:p>
          <a:p>
            <a:endParaRPr lang="en-US" altLang="en-US" sz="1700"/>
          </a:p>
          <a:p>
            <a:r>
              <a:rPr lang="en-US" altLang="en-US" sz="1700"/>
              <a:t>it is an </a:t>
            </a:r>
            <a:r>
              <a:rPr lang="en-US" altLang="en-US" sz="1700" u="sng"/>
              <a:t>error</a:t>
            </a:r>
            <a:r>
              <a:rPr lang="en-US" altLang="en-US" sz="1700"/>
              <a:t> to access an element beyond the size of the string: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s=”Hello”; // size is 5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s[6];	//</a:t>
            </a:r>
            <a:r>
              <a:rPr lang="en-US" altLang="en-US" sz="1700" b="1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b="1" u="sng">
                <a:solidFill>
                  <a:srgbClr val="FF3300"/>
                </a:solidFill>
                <a:latin typeface="Courier New" panose="02070309020205020404" pitchFamily="49" charset="0"/>
              </a:rPr>
              <a:t>error</a:t>
            </a:r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endParaRPr lang="en-US" altLang="en-US" sz="1700">
              <a:solidFill>
                <a:schemeClr val="hlink"/>
              </a:solidFill>
            </a:endParaRPr>
          </a:p>
          <a:p>
            <a:r>
              <a:rPr lang="en-US" altLang="en-US" sz="1700"/>
              <a:t>the type of the element of the string is character, assigning integers, strings and other types are not allowed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s[3] = ”hi”;	//</a:t>
            </a:r>
            <a:r>
              <a:rPr lang="en-US" altLang="en-US" sz="1700" b="1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b="1" u="sng">
                <a:solidFill>
                  <a:srgbClr val="FF3300"/>
                </a:solidFill>
                <a:latin typeface="Courier New" panose="02070309020205020404" pitchFamily="49" charset="0"/>
              </a:rPr>
              <a:t>error</a:t>
            </a:r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endParaRPr lang="en-US" altLang="en-US" sz="1700">
              <a:solidFill>
                <a:schemeClr val="hlink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s[3] = 22;	//</a:t>
            </a:r>
            <a:r>
              <a:rPr lang="en-US" altLang="en-US" sz="1700" b="1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b="1" u="sng">
                <a:solidFill>
                  <a:srgbClr val="FF3300"/>
                </a:solidFill>
                <a:latin typeface="Courier New" panose="02070309020205020404" pitchFamily="49" charset="0"/>
              </a:rPr>
              <a:t>error</a:t>
            </a:r>
            <a:endParaRPr lang="en-US" altLang="en-US" sz="17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11059D6-173F-269A-E7F7-7B77B0E04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53400" cy="762000"/>
          </a:xfrm>
          <a:noFill/>
        </p:spPr>
        <p:txBody>
          <a:bodyPr/>
          <a:lstStyle/>
          <a:p>
            <a:r>
              <a:rPr lang="en-US" altLang="en-US"/>
              <a:t>Accessing Elements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03C33781-DC02-C834-D37B-DD4821C5A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1F8DAC-A9BB-48D6-AFC9-524D0A12132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F0A29A94-A894-5795-51C7-B2E7BFA16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257800"/>
          </a:xfrm>
          <a:noFill/>
        </p:spPr>
        <p:txBody>
          <a:bodyPr/>
          <a:lstStyle/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substr</a:t>
            </a:r>
            <a:r>
              <a:rPr lang="en-US" altLang="en-US" sz="1700"/>
              <a:t> - function that returns a substring of a string: </a:t>
            </a:r>
            <a:br>
              <a:rPr lang="en-US" altLang="en-US" sz="1700"/>
            </a:br>
            <a:r>
              <a:rPr lang="en-US" altLang="en-US" sz="1700"/>
              <a:t>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substr(start, numb)</a:t>
            </a:r>
            <a:r>
              <a:rPr lang="en-US" altLang="en-US" sz="1700"/>
              <a:t> </a:t>
            </a:r>
            <a:br>
              <a:rPr lang="en-US" altLang="en-US" sz="1700"/>
            </a:br>
            <a:r>
              <a:rPr lang="en-US" altLang="en-US" sz="1700"/>
              <a:t>	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start</a:t>
            </a:r>
            <a:r>
              <a:rPr lang="en-US" altLang="en-US" sz="1700"/>
              <a:t> - index of the first character, </a:t>
            </a:r>
            <a:br>
              <a:rPr lang="en-US" altLang="en-US" sz="1700"/>
            </a:br>
            <a:r>
              <a:rPr lang="en-US" altLang="en-US" sz="1700"/>
              <a:t>	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numb</a:t>
            </a:r>
            <a:r>
              <a:rPr lang="en-US" altLang="en-US" sz="1700"/>
              <a:t> - number of characters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s=”Hello”; // size is 5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s.substr(3,2); // outputs ”lo”</a:t>
            </a:r>
          </a:p>
          <a:p>
            <a:endParaRPr lang="en-US" altLang="en-US" sz="1700"/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1700"/>
              <a:t> family of functions return position of substring found, if not found return global constant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string::npos</a:t>
            </a:r>
            <a:r>
              <a:rPr lang="en-US" altLang="en-US" sz="1700"/>
              <a:t> defined in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700"/>
              <a:t> header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find(substring)</a:t>
            </a:r>
            <a:r>
              <a:rPr lang="en-US" altLang="en-US" sz="1700"/>
              <a:t>  - returns the position of the first character of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substring </a:t>
            </a:r>
            <a:r>
              <a:rPr lang="en-US" altLang="en-US" sz="1700"/>
              <a:t>in the string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rfind(substring)</a:t>
            </a:r>
            <a:r>
              <a:rPr lang="en-US" altLang="en-US" sz="1700"/>
              <a:t> - same as find, search in reverse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find_first_of(substring)</a:t>
            </a:r>
            <a:r>
              <a:rPr lang="en-US" altLang="en-US" sz="1700"/>
              <a:t> - find first occurrence of any character of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substring</a:t>
            </a:r>
            <a:r>
              <a:rPr lang="en-US" altLang="en-US" sz="1700"/>
              <a:t>  in  the string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find_last_of(substring)</a:t>
            </a:r>
            <a:r>
              <a:rPr lang="en-US" altLang="en-US" sz="1700"/>
              <a:t> - find last occurrence of any character of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substr</a:t>
            </a:r>
            <a:r>
              <a:rPr lang="en-US" altLang="en-US" sz="1700"/>
              <a:t>  in  the string</a:t>
            </a:r>
          </a:p>
          <a:p>
            <a:pPr lvl="1"/>
            <a:r>
              <a:rPr lang="en-US" altLang="en-US" sz="1700"/>
              <a:t>what do you think these two functions do: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find_first_not_of()</a:t>
            </a:r>
            <a:r>
              <a:rPr lang="en-US" altLang="en-US" sz="1700"/>
              <a:t>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find_last_not_of()</a:t>
            </a:r>
          </a:p>
          <a:p>
            <a:r>
              <a:rPr lang="en-US" altLang="en-US" sz="1700"/>
              <a:t>all functions work with individual characters as well: 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s.find(’l’);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9A6C92A2-8D77-F2E3-C430-57182C4D5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53400" cy="609600"/>
          </a:xfrm>
          <a:noFill/>
        </p:spPr>
        <p:txBody>
          <a:bodyPr/>
          <a:lstStyle/>
          <a:p>
            <a:r>
              <a:rPr lang="en-US" altLang="en-US"/>
              <a:t>Substrings, Searching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B8C28B45-C422-1F83-512A-30DDE77E6F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60CB9C-64EE-4BD8-B319-795C460C9AC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42ABDDD9-40EC-1F66-A07D-1049A8749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162800" cy="4267200"/>
          </a:xfrm>
          <a:noFill/>
        </p:spPr>
        <p:txBody>
          <a:bodyPr/>
          <a:lstStyle/>
          <a:p>
            <a:r>
              <a:rPr lang="en-US" altLang="en-US" sz="1800"/>
              <a:t>all search functions work with a particular starting position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find(substring, startingPosition)</a:t>
            </a:r>
          </a:p>
          <a:p>
            <a:pPr lvl="1"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800"/>
              <a:t>example: reporting all occurrences of character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’a’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string s= ”baa baa black sheep”;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pos=s.find(’a’);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while (pos != string::npos){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cout &lt;&lt; ”found a at ” &lt;&lt; pos &lt;&lt; endl;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pos=s.find(’a’, pos+1);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7BDE5586-1785-E310-B20D-F150F313C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53400" cy="609600"/>
          </a:xfrm>
          <a:noFill/>
        </p:spPr>
        <p:txBody>
          <a:bodyPr/>
          <a:lstStyle/>
          <a:p>
            <a:r>
              <a:rPr lang="en-US" altLang="en-US"/>
              <a:t>Searching for All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8B33A3CF-246A-0AF4-5FD2-24F93DDD97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41342F-D552-4DF2-BA40-5C377E2AB33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259</TotalTime>
  <Pages>22</Pages>
  <Words>1511</Words>
  <Application>Microsoft Office PowerPoint</Application>
  <PresentationFormat>On-screen Show (4:3)</PresentationFormat>
  <Paragraphs>190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Courier</vt:lpstr>
      <vt:lpstr>Arial</vt:lpstr>
      <vt:lpstr>Times New Roman</vt:lpstr>
      <vt:lpstr>Monotype Sorts</vt:lpstr>
      <vt:lpstr>Courier New</vt:lpstr>
      <vt:lpstr>Wingdings</vt:lpstr>
      <vt:lpstr>green</vt:lpstr>
      <vt:lpstr> Strings</vt:lpstr>
      <vt:lpstr>Declaration</vt:lpstr>
      <vt:lpstr>I/O</vt:lpstr>
      <vt:lpstr>Assignment, Concatenation</vt:lpstr>
      <vt:lpstr>Comparing</vt:lpstr>
      <vt:lpstr>Functions, Size</vt:lpstr>
      <vt:lpstr>Accessing Elements</vt:lpstr>
      <vt:lpstr>Substrings, Searching</vt:lpstr>
      <vt:lpstr>Searching for All</vt:lpstr>
      <vt:lpstr>Inserting, Replacing</vt:lpstr>
      <vt:lpstr>Appending, Erasing</vt:lpstr>
      <vt:lpstr>Passing as Parameters, Returning</vt:lpstr>
      <vt:lpstr>Strings Reveiw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Programmer-defined functions</dc:title>
  <dc:subject/>
  <dc:creator/>
  <cp:keywords/>
  <dc:description/>
  <cp:lastModifiedBy>Patel, Yug</cp:lastModifiedBy>
  <cp:revision>398</cp:revision>
  <cp:lastPrinted>2000-10-09T05:19:42Z</cp:lastPrinted>
  <dcterms:created xsi:type="dcterms:W3CDTF">1996-06-25T16:22:20Z</dcterms:created>
  <dcterms:modified xsi:type="dcterms:W3CDTF">2024-04-21T04:20:50Z</dcterms:modified>
</cp:coreProperties>
</file>