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68" r:id="rId2"/>
    <p:sldId id="629" r:id="rId3"/>
    <p:sldId id="633" r:id="rId4"/>
    <p:sldId id="631" r:id="rId5"/>
    <p:sldId id="635" r:id="rId6"/>
    <p:sldId id="632" r:id="rId7"/>
    <p:sldId id="63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FAF7E98-AF95-05EC-0E4F-4AAC4D110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DD6DFB8-0EFB-219F-0D4A-8B92E22166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1EB5D4-7984-FB82-40D1-8EC2F4171B3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D96CA09-A6CE-7ADE-0B57-C0E4E0288C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EFB0424-5A91-5AEB-B3F2-629D64FE8E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6707F55-07C6-B437-CC5D-1FD156B29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fld id="{3F3A5AA3-6E10-4D42-B007-AC07AC93B5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659D535E-0A04-160E-A5B6-B43DE0F736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191AFF7-6970-3621-374A-C38E2D470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058D196-E22A-EEB8-D714-639AA21A0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5CDF41-3E00-4114-9967-FF3E60942273}" type="slidenum">
              <a:rPr lang="en-US" altLang="en-US" sz="1000">
                <a:latin typeface="Arial" panose="020B0604020202020204" pitchFamily="34" charset="0"/>
              </a:rPr>
              <a:pPr/>
              <a:t>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91905F47-EE41-0874-8DEF-0160D70C3506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D1C8C371-92D4-1F40-E17F-D85D98CA10D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1DC50093-50B0-604A-14F0-AC45D9F5A6B9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BC550207-641A-A3E1-C480-7BE4B1AE38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BAEC4E32-EAAE-98E1-190D-9B44FB2DB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ED191D7D-B85F-A86F-AF76-927927674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CE6ED9-CC0D-47B1-AB7A-A138253FA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17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6AD8FD6-D665-6927-9546-367062840B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8C922-DD4B-BBD0-E9DB-B3ECE2888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5DEF5-580B-44C9-858E-9121C1FFB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71E1FFD-47C0-8FC0-EAEA-ABB34E1AB56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0E2C7C4-9F4D-BB01-C326-B2A348B501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E6961D4-0B29-DAB6-FB85-7703FA22D2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8DF08-3627-44E8-8925-E8D92DA744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8ED411-D221-414B-D76E-63FD91E72B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1F4B998-589F-461B-2D3C-897F14E8C6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3605D0F-A806-922E-0F12-D90C66B2D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26360-4953-4043-A1CE-BEEAC58D03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6EFFBE2-85F5-1137-B743-1AFEE2E42F7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7D8EFC0-C0E9-AA0A-F2F9-8019F6B846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2D815D9-C14C-1E8F-7709-D978BBA45D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02F0A-3A99-46D3-9187-693134EC54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358B4A2-EAFE-278E-2368-A1E70341431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9592BE2-3A2F-1490-83C4-5A43C2DA5F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61E0E7E-00DE-A600-69D3-29F35DF118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D63CD-C413-4D07-B0D9-D7F20EAB81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181EDF5-8675-639B-4FBD-790313BAF9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195CB1-5C50-D739-B9E4-B3EDF46B81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F10368E-BAE5-9244-B99C-65DA4B19D1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41515-5992-49B8-B242-B60CB9860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1E85595-32FB-C749-4BF9-42CB261900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F51B1DB-5BAD-7E7D-D491-F6CEA30A53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AA500E4-699B-47FF-6B46-466DF4E1E7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7017D-E276-402E-A39C-31BFCCCF8D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C4270A5-E131-E8F3-D0F7-8A33D461C8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2394020-37E6-9BDC-0DB5-49AFD07EB4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BB3DBFF-9299-CD87-EF86-E25FA5D24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71D77-9FAE-4778-8660-27F77BD840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821357F-9AEE-120C-6BEE-D37F25938D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A3DB62-169D-554C-C19F-C92EF81BD6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11F821-AACA-B21B-18E4-869AEE87ED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5023F-56F1-41D3-BD23-CEE2A27BDE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3DBF321-7CFC-CE65-7559-43F325FC7B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9239BE6-265A-909C-4CC3-66B66FC819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1FC291F-CDE1-35EE-EC6A-974558C71F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E41E1-A4FB-41DD-A00B-AB123DBA68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8945D54-7CF6-591A-E2CF-5D7393AA7C5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FDE140FF-AAD5-13DF-FFE7-90C7241BB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7632E554-AEBF-5BE8-645C-01618987C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12F3966-E7AC-0068-F5CE-7AD3274921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15C0492A-978D-1452-785C-EE8AD4FE85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BD3F0F61-6581-4B32-B889-0E52D00479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7CE4FF3C-C621-9BE2-E0EE-D2BCB9CF00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42C974-F366-57E8-BD8A-19CA6575AA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Namespaces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E3FE3B4-73EE-ED47-5F24-482282CF39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30CF6C07-1472-D063-BEE0-6B129B5A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How Shall I Name Thee?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5C27C1-973A-2021-2469-4803E2027D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Name Collision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1A613F-3C0C-1126-850F-AC9256880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03363"/>
            <a:ext cx="7818437" cy="38354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by default, function, class, global constant and variable scope is global </a:t>
            </a:r>
          </a:p>
          <a:p>
            <a:pPr>
              <a:defRPr/>
            </a:pPr>
            <a:r>
              <a:rPr lang="en-US" sz="1700" dirty="0"/>
              <a:t>in large programming projects multiple people may give different constructs the same name, resulting in </a:t>
            </a:r>
            <a:r>
              <a:rPr lang="en-US" sz="1700" i="1" dirty="0"/>
              <a:t>name collision. </a:t>
            </a:r>
          </a:p>
          <a:p>
            <a:pPr lvl="1">
              <a:defRPr/>
            </a:pPr>
            <a:r>
              <a:rPr lang="en-US" sz="1700" dirty="0"/>
              <a:t>words like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sort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find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count</a:t>
            </a:r>
            <a:r>
              <a:rPr lang="en-US" sz="1700" dirty="0"/>
              <a:t> and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print</a:t>
            </a:r>
            <a:r>
              <a:rPr lang="en-US" sz="1700" dirty="0"/>
              <a:t> are tempting</a:t>
            </a:r>
          </a:p>
          <a:p>
            <a:pPr>
              <a:defRPr/>
            </a:pPr>
            <a:r>
              <a:rPr lang="en-US" sz="1700" dirty="0"/>
              <a:t>name collision may result in </a:t>
            </a:r>
          </a:p>
          <a:p>
            <a:pPr lvl="1">
              <a:defRPr/>
            </a:pPr>
            <a:r>
              <a:rPr lang="en-US" sz="1700" dirty="0"/>
              <a:t>compile-time error - when header is included</a:t>
            </a:r>
          </a:p>
          <a:p>
            <a:pPr lvl="1">
              <a:defRPr/>
            </a:pPr>
            <a:r>
              <a:rPr lang="en-US" sz="1700" dirty="0"/>
              <a:t>linker error</a:t>
            </a:r>
          </a:p>
          <a:p>
            <a:pPr>
              <a:defRPr/>
            </a:pPr>
            <a:r>
              <a:rPr lang="en-US" sz="1700" dirty="0"/>
              <a:t>namespaces – designed to sub-divide global scope and avoid name collision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69E0BF-5736-AB24-928B-3A71F6C90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4171A-2914-4717-9C38-6A8D6A2D9B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A54263B-A00E-E490-9F74-32F72C229F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363538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Defining Namespaces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719C35E-CEC9-505A-EDB2-030B96F2E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4488" y="874713"/>
            <a:ext cx="8645525" cy="5773737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define a namespace block, declare constructs inside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namespace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const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limit=5;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a){</a:t>
            </a:r>
          </a:p>
          <a:p>
            <a:pPr lvl="4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++a;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functions, classes, etc. (constructs with separate definitions) may be defined outside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namespace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const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limit=5;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a){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 ++a;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1700" dirty="0">
                <a:ea typeface="+mn-ea"/>
                <a:cs typeface="+mn-cs"/>
              </a:rPr>
              <a:t>thus structured, the namespace is non-executable and should go into header file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9A259F7-0CFE-72BC-AE01-0309F80DE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52F857-1A94-421F-A74D-E386339348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6C79875-2E76-C1FB-5187-D8E0AB58B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Using Namespaces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45534B3-49FF-A887-1245-79DFDD2589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1114425"/>
            <a:ext cx="8743950" cy="55245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several styles</a:t>
            </a:r>
          </a:p>
          <a:p>
            <a:pPr>
              <a:defRPr/>
            </a:pPr>
            <a:r>
              <a:rPr lang="en-US" sz="1700" dirty="0"/>
              <a:t>always use scope resolution operator (explicit statement of scope)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700" i="1" dirty="0"/>
              <a:t>import </a:t>
            </a:r>
            <a:r>
              <a:rPr lang="en-US" sz="1700" dirty="0"/>
              <a:t>a name – specify that you are using a specific name in this file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::limit;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	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import all names in a namespace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using namespace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  <a:endParaRPr lang="en-US" sz="1700" dirty="0"/>
          </a:p>
          <a:p>
            <a:pPr lvl="1">
              <a:defRPr/>
            </a:pPr>
            <a:r>
              <a:rPr lang="en-US" sz="1700" dirty="0">
                <a:ea typeface="+mn-ea"/>
                <a:cs typeface="+mn-cs"/>
              </a:rPr>
              <a:t>do </a:t>
            </a:r>
            <a:r>
              <a:rPr lang="en-US" sz="1700" u="sng" dirty="0">
                <a:ea typeface="+mn-ea"/>
                <a:cs typeface="+mn-cs"/>
              </a:rPr>
              <a:t>not</a:t>
            </a:r>
            <a:r>
              <a:rPr lang="en-US" sz="1700" dirty="0">
                <a:ea typeface="+mn-ea"/>
                <a:cs typeface="+mn-cs"/>
              </a:rPr>
              <a:t> do in headers – opens namespace for all source files including this header 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BEA69F7-63C5-6DF0-378C-FBA6EEEA6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51FDC7-0F95-45FF-BE33-C44D468D2F5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AF395D0-5F3B-DD09-537D-635C4F7E07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Scope of Importing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6394472-4AD6-957C-F882-94AD7053FF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1114425"/>
            <a:ext cx="8281988" cy="55245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variables can be imported either into global scope or into a block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importing into the global scope – imported variables can be used anywhere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::limit;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main(){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	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importing into the scope of a function – </a:t>
            </a:r>
            <a:r>
              <a:rPr lang="en-US" sz="1700"/>
              <a:t>imported names </a:t>
            </a:r>
            <a:r>
              <a:rPr lang="en-US" sz="1700" dirty="0"/>
              <a:t>can be used inside function only 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main(){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	using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myNameSpace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::limit;</a:t>
            </a:r>
          </a:p>
          <a:p>
            <a:pPr lvl="2">
              <a:buFontTx/>
              <a:buNone/>
              <a:defRPr/>
            </a:pPr>
            <a:r>
              <a:rPr lang="en-US" sz="1700" dirty="0"/>
              <a:t>	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limit;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 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myFunc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}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700" dirty="0">
              <a:ea typeface="+mn-ea"/>
              <a:cs typeface="+mn-cs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0B280FE-6B02-E307-DA09-FF005E13C4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D3EF67-EDF5-4290-A9F2-2A664D325E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EBE35EC-6934-6075-00D2-BDFB804956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/>
              <a:t> Namespace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B0A86A-50B7-EB6D-58B5-280E7650B3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14425"/>
            <a:ext cx="7818437" cy="55245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has an extensive set of names used in programs. Contains </a:t>
            </a:r>
          </a:p>
          <a:p>
            <a:pPr lvl="1"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endl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, vector, string</a:t>
            </a:r>
            <a:r>
              <a:rPr lang="en-US" sz="1700" dirty="0"/>
              <a:t>, etc. 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three styles of using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std</a:t>
            </a:r>
            <a:r>
              <a:rPr lang="en-US" sz="1700" dirty="0"/>
              <a:t>:</a:t>
            </a:r>
          </a:p>
          <a:p>
            <a:pPr lvl="1">
              <a:defRPr/>
            </a:pPr>
            <a:r>
              <a:rPr lang="en-US" sz="1700" dirty="0"/>
              <a:t>explicit scope resolution of all names</a:t>
            </a:r>
          </a:p>
          <a:p>
            <a:pPr lvl="2">
              <a:defRPr/>
            </a:pPr>
            <a:r>
              <a:rPr lang="en-US" sz="1700" dirty="0"/>
              <a:t>pro: safest</a:t>
            </a:r>
          </a:p>
          <a:p>
            <a:pPr lvl="2">
              <a:defRPr/>
            </a:pPr>
            <a:r>
              <a:rPr lang="en-US" sz="1700" dirty="0"/>
              <a:t>con: program code becomes less terse</a:t>
            </a:r>
          </a:p>
          <a:p>
            <a:pPr lvl="1">
              <a:defRPr/>
            </a:pPr>
            <a:r>
              <a:rPr lang="en-US" sz="1700" dirty="0"/>
              <a:t>import specific names with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pro: more terse</a:t>
            </a:r>
          </a:p>
          <a:p>
            <a:pPr lvl="2">
              <a:defRPr/>
            </a:pPr>
            <a:r>
              <a:rPr lang="en-US" sz="1700" dirty="0"/>
              <a:t>con: have to maintain name list at beginning of the file</a:t>
            </a:r>
          </a:p>
          <a:p>
            <a:pPr lvl="1">
              <a:defRPr/>
            </a:pPr>
            <a:r>
              <a:rPr lang="en-US" sz="1700" dirty="0"/>
              <a:t>import all names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using namespace std;</a:t>
            </a:r>
          </a:p>
          <a:p>
            <a:pPr lvl="2">
              <a:defRPr/>
            </a:pPr>
            <a:r>
              <a:rPr lang="en-US" sz="1700" dirty="0"/>
              <a:t>pro: simplest, tersest</a:t>
            </a:r>
          </a:p>
          <a:p>
            <a:pPr lvl="2">
              <a:defRPr/>
            </a:pPr>
            <a:r>
              <a:rPr lang="en-US" sz="1700" dirty="0"/>
              <a:t>con:  unexpected names are imported: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sort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find</a:t>
            </a:r>
            <a:r>
              <a:rPr lang="en-US" sz="1700" dirty="0"/>
              <a:t>,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sz="1700" dirty="0"/>
              <a:t> are in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std</a:t>
            </a:r>
            <a:r>
              <a:rPr lang="en-US" sz="1700" dirty="0"/>
              <a:t>;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/>
              <a:t>do </a:t>
            </a:r>
            <a:r>
              <a:rPr lang="en-US" sz="1700" u="sng" dirty="0"/>
              <a:t>not</a:t>
            </a:r>
            <a:r>
              <a:rPr lang="en-US" sz="1700" dirty="0"/>
              <a:t> use in header files!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B47EB2D-7B78-88AA-40A1-7750038BC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5B066F-AE5A-465B-8A28-BE50E3E67A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FAB57C-7E06-34DE-4257-324D7D4C57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Namespaces Review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6E303EA-8791-8A40-D566-A98573E04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03363"/>
            <a:ext cx="7818437" cy="4389437"/>
          </a:xfrm>
        </p:spPr>
        <p:txBody>
          <a:bodyPr/>
          <a:lstStyle/>
          <a:p>
            <a:r>
              <a:rPr lang="en-US" altLang="en-US" sz="1700"/>
              <a:t>what is the scope of a function? global variable? global constant?</a:t>
            </a:r>
          </a:p>
          <a:p>
            <a:r>
              <a:rPr lang="en-US" altLang="en-US" sz="1700"/>
              <a:t>what is name collision? what is a namespace and why is it needed?</a:t>
            </a:r>
          </a:p>
          <a:p>
            <a:r>
              <a:rPr lang="en-US" altLang="en-US" sz="1700"/>
              <a:t>how to define a namespace? is namespace executable statement?</a:t>
            </a:r>
          </a:p>
          <a:p>
            <a:r>
              <a:rPr lang="en-US" altLang="en-US" sz="1700"/>
              <a:t>how do you define a function declared in a namespace?</a:t>
            </a:r>
          </a:p>
          <a:p>
            <a:r>
              <a:rPr lang="en-US" altLang="en-US" sz="1700"/>
              <a:t>the three styles of using namespaces are</a:t>
            </a:r>
          </a:p>
          <a:p>
            <a:pPr lvl="1"/>
            <a:r>
              <a:rPr lang="en-US" altLang="en-US" sz="1700"/>
              <a:t>explicit namespace resolution</a:t>
            </a:r>
          </a:p>
          <a:p>
            <a:pPr lvl="1"/>
            <a:r>
              <a:rPr lang="en-US" altLang="en-US" sz="1700"/>
              <a:t>importing specific name</a:t>
            </a:r>
          </a:p>
          <a:p>
            <a:pPr lvl="1"/>
            <a:r>
              <a:rPr lang="en-US" altLang="en-US" sz="1700"/>
              <a:t>importing all names in a namespace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/>
              <a:t>	how do you using each style? what are the advantages/disadvantages of each style?</a:t>
            </a:r>
          </a:p>
          <a:p>
            <a:r>
              <a:rPr lang="en-US" altLang="en-US" sz="1700"/>
              <a:t>which style should be used in a header</a:t>
            </a:r>
          </a:p>
          <a:p>
            <a:r>
              <a:rPr lang="en-US" altLang="en-US" sz="1700"/>
              <a:t>what happens when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sz="1700"/>
              <a:t> is put inside/outside function definition?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048D0EF-BE4A-9F4C-CCB3-3D01025AD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C7F43D-82C3-4083-AC0D-B1FD71D751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4956</TotalTime>
  <Words>645</Words>
  <Application>Microsoft Office PowerPoint</Application>
  <PresentationFormat>On-screen Show 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Monotype Sorts</vt:lpstr>
      <vt:lpstr>Courier New</vt:lpstr>
      <vt:lpstr>green</vt:lpstr>
      <vt:lpstr>Namespaces</vt:lpstr>
      <vt:lpstr>Name Collision</vt:lpstr>
      <vt:lpstr>Defining Namespaces</vt:lpstr>
      <vt:lpstr>Using Namespaces</vt:lpstr>
      <vt:lpstr>Scope of Importing</vt:lpstr>
      <vt:lpstr>std Namespace</vt:lpstr>
      <vt:lpstr>Namespaces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405</cp:revision>
  <cp:lastPrinted>2000-11-14T15:19:53Z</cp:lastPrinted>
  <dcterms:created xsi:type="dcterms:W3CDTF">1995-06-02T22:19:30Z</dcterms:created>
  <dcterms:modified xsi:type="dcterms:W3CDTF">2024-04-21T04:20:54Z</dcterms:modified>
</cp:coreProperties>
</file>