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1" r:id="rId3"/>
    <p:sldId id="345" r:id="rId4"/>
    <p:sldId id="337" r:id="rId5"/>
    <p:sldId id="338" r:id="rId6"/>
    <p:sldId id="339" r:id="rId7"/>
    <p:sldId id="343" r:id="rId8"/>
    <p:sldId id="34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52" d="100"/>
          <a:sy n="52" d="100"/>
        </p:scale>
        <p:origin x="165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C21DBE1-F0F9-E15D-6443-E032BE0FB9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153E6A-4A10-8FD1-0230-B38B0C590F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B1C1CCC-0D00-D119-4EBF-C0612D7659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2A04839-EE0A-955E-7CCB-75A43A1DE78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6F228FA-5D12-1640-D0CB-AD4BC8C7D7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BEE9EEA-DC47-E4F6-88DF-98C06044B7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1749B72-B69B-CDC6-D77E-BCECD420FC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0CD5E02-458A-C618-6C4E-D49D4B485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8C7111-DF0A-4469-9D97-A19C5D4C80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08562D1-27CF-A340-B915-E66D2B340E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F04CC1A-AB33-CE32-F789-E9CCF0D854B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4F3F1135-D853-4FE2-1A47-05C215D32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E38B9A-AAFC-4E68-BBAA-22A84A5CC525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84F4568-734C-9E0A-9614-50FFB9B192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8367DB-CF96-5695-A6BE-B159995CA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6A960EA1-E0F2-C8D3-77F7-59EBF8F3EF61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A4B4C5B8-B924-0E10-42F3-B7D46634A98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F9968668-529A-F371-A1AF-75DC8DF27A6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12AE315-E782-26AB-9712-8149D6BD44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4FBDC55-A987-82FF-1137-93B237A2C7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AC087CF6-8E81-9F82-85A0-94C07CB7B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77F9E-0A23-431B-8BB4-A21A043C6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4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765BB7E-F44A-D0B1-C342-3203CAA459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C75C06-8449-BFAC-13AB-9193CEB5A4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FE7E-212D-4612-8DFE-58B09AB14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6835EF1-CC18-3A6C-FEB9-5DD88E3033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037F98-676C-03AE-F8FE-0D1EDEF12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AE0A5D4-F54D-A4CD-B49B-2A56547382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846C6-9FD2-4AD5-B99B-537FE9747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EE1EF9D-D10C-C5E5-B9E0-D6A8912F22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52597B-6608-64A0-ED6F-52A12D5233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45ED9B8-2304-0E83-3BC4-2EF54D3AF3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5E91-2D99-4898-8E37-30DAFD26B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EDD8FB-0DAB-2EFB-5CAE-CD4CBA7054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026A5DE-B393-EA07-347A-E54C3822A4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0CB77A-7596-471F-C06A-56EF3F69AF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38682-223D-4A65-B7D6-C5F74E68D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DB96351-B681-588F-0F6B-4F95E8A656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691EF8-446D-1154-DE44-221D4522AA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6BF8841-B27D-0C13-B36D-9F89C06E07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56F73-5F97-4B69-9A00-57872049C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7F1C0E4-5B4A-6601-BE4D-D65E74F640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4EE20C-E87A-EDD8-D329-A14D80DE80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FBA6E7-9531-320A-8456-14F8357269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0DCFB-85CB-4CCD-8C9C-742DE4533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6032C70-2F93-7BC4-0BC8-3C81DBD490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C33722-6E3A-C265-13C6-8FAFAF296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E210D36-1EC2-1CB4-EE49-44F261B7A7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0143-D392-4982-9856-6A7091C1AF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A8BAFA2-E87A-FA53-B049-B6BB7EBD5B4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E4B6E9C-6CA0-1CA2-4C77-0A7446C077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4EF1A52-A7C6-741F-E060-3C42436F26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29A2B-B4AA-4EBB-80D6-1AA934033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2E63AEC-7217-30A5-E723-B67B3BBAD5B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D7BBAA-CC85-DAE5-A1D4-60B08D705E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33B787E-8773-0203-25F9-D3A493203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81DC-579C-4387-8492-55C1674A1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5043196-1A05-7DB6-D77F-8DA48B639B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A51EA69-A94B-7B61-3E3A-948BA43E25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BEF5605-0DEB-FE5E-72AF-EA601F4806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BC840-C689-4AB8-8CC0-82673A24AB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131049F-7A37-9A21-D1BD-837DCBC29F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AA10955-A87A-7F0F-6BD0-9120F7E08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807388F8-2459-D54A-266A-457077EEB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637E53DD-87A7-CAEC-F280-38B867AEC0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B221AF2E-F399-271A-87F4-5E695F7DEC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B83A90-82D0-4C39-924A-8FED95814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A70C0384-5CE3-DF31-0626-ADB07CDBA2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CDE028-F78F-35A1-38B2-51A51DD87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E9ECC87-B144-3FD1-23F4-310D24E704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putting data together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>
            <a:extLst>
              <a:ext uri="{FF2B5EF4-FFF2-40B4-BE49-F238E27FC236}">
                <a16:creationId xmlns:a16="http://schemas.microsoft.com/office/drawing/2014/main" id="{6E19723A-4C15-96E5-575F-EA3026D6F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334000"/>
          </a:xfrm>
          <a:noFill/>
        </p:spPr>
        <p:txBody>
          <a:bodyPr/>
          <a:lstStyle/>
          <a:p>
            <a:r>
              <a:rPr lang="en-US" altLang="en-US" sz="1700" i="1"/>
              <a:t>aggregate construct</a:t>
            </a:r>
            <a:r>
              <a:rPr lang="en-US" altLang="en-US" sz="1700"/>
              <a:t>  allows to manipulate several data items as a single whole</a:t>
            </a:r>
          </a:p>
          <a:p>
            <a:pPr lvl="1"/>
            <a:r>
              <a:rPr lang="en-US" altLang="en-US" sz="1700"/>
              <a:t>structures are an aggregate construct;</a:t>
            </a:r>
          </a:p>
          <a:p>
            <a:pPr lvl="1"/>
            <a:r>
              <a:rPr lang="en-US" altLang="en-US" sz="1700"/>
              <a:t>what other aggregate constructs have we studied?</a:t>
            </a:r>
          </a:p>
          <a:p>
            <a:r>
              <a:rPr lang="en-US" altLang="en-US" sz="1700"/>
              <a:t>example: a particular date has month, day and year</a:t>
            </a:r>
          </a:p>
          <a:p>
            <a:r>
              <a:rPr lang="en-US" altLang="en-US" sz="1700"/>
              <a:t>structure definition: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Date{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month;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day;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year;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  <a:endParaRPr lang="en-US" altLang="en-US" sz="1700"/>
          </a:p>
          <a:p>
            <a:r>
              <a:rPr lang="en-US" altLang="en-US" sz="1700"/>
              <a:t>note the semicolon at the end of the structure definition</a:t>
            </a:r>
          </a:p>
          <a:p>
            <a:r>
              <a:rPr lang="en-US" altLang="en-US" sz="1700"/>
              <a:t>elements of the structure are called </a:t>
            </a:r>
            <a:r>
              <a:rPr lang="en-US" altLang="en-US" sz="1700" i="1"/>
              <a:t>members </a:t>
            </a:r>
            <a:r>
              <a:rPr lang="en-US" altLang="en-US" sz="1700"/>
              <a:t>or </a:t>
            </a:r>
            <a:r>
              <a:rPr lang="en-US" altLang="en-US" sz="1700" i="1"/>
              <a:t>member variables</a:t>
            </a:r>
          </a:p>
          <a:p>
            <a:r>
              <a:rPr lang="en-US" altLang="en-US" sz="1700"/>
              <a:t>structure definition is </a:t>
            </a:r>
            <a:r>
              <a:rPr lang="en-US" altLang="en-US" sz="1700" u="sng"/>
              <a:t>not</a:t>
            </a:r>
            <a:r>
              <a:rPr lang="en-US" altLang="en-US" sz="1700"/>
              <a:t> executable – good candidate for a header file</a:t>
            </a:r>
          </a:p>
          <a:p>
            <a:r>
              <a:rPr lang="en-US" altLang="en-US" sz="1700"/>
              <a:t>members of the same structure must have different names, different structures can contain members with the same name</a:t>
            </a:r>
          </a:p>
          <a:p>
            <a:pPr lvl="1"/>
            <a:r>
              <a:rPr lang="en-US" altLang="en-US" sz="1700"/>
              <a:t>that is: the scope of member variable name is the structure definition </a:t>
            </a:r>
          </a:p>
        </p:txBody>
      </p:sp>
      <p:sp>
        <p:nvSpPr>
          <p:cNvPr id="7171" name="Rectangle 3075">
            <a:extLst>
              <a:ext uri="{FF2B5EF4-FFF2-40B4-BE49-F238E27FC236}">
                <a16:creationId xmlns:a16="http://schemas.microsoft.com/office/drawing/2014/main" id="{2FF72FC5-9105-6702-BB8B-998159A1E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Structure Definitions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60A9C64-F65D-4BEE-8D1B-ACE72D1A6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C80E31-1548-408E-A8F8-AC3EF939047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D15F47B-203C-5ACB-9174-A16506958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990600"/>
            <a:ext cx="8763000" cy="5410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each definition (e.g. global constant def.) can be encountered only once during compilation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when  definition is placed in a header file, it may be included multiple times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header  file must structured so it is safe in case of multiple inclusion; term – </a:t>
            </a:r>
            <a:r>
              <a:rPr lang="en-US" altLang="en-US" sz="1700" i="1"/>
              <a:t>multiple inclusion protection</a:t>
            </a:r>
            <a:r>
              <a:rPr lang="en-US" altLang="en-US" sz="17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mechanism - preprocessor directives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name value </a:t>
            </a:r>
            <a:r>
              <a:rPr lang="en-US" altLang="en-US" sz="1700"/>
              <a:t> note that substitution is </a:t>
            </a:r>
            <a:r>
              <a:rPr lang="en-US" altLang="en-US" sz="1700" u="sng"/>
              <a:t>textual</a:t>
            </a:r>
            <a:endParaRPr lang="en-US" altLang="en-US" sz="1700"/>
          </a:p>
          <a:p>
            <a:pPr lvl="1">
              <a:lnSpc>
                <a:spcPct val="90000"/>
              </a:lnSpc>
            </a:pPr>
            <a:r>
              <a:rPr lang="en-US" altLang="en-US" sz="1700"/>
              <a:t>problem: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press 50+5</a:t>
            </a:r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	int myvar = press * 20;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/>
              <a:t>changes order of operations, do not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</a:t>
            </a:r>
            <a:r>
              <a:rPr lang="en-US" altLang="en-US" sz="1700"/>
              <a:t>instead of global constants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#ifdef name</a:t>
            </a:r>
            <a:r>
              <a:rPr lang="en-US" altLang="en-US" sz="1700"/>
              <a:t> - true if name defined,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#ifndef</a:t>
            </a: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700"/>
              <a:t> - true if not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#endif</a:t>
            </a:r>
            <a:r>
              <a:rPr lang="en-US" altLang="en-US" sz="1700"/>
              <a:t> - completes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header file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myheader.hpp</a:t>
            </a:r>
            <a:r>
              <a:rPr lang="en-US" altLang="en-US" sz="1700"/>
              <a:t> containing definitions usually has the following structure: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#ifndef MYHEADER_HPP</a:t>
            </a:r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MYHEADER_HPP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text of the header file goes here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EA6C61A-BCF6-6AB4-4907-3F1D9330D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Preprocessor Directives (Review)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0047138-3342-C8AB-102A-1B5A3AA54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EA41D1-EBF5-4D7B-AC05-E1EA1BE54F2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51ED74E-912C-BFA0-E25E-114DC45B0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181600"/>
          </a:xfrm>
          <a:noFill/>
        </p:spPr>
        <p:txBody>
          <a:bodyPr/>
          <a:lstStyle/>
          <a:p>
            <a:r>
              <a:rPr lang="en-US" altLang="en-US" sz="1700"/>
              <a:t>defined structure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700"/>
              <a:t> is a type</a:t>
            </a:r>
          </a:p>
          <a:p>
            <a:pPr lvl="1"/>
            <a:r>
              <a:rPr lang="en-US" altLang="en-US" sz="1700"/>
              <a:t>part of the language types such as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1700"/>
              <a:t> are </a:t>
            </a:r>
            <a:r>
              <a:rPr lang="en-US" altLang="en-US" sz="1700" i="1"/>
              <a:t>built-in</a:t>
            </a:r>
            <a:r>
              <a:rPr lang="en-US" altLang="en-US" sz="1700"/>
              <a:t> or </a:t>
            </a:r>
            <a:r>
              <a:rPr lang="en-US" altLang="en-US" sz="1700" i="1"/>
              <a:t>basic</a:t>
            </a:r>
          </a:p>
          <a:p>
            <a:r>
              <a:rPr lang="en-US" altLang="en-US" sz="1700"/>
              <a:t>a structure variables can be declared as built-in type variable 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Date today, birthday;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each structure variable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700"/>
              <a:t> contains three member variables</a:t>
            </a:r>
          </a:p>
          <a:p>
            <a:r>
              <a:rPr lang="en-US" altLang="en-US" sz="1700"/>
              <a:t>programmer can refer to member variable by specifying structure variable name “dot” member variable name</a:t>
            </a:r>
          </a:p>
          <a:p>
            <a:r>
              <a:rPr lang="en-US" altLang="en-US" sz="1700"/>
              <a:t>for example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</a:t>
            </a:r>
            <a:r>
              <a:rPr lang="en-US" altLang="en-US" sz="1700"/>
              <a:t> contains: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today.month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today.day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today.year</a:t>
            </a:r>
          </a:p>
          <a:p>
            <a:pPr lvl="1">
              <a:buFont typeface="Monotype Sorts" pitchFamily="2" charset="2"/>
              <a:buNone/>
            </a:pPr>
            <a:endParaRPr lang="en-US" altLang="en-US" sz="1700"/>
          </a:p>
          <a:p>
            <a:r>
              <a:rPr lang="en-US" altLang="en-US" sz="1700"/>
              <a:t>member variables are of type specified in the structure definition</a:t>
            </a:r>
          </a:p>
          <a:p>
            <a:r>
              <a:rPr lang="en-US" altLang="en-US" sz="1700"/>
              <a:t>a member variable can be used as any other (scalar) variable</a:t>
            </a:r>
            <a:br>
              <a:rPr lang="en-US" altLang="en-US" sz="1700"/>
            </a:br>
            <a:r>
              <a:rPr lang="en-US" altLang="en-US" sz="1700"/>
              <a:t>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today.year=2001;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today.day = birthday.day+1;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today.month;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522411-1789-0D2B-6C10-2AD543C44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Structure Variables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A0651C3-DB33-0507-85F5-6F3C54FA0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4A7F5-88D6-4B77-9262-BC2E9ECC50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3267699-1987-8604-5EEB-52DDA3A24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953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initialization</a:t>
            </a:r>
          </a:p>
          <a:p>
            <a:pPr lvl="1">
              <a:defRPr/>
            </a:pPr>
            <a:r>
              <a:rPr lang="en-US" altLang="en-US" sz="1700" dirty="0"/>
              <a:t>structure variable can be initialized at declaration:</a:t>
            </a:r>
          </a:p>
          <a:p>
            <a:pPr lvl="2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birthday={10, 31, 2035};</a:t>
            </a:r>
          </a:p>
          <a:p>
            <a:pPr lvl="1">
              <a:defRPr/>
            </a:pPr>
            <a:r>
              <a:rPr lang="en-US" altLang="en-US" sz="1700" dirty="0"/>
              <a:t>order of initialization corresponds to the order member of member variables in structure definition</a:t>
            </a:r>
          </a:p>
          <a:p>
            <a:pPr lvl="1">
              <a:defRPr/>
            </a:pPr>
            <a:r>
              <a:rPr lang="en-US" altLang="en-US" sz="1700" dirty="0"/>
              <a:t>more values than variable members – error</a:t>
            </a:r>
          </a:p>
          <a:p>
            <a:pPr lvl="1">
              <a:defRPr/>
            </a:pPr>
            <a:r>
              <a:rPr lang="en-US" altLang="en-US" sz="1700" dirty="0"/>
              <a:t>less values than variable members – the rest initialized to zero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structure variable can be assigned the value of another structure variable of the same structure type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deadline;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deadline=today;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altLang="en-US" sz="1700" dirty="0"/>
              <a:t>structure variables cannot be directly compared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if (deadline == today)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ea typeface="+mn-ea"/>
                <a:cs typeface="+mn-cs"/>
              </a:rPr>
              <a:t>how would you compare two structure variables?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02C38C4-F678-0792-F94E-6AE2250A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067800" cy="8382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Assigning Value to Structure Variable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F415B05-4DD1-3444-7C62-EB70F7695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9AB84C-ECBB-4F06-8071-B7E6C5A0C1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3FCC4F2-CD9A-D38D-263A-D53862AB7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267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/>
              <a:t>structures can be passed by value and by reference, a function can return a structure: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setDate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m,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d,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y){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Date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tmp.month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=m;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tmp.day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=d;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tmp.year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=y;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return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2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>
                <a:ea typeface="+mn-ea"/>
                <a:cs typeface="+mn-cs"/>
              </a:rPr>
              <a:t>what does this code do?</a:t>
            </a:r>
          </a:p>
          <a:p>
            <a:pPr marL="85725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projectDue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857250" lvl="2" indent="0">
              <a:buFontTx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projectDue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setDate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(10,31,2035);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CECD3A-191C-D563-ABE2-751B7EFA5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219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Passing Structures as Parameters,</a:t>
            </a:r>
            <a:br>
              <a:rPr lang="en-US" altLang="en-US"/>
            </a:br>
            <a:r>
              <a:rPr lang="en-US" altLang="en-US"/>
              <a:t>Returning Structures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5197533-3ED0-B131-03AF-A59B7923F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8DA992-85D0-4F2C-AB3A-07FEF55DC6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BD88AE-1D5E-94E3-11E3-E7DFC6CE1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162800" cy="5181600"/>
          </a:xfrm>
          <a:noFill/>
        </p:spPr>
        <p:txBody>
          <a:bodyPr/>
          <a:lstStyle/>
          <a:p>
            <a:r>
              <a:rPr lang="en-US" altLang="en-US" sz="1700"/>
              <a:t>a member may be of basic type or of type structure</a:t>
            </a:r>
          </a:p>
          <a:p>
            <a:pPr lvl="1"/>
            <a:r>
              <a:rPr lang="en-US" altLang="en-US" sz="1700" i="1"/>
              <a:t>substructure – </a:t>
            </a:r>
            <a:r>
              <a:rPr lang="en-US" altLang="en-US" sz="1700"/>
              <a:t>member variable of type structure</a:t>
            </a:r>
            <a:endParaRPr lang="en-US" altLang="en-US" sz="1700" i="1"/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example 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Example{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a;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string b;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example complex 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CompExample{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c;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Example d; // substructure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if there is a declaration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CompExample me;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/>
              <a:t>how do you access substructure member variables? 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6B438A-C878-F953-88D3-8C3B4693D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Complex Structures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4922BF5-4BDA-090A-1CDE-F052065AC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4398B-8CDE-4C29-881B-D2E5FF12858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7379203-1750-B257-47EA-81B1DEC8F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791200"/>
          </a:xfrm>
          <a:noFill/>
        </p:spPr>
        <p:txBody>
          <a:bodyPr/>
          <a:lstStyle/>
          <a:p>
            <a:r>
              <a:rPr lang="en-US" altLang="en-US" sz="1700"/>
              <a:t>a member may be an array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ExampleWArray{  // complex structure definition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a;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b[5]; // member array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ExampleWArray se;  // declaring structure variable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se.a = 123; se.b[3]=456; // accessing members</a:t>
            </a:r>
          </a:p>
          <a:p>
            <a:pPr>
              <a:spcBef>
                <a:spcPts val="1200"/>
              </a:spcBef>
            </a:pPr>
            <a:r>
              <a:rPr lang="en-US" altLang="en-US" sz="1700"/>
              <a:t>an array of structures may be declared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Example{  //structure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a;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string b;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Example as[4]; // declaring array of structures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as[3].a=123; as[3].b=”Hello”; // accessing members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/>
              <a:t>how do you access characters of string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1700"/>
              <a:t>? </a:t>
            </a:r>
            <a:endParaRPr lang="en-US" altLang="en-US" sz="17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more complicated constructs (arrays of structures with substructures, etc.) are possible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900F7BD-0E7A-3E6C-D0D9-4832BB713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Structures and Arrays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C7DE20-74EA-CEF9-99AF-1773B9DCC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F9BB6-0EE2-4832-92B0-72599B5ED0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911</TotalTime>
  <Pages>22</Pages>
  <Words>802</Words>
  <Application>Microsoft Office PowerPoint</Application>
  <PresentationFormat>On-screen Show (4:3)</PresentationFormat>
  <Paragraphs>120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</vt:lpstr>
      <vt:lpstr>Arial</vt:lpstr>
      <vt:lpstr>Times New Roman</vt:lpstr>
      <vt:lpstr>Monotype Sorts</vt:lpstr>
      <vt:lpstr>Courier New</vt:lpstr>
      <vt:lpstr>green</vt:lpstr>
      <vt:lpstr> Structures</vt:lpstr>
      <vt:lpstr>Structure Definitions</vt:lpstr>
      <vt:lpstr>Preprocessor Directives (Review)</vt:lpstr>
      <vt:lpstr>Structure Variables</vt:lpstr>
      <vt:lpstr>Assigning Value to Structure Variable</vt:lpstr>
      <vt:lpstr>Passing Structures as Parameters, Returning Structures</vt:lpstr>
      <vt:lpstr>Complex Structures</vt:lpstr>
      <vt:lpstr>Structures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392</cp:revision>
  <cp:lastPrinted>2000-03-16T21:41:41Z</cp:lastPrinted>
  <dcterms:created xsi:type="dcterms:W3CDTF">1996-06-25T16:22:20Z</dcterms:created>
  <dcterms:modified xsi:type="dcterms:W3CDTF">2024-04-21T04:20:57Z</dcterms:modified>
</cp:coreProperties>
</file>