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42" r:id="rId2"/>
    <p:sldId id="256" r:id="rId3"/>
    <p:sldId id="341" r:id="rId4"/>
    <p:sldId id="358" r:id="rId5"/>
    <p:sldId id="344" r:id="rId6"/>
    <p:sldId id="343" r:id="rId7"/>
    <p:sldId id="346" r:id="rId8"/>
    <p:sldId id="345" r:id="rId9"/>
    <p:sldId id="356" r:id="rId10"/>
    <p:sldId id="340" r:id="rId11"/>
    <p:sldId id="348" r:id="rId12"/>
    <p:sldId id="354" r:id="rId13"/>
    <p:sldId id="352" r:id="rId14"/>
    <p:sldId id="355" r:id="rId15"/>
    <p:sldId id="357" r:id="rId16"/>
    <p:sldId id="350" r:id="rId17"/>
    <p:sldId id="349" r:id="rId18"/>
    <p:sldId id="351" r:id="rId19"/>
    <p:sldId id="35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906E5E-9311-E553-713C-066BF372E6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01B3B70-0C91-6AFF-A96D-14E1F6A850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38923F1-6F6E-4396-7588-1AA0B868DA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5F18A87-596C-6123-48E0-B01F010A1E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AF11EC6-4421-B9E6-AAE6-7986C53195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DE839E9-5B79-38F9-B772-C599445E66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8263EFD-D483-F59D-C1F4-514C205947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2E03C99-27FF-BCF5-5339-B2C724CA9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93D2C-921F-41AB-98DD-9681C3F91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8A8EDD7-3DB1-F843-0FAE-54AE554A98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F7F6C56-4834-2406-ED0D-87ACDDC54B1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E9E694D4-5EBC-8F77-C714-E7A7372B0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0BF9D4-E530-4891-8911-542FB5DBA680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09B8EE9-922E-2AB6-C967-F011CE646F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C5C1FE4-0D52-B728-ED0E-49164841D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34CBD24A-9754-B327-D488-5B38292E9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5247FB-A394-42DE-B986-FD83876294BC}" type="slidenum">
              <a:rPr lang="en-US" altLang="en-US" sz="1000" smtClean="0"/>
              <a:pPr>
                <a:spcBef>
                  <a:spcPct val="0"/>
                </a:spcBef>
              </a:pPr>
              <a:t>11</a:t>
            </a:fld>
            <a:endParaRPr lang="en-US" altLang="en-US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A0630DA-11F7-42E9-1057-A649DC8559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901D56E-7A90-A640-5003-278A44FE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6EFFE794-7520-2AB8-5F64-D66366786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6121F4-89B3-4649-8C34-6B8550FAF258}" type="slidenum">
              <a:rPr lang="en-US" altLang="en-US" sz="1000" smtClean="0"/>
              <a:pPr>
                <a:spcBef>
                  <a:spcPct val="0"/>
                </a:spcBef>
              </a:pPr>
              <a:t>12</a:t>
            </a:fld>
            <a:endParaRPr lang="en-US" altLang="en-US" sz="10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41206C1-DA85-7636-B2C0-993D0CE747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566FC0A-C942-A147-F794-7A4D4301D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DC510882-1686-0A27-4FF5-6C3B78A2C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EAC8E7-89F4-4D11-BA9D-906F070B3F40}" type="slidenum">
              <a:rPr lang="en-US" altLang="en-US" sz="1000" smtClean="0"/>
              <a:pPr>
                <a:spcBef>
                  <a:spcPct val="0"/>
                </a:spcBef>
              </a:pPr>
              <a:t>13</a:t>
            </a:fld>
            <a:endParaRPr lang="en-US" altLang="en-US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5AF03E9-F3E4-5095-5729-90D49B1297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67F121D-EB19-9D09-7749-F8C56BDD5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E7F7ECBD-0200-5130-8469-87EDC2CF0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A085D8-E460-4E9E-8D92-D8D7EF3F0C67}" type="slidenum">
              <a:rPr lang="en-US" altLang="en-US" sz="1000" smtClean="0"/>
              <a:pPr>
                <a:spcBef>
                  <a:spcPct val="0"/>
                </a:spcBef>
              </a:pPr>
              <a:t>14</a:t>
            </a:fld>
            <a:endParaRPr lang="en-US" altLang="en-US" sz="10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3306E5D-2C9C-3583-D079-0BAA515203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F03E38E-CA9B-6DFA-B47B-592E2EE96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C3FC03A-4963-6658-093A-D675C3455F3B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2CB6B6DB-B5BF-F0D5-A039-28AEF73AC3D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8B0B4DE9-F371-E2C4-FF4D-9C9F509451E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5563E-674A-C911-9923-84FE4E73FB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DB75-3451-8630-3BED-B65DB390D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C4F06-3D93-A4EA-77E7-54FA005DC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36D77-E5A1-4073-969C-1666F8CF2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07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EED74DB-6213-1E5C-7D3B-AD7E08213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D6C3DD6-F197-41DB-9D8E-09A2D32312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A5F94-649D-49A3-B015-149AE99E5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AEBF7F2-A1AF-FA4C-921F-A79EC7FFBB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3922DB5-C192-4995-43E8-A488BFB995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9AF99ED-9B28-DA0A-AED4-505D5F2CE3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616F6-E235-4A4A-8B49-9FFC0F400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756196A-820C-61F0-C94E-F51AA00F5A2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/>
            </a:lvl1pPr>
            <a:lvl2pPr marL="742950" indent="-285750">
              <a:buSzPct val="100000"/>
              <a:buFont typeface="Wingdings" panose="05000000000000000000" pitchFamily="2" charset="2"/>
              <a:buChar char="§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C371ABB-5810-78AB-4EAF-3B837F4A35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7CB408-5111-2A13-534D-069789D41F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C4EC9-EDC3-4795-BEDA-0CF2B23A6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AA66C7B-9BFB-8FEC-3072-4337B09F53E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717E858-BED7-65AB-47A4-660B42E56A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BB8B520-3E46-9DF3-911F-6E6E6368C4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2C687-597A-4CC7-B5F9-6942BC7ACB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64C0813-85FC-58D1-A299-0B72195B07B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94F825F-17A5-7900-3E8A-5F0D7DB0E3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37B38FC-3637-CA21-C548-B89468CB16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6BE0-C931-4D63-B414-9DDDA37A4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185A1F3-F428-1CA3-5CFF-9ECA633277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B66C16B-B597-81A5-FEC4-5190D223D6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8C4534B-56ED-3CDC-88AA-146E11A575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A9B92-EC9A-4B7E-B9EC-B995DDF25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3373903-884F-882F-AC35-418D2D67D83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1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FFDFF2-6341-5E88-ED99-6CD872A1AF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511EE10-EE32-83CC-FB22-7D680C99C4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8345-288A-42A0-9B12-F384BDF8B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9C1459A-B651-179B-D806-C3EF61790A8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0C2E3C6-06E5-01DB-3187-2C8656B78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F49BA6F-00D8-BC7C-A582-86420E30F2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B5F1-5F58-4CCA-8789-30A8F79C6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E8B0D1B-1035-5F7C-98F6-B47D4B7B65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2ECF9F1-99E8-DB78-372C-A1A235BB3E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6426F8-6D47-DDF8-30A3-6BD157D49A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B1F61-C611-4C71-9369-F781128FC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B90D80A-47A4-7667-ED68-B6A7A61004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B6D10C-A504-A9FF-BA0D-97AF1093F0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C76F412-DD11-4A08-C3AB-C798025945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51E00-3E14-4A2B-BAAC-DE4EEA26D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CBB2907-ECC3-FFE1-D110-555C30C7F83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4242B6C0-DCC3-FEB1-1720-5FA83C622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2718AB2F-4FAA-4060-0232-A73D24110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22338B89-0E86-F7E4-1C64-F078039BF4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2F92C764-F231-4427-64E7-7F3E6A52E6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D13C49-B939-4E23-96EB-AE37A80EB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B7555E55-ADE6-D99F-BA3F-FB757A0E7C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33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2C322F-5446-CB6A-0189-F960C42B9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638800"/>
          </a:xfrm>
          <a:noFill/>
        </p:spPr>
        <p:txBody>
          <a:bodyPr/>
          <a:lstStyle/>
          <a:p>
            <a:r>
              <a:rPr lang="en-US" altLang="en-US" sz="1600"/>
              <a:t>what is an aggregate construct? What aggregate constructs have we studied?</a:t>
            </a:r>
          </a:p>
          <a:p>
            <a:r>
              <a:rPr lang="en-US" altLang="en-US" sz="1600"/>
              <a:t>what is a structure? what is the keyword to define a structure?</a:t>
            </a:r>
          </a:p>
          <a:p>
            <a:r>
              <a:rPr lang="en-US" altLang="en-US" sz="1600"/>
              <a:t>what are structures used for?</a:t>
            </a:r>
          </a:p>
          <a:p>
            <a:r>
              <a:rPr lang="en-US" altLang="en-US" sz="1600"/>
              <a:t>why is a structure definition a type? What is built-in type?</a:t>
            </a:r>
          </a:p>
          <a:p>
            <a:r>
              <a:rPr lang="en-US" altLang="en-US" sz="1600"/>
              <a:t>is a structure definition an executable statement? Can it be put in a header file?</a:t>
            </a:r>
          </a:p>
          <a:p>
            <a:r>
              <a:rPr lang="en-US" altLang="en-US" sz="1600"/>
              <a:t>why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include</a:t>
            </a:r>
            <a:r>
              <a:rPr lang="en-US" altLang="en-US" sz="1600"/>
              <a:t>ing a header file with a structure definition multiple times is a problem? how is this problem solved?</a:t>
            </a:r>
          </a:p>
          <a:p>
            <a:r>
              <a:rPr lang="en-US" altLang="en-US" sz="1600"/>
              <a:t>what are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#define #ifndef #endif</a:t>
            </a:r>
            <a:r>
              <a:rPr lang="en-US" altLang="en-US" sz="1600"/>
              <a:t>?</a:t>
            </a:r>
          </a:p>
          <a:p>
            <a:r>
              <a:rPr lang="en-US" altLang="en-US" sz="1600"/>
              <a:t>what is a structure variable?</a:t>
            </a:r>
          </a:p>
          <a:p>
            <a:r>
              <a:rPr lang="en-US" altLang="en-US" sz="1600"/>
              <a:t>what is the term for elements of a structure?</a:t>
            </a:r>
          </a:p>
          <a:p>
            <a:r>
              <a:rPr lang="en-US" altLang="en-US" sz="1600"/>
              <a:t>do elements of the same structure (different structures) have to have unique names?</a:t>
            </a:r>
          </a:p>
          <a:p>
            <a:r>
              <a:rPr lang="en-US" altLang="en-US" sz="1600"/>
              <a:t>how can structures be initialized? what happens when one structure variable is assigned the value of another?</a:t>
            </a:r>
          </a:p>
          <a:p>
            <a:r>
              <a:rPr lang="en-US" altLang="en-US" sz="1600"/>
              <a:t>can structure variables be directly compared? passed as parameters? by value? by reference? can a function return a structure?</a:t>
            </a:r>
          </a:p>
          <a:p>
            <a:r>
              <a:rPr lang="en-US" altLang="en-US" sz="1600"/>
              <a:t>can one structure be included in another structure? What is a substructure?</a:t>
            </a:r>
          </a:p>
          <a:p>
            <a:r>
              <a:rPr lang="en-US" altLang="en-US" sz="1600"/>
              <a:t>can a structure include an array? how can an array of structures be declared?</a:t>
            </a:r>
          </a:p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3B8C641-0BCB-4CD4-57E9-B4ED7B0A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Structures Revisited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DB5AA96-A7B4-C302-55C7-5107A4F7C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036F87-E4C4-4E71-99AF-5AC10E7BB89F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93EBC2E-A4DB-6451-CAC5-06784811C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3588" cy="52197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600"/>
              <a:t>function invocation: </a:t>
            </a:r>
            <a:r>
              <a:rPr lang="en-US" altLang="en-US" sz="1600" i="1"/>
              <a:t>explicit </a:t>
            </a:r>
            <a:r>
              <a:rPr lang="en-US" altLang="en-US" sz="1600"/>
              <a:t>– if function name is mentioned, </a:t>
            </a:r>
            <a:r>
              <a:rPr lang="en-US" altLang="en-US" sz="1600" i="1"/>
              <a:t>implicit - </a:t>
            </a:r>
            <a:r>
              <a:rPr lang="en-US" altLang="en-US" sz="1600"/>
              <a:t>otherwise</a:t>
            </a:r>
            <a:r>
              <a:rPr lang="en-US" altLang="en-US" sz="1600" i="1"/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en-US" sz="1600" i="1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600" i="1"/>
              <a:t>constructor</a:t>
            </a:r>
            <a:r>
              <a:rPr lang="en-US" altLang="en-US" sz="1600"/>
              <a:t> – mutator that is invoked implicitly when object is declared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600"/>
              <a:t>used for object initialization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1600"/>
              <a:t>constructor has the same name as class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/>
              <a:t>constructor does not return a 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600"/>
              <a:t>do not put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/>
              <a:t>as a return type of constructor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Date{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Date(int, int, int); // constructor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month_, day_, year_;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1600"/>
              <a:t>outside constructor definition (can also be inlined)</a:t>
            </a: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Date::Date(int month, int day, int year){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month_=month;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day_=day;   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year_=year;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70000"/>
              </a:spcBef>
            </a:pPr>
            <a:r>
              <a:rPr lang="en-US" altLang="en-US" sz="1600"/>
              <a:t>invocation at declaration:    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Date mybday(10,26,99);</a:t>
            </a:r>
            <a:endParaRPr lang="en-US" altLang="en-US" sz="16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955C225-0F4F-0D13-296D-92113ABF9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17D8E1C-5757-4B22-8A0F-CD2C0F6CF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16B6F-16F4-4A5C-BB44-AA84180F4A59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89F39D9-E9A3-D42F-2451-7D714275F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1600" dirty="0"/>
              <a:t>class can have multiple constructors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600" dirty="0"/>
              <a:t>which constructor to call is determined by number and type of arguments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i="1" dirty="0"/>
              <a:t>function overloading </a:t>
            </a:r>
            <a:r>
              <a:rPr lang="en-US" altLang="en-US" sz="1600" dirty="0"/>
              <a:t>– same name functions distinguished by number/type of arguments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>
              <a:lnSpc>
                <a:spcPct val="80000"/>
              </a:lnSpc>
              <a:defRPr/>
            </a:pPr>
            <a:r>
              <a:rPr lang="en-US" altLang="en-US" sz="1600" dirty="0"/>
              <a:t>if no constructors declared - object can be defined without initialization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/>
              <a:t>if at least one constructor declared - object has to be always initialized (needs a void constructor)</a:t>
            </a:r>
          </a:p>
          <a:p>
            <a:pPr>
              <a:lnSpc>
                <a:spcPct val="80000"/>
              </a:lnSpc>
              <a:defRPr/>
            </a:pPr>
            <a:endParaRPr lang="en-US" altLang="en-US" sz="1600" dirty="0"/>
          </a:p>
          <a:p>
            <a:pPr>
              <a:lnSpc>
                <a:spcPct val="80000"/>
              </a:lnSpc>
              <a:defRPr/>
            </a:pPr>
            <a:r>
              <a:rPr lang="en-US" altLang="en-US" sz="1600" i="1" dirty="0"/>
              <a:t>void  (or default) constructor</a:t>
            </a:r>
            <a:r>
              <a:rPr lang="en-US" altLang="en-US" sz="1600" dirty="0"/>
              <a:t> - a constructor that does not take arguments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Date(int, int, int); // constructor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Date(int, int); // another constructor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Date(); // void or default constructor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1600" dirty="0"/>
              <a:t>(implicitly) invoking default constructor (if constructors defined):  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mybday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; </a:t>
            </a:r>
            <a:endParaRPr lang="en-US" altLang="en-US" sz="1600" dirty="0"/>
          </a:p>
          <a:p>
            <a:pPr>
              <a:lnSpc>
                <a:spcPct val="80000"/>
              </a:lnSpc>
              <a:defRPr/>
            </a:pPr>
            <a:r>
              <a:rPr lang="en-US" altLang="en-US" sz="1600" dirty="0"/>
              <a:t>if array of objects, default constructor is invoked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 dirty="0"/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friendsbday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[20];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0CB59D-567C-A3DB-9168-47CADC85F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Multiple/Void Constructors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0B34B88-1674-0170-930D-64A6D33F6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29C1CD-0D79-4842-AC99-7276F84B4159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DA7E858-0E36-C866-EC83-EB7A0359D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  <a:buFont typeface="Monotype Sorts" pitchFamily="2" charset="2"/>
              <a:buNone/>
              <a:defRPr/>
            </a:pPr>
            <a:r>
              <a:rPr lang="en-US" sz="1600" dirty="0"/>
              <a:t>constructors can be defined with </a:t>
            </a:r>
            <a:r>
              <a:rPr lang="en-US" sz="1600" i="1" dirty="0"/>
              <a:t>initializer list:</a:t>
            </a:r>
          </a:p>
          <a:p>
            <a:pPr>
              <a:lnSpc>
                <a:spcPct val="80000"/>
              </a:lnSpc>
              <a:spcBef>
                <a:spcPct val="70000"/>
              </a:spcBef>
              <a:defRPr/>
            </a:pPr>
            <a:r>
              <a:rPr lang="en-US" sz="1600" dirty="0"/>
              <a:t>syntax</a:t>
            </a:r>
          </a:p>
          <a:p>
            <a:pPr lvl="1">
              <a:lnSpc>
                <a:spcPct val="80000"/>
              </a:lnSpc>
              <a:spcBef>
                <a:spcPct val="70000"/>
              </a:spcBef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	</a:t>
            </a:r>
            <a:r>
              <a:rPr lang="en-US" sz="1600" dirty="0" err="1">
                <a:solidFill>
                  <a:schemeClr val="accent2"/>
                </a:solidFill>
              </a:rPr>
              <a:t>functionName</a:t>
            </a:r>
            <a:r>
              <a:rPr lang="en-US" sz="1600" dirty="0">
                <a:solidFill>
                  <a:schemeClr val="accent2"/>
                </a:solidFill>
              </a:rPr>
              <a:t> (parameter list): </a:t>
            </a:r>
            <a:r>
              <a:rPr lang="en-US" sz="1600" dirty="0" err="1">
                <a:solidFill>
                  <a:schemeClr val="accent2"/>
                </a:solidFill>
              </a:rPr>
              <a:t>memberVar</a:t>
            </a:r>
            <a:r>
              <a:rPr lang="en-US" sz="1600" dirty="0">
                <a:solidFill>
                  <a:schemeClr val="accent2"/>
                </a:solidFill>
              </a:rPr>
              <a:t>(</a:t>
            </a:r>
            <a:r>
              <a:rPr lang="en-US" sz="1600" dirty="0" err="1">
                <a:solidFill>
                  <a:schemeClr val="accent2"/>
                </a:solidFill>
              </a:rPr>
              <a:t>param</a:t>
            </a:r>
            <a:r>
              <a:rPr lang="en-US" sz="1600" dirty="0">
                <a:solidFill>
                  <a:schemeClr val="accent2"/>
                </a:solidFill>
              </a:rPr>
              <a:t>), … {body (possibly empty)}</a:t>
            </a:r>
          </a:p>
          <a:p>
            <a:pPr>
              <a:lnSpc>
                <a:spcPct val="80000"/>
              </a:lnSpc>
              <a:spcBef>
                <a:spcPct val="70000"/>
              </a:spcBef>
              <a:defRPr/>
            </a:pPr>
            <a:r>
              <a:rPr lang="en-US" sz="1600" dirty="0"/>
              <a:t>example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public: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	 // inline constructor definition with initializer list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Date(int month, int day, int year):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			month_(month), day_(day), year(y_) {}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Date(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);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Date();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};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// outside constructor definition with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initializer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list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Date::Date(int month, int day):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			month_(month), day_(day), year_(2001) {}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dirty="0"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ea typeface="+mn-ea"/>
                <a:cs typeface="+mn-cs"/>
              </a:rPr>
              <a:t>how would you define the default constructor with initializer list?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D5E479-707E-56BC-AE22-1A456AAC6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Initializer List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34BD201-9CB4-C6FA-6916-23530E9CE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FFCFBB-9438-4259-83E4-1FBBED42D4D5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ED91A69-34BE-59C5-AD6B-4D0051CA7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534400" cy="5638800"/>
          </a:xfrm>
          <a:noFill/>
        </p:spPr>
        <p:txBody>
          <a:bodyPr/>
          <a:lstStyle/>
          <a:p>
            <a:r>
              <a:rPr lang="en-US" altLang="en-US" sz="1600"/>
              <a:t>(void) constructors for member objects are invoked before constructor for containing object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One{ </a:t>
            </a:r>
            <a:b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 One() { cout &lt;&lt; ”One's constructor" &lt;&lt; endl; }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Two{ </a:t>
            </a:r>
            <a:b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 Two() { cout &lt;&lt; ”Two's constructor" &lt;&lt; endl; 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private: One o_;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Two ob2;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600"/>
              <a:t>prints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One’s constructor</a:t>
            </a:r>
            <a:b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Two’s constructor</a:t>
            </a:r>
          </a:p>
          <a:p>
            <a:pPr>
              <a:lnSpc>
                <a:spcPct val="110000"/>
              </a:lnSpc>
            </a:pPr>
            <a:r>
              <a:rPr lang="en-US" altLang="en-US" sz="1600"/>
              <a:t>note, if containing object does not have a constructor, member object (void) constructors are still invoked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en-US" altLang="en-US" sz="17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E57334D-C79E-F064-D478-9B60EB5AD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Constructors for Member Objects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D1BB59E-5C3D-440E-99CF-B0E2A6F5A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8CFB7D-97F5-4F4C-A605-F57FBBE82632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81FB60-C253-959E-F07F-ABDACEB58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initializer for member object invokes its constructor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One{ 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   One(int p): p_(p){}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private: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   p_;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Two{ 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    Two(int o): o_(o) {}; //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o_’s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constructor invoked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private: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    One o_; // member object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Two ob2(5); // object declaration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4815180-3944-CE32-3C85-F3B9A902A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609600"/>
          </a:xfrm>
          <a:noFill/>
        </p:spPr>
        <p:txBody>
          <a:bodyPr/>
          <a:lstStyle/>
          <a:p>
            <a:r>
              <a:rPr lang="en-US" altLang="en-US"/>
              <a:t>Initializers for Member Objects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A780FFC-BC63-C337-8E04-0C4D09851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4A980-1099-4420-8C96-BFFE5E7CA17D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7EFD2B8-A286-5ED4-585D-B151788F5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9530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defRPr/>
            </a:pPr>
            <a:r>
              <a:rPr lang="en-US" altLang="en-US" sz="1600" i="1" dirty="0">
                <a:solidFill>
                  <a:srgbClr val="FFFFFF"/>
                </a:solidFill>
              </a:rPr>
              <a:t>friend </a:t>
            </a:r>
            <a:r>
              <a:rPr lang="en-US" altLang="en-US" sz="1600" dirty="0">
                <a:solidFill>
                  <a:srgbClr val="FFFFFF"/>
                </a:solidFill>
              </a:rPr>
              <a:t>– a standalone (non-member) function that may access private members of an object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// compares two dates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friend bool equal(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Date&amp;,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Date&amp;);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3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3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3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friend's  definition should not be preceded with a name qualifier (</a:t>
            </a:r>
            <a:r>
              <a:rPr lang="en-US" altLang="en-US" sz="1600" dirty="0">
                <a:solidFill>
                  <a:srgbClr val="FFFF66"/>
                </a:solidFill>
                <a:latin typeface="Courier New" panose="02070309020205020404" pitchFamily="49" charset="0"/>
              </a:rPr>
              <a:t>Date::</a:t>
            </a:r>
            <a:r>
              <a:rPr lang="en-US" altLang="en-US" sz="1600" dirty="0">
                <a:solidFill>
                  <a:srgbClr val="FFFFFF"/>
                </a:solidFill>
              </a:rPr>
              <a:t>)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equal(const Date&amp; one, const Date&amp; two){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one.month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==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two.month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&amp;&amp;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one.day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  ==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two.day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&amp;&amp;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one.year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 ==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two.year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no separate prototype (outside class definition) is necessary for friend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en-US" sz="1700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DB32013-7EAD-C633-9013-9AD2A29F7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371600"/>
          </a:xfrm>
        </p:spPr>
        <p:txBody>
          <a:bodyPr/>
          <a:lstStyle/>
          <a:p>
            <a:r>
              <a:rPr lang="en-US" altLang="en-US"/>
              <a:t>Friend Functions:</a:t>
            </a:r>
            <a:br>
              <a:rPr lang="en-US" altLang="en-US"/>
            </a:br>
            <a:r>
              <a:rPr lang="en-US" altLang="en-US"/>
              <a:t>Motivation and Definition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2B2A71D-3474-C981-D98A-71D0311A4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4CA202-0BDF-4FA1-AC52-F86F554200B9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E17E148-E388-7ABA-BBB2-E4D88BEE2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543800" cy="26670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en-US" sz="1600" dirty="0"/>
              <a:t>invoked </a:t>
            </a:r>
            <a:r>
              <a:rPr lang="en-US" altLang="en-US" sz="1600"/>
              <a:t>as standalone </a:t>
            </a:r>
            <a:r>
              <a:rPr lang="en-US" altLang="en-US" sz="1600" dirty="0"/>
              <a:t>(without dot operator)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if(equal(date1, date2)) { ...</a:t>
            </a:r>
            <a:endParaRPr lang="en-US" altLang="en-US" sz="1600" dirty="0"/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r>
              <a:rPr lang="en-US" altLang="en-US" sz="1600" dirty="0"/>
              <a:t>use friend function if objects are used symmetrically or need to access private members of more than one object</a:t>
            </a:r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r>
              <a:rPr lang="en-US" altLang="en-US" sz="1600" dirty="0"/>
              <a:t>friend functions circumvent hiding information in private variables and should be used with care</a:t>
            </a:r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endParaRPr lang="en-US" altLang="en-US" sz="1600" dirty="0"/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endParaRPr lang="en-US" altLang="en-US" sz="1600" dirty="0"/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endParaRPr lang="en-US" altLang="en-US" sz="1700" dirty="0"/>
          </a:p>
          <a:p>
            <a:pPr marL="0" indent="0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en-US" sz="17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9F2CA2B-3F4B-69E0-09C4-495B3DBBC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Friend Function Usage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7EE8E73-2638-7436-F79B-C77FCFFA8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8D90A-9C0F-4602-9971-EFF0AA493281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0095BC5-408D-6317-C1F1-AB0B50A55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34290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constant declared inside the class is only available to class members</a:t>
            </a:r>
          </a:p>
          <a:p>
            <a:pPr lvl="1">
              <a:defRPr/>
            </a:pPr>
            <a:r>
              <a:rPr lang="en-US" altLang="en-US" sz="1600" dirty="0"/>
              <a:t>good way to limit its scope</a:t>
            </a:r>
          </a:p>
          <a:p>
            <a:pPr>
              <a:defRPr/>
            </a:pPr>
            <a:r>
              <a:rPr lang="en-US" altLang="en-US" sz="1600" dirty="0"/>
              <a:t>can be private or public</a:t>
            </a:r>
          </a:p>
          <a:p>
            <a:pPr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 dirty="0"/>
              <a:t>   shared between all objects of the 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...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 static const int cent21_ = 2001;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 ...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79D527-7E79-D499-0863-57CD588D9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Member Constants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06F1647-8DAB-2716-4893-5F43FDAFC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CB8F4A-FDFB-4F4A-A486-B72BF35A3DEC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03FD8-215F-455D-C22B-E80535CF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3429000"/>
          </a:xfrm>
          <a:noFill/>
        </p:spPr>
        <p:txBody>
          <a:bodyPr/>
          <a:lstStyle/>
          <a:p>
            <a:r>
              <a:rPr lang="en-US" altLang="en-US" sz="1600"/>
              <a:t>program with objects is laid out as follows:</a:t>
            </a:r>
          </a:p>
          <a:p>
            <a:pPr lvl="1"/>
            <a:r>
              <a:rPr lang="en-US" altLang="en-US" sz="1600"/>
              <a:t>header - class definition (inline function definitions), global constants and other non-executable constructs related to class</a:t>
            </a:r>
          </a:p>
          <a:p>
            <a:pPr lvl="1"/>
            <a:r>
              <a:rPr lang="en-US" altLang="en-US" sz="1600"/>
              <a:t>program file - member function definitions</a:t>
            </a:r>
          </a:p>
          <a:p>
            <a:endParaRPr lang="en-US" altLang="en-US" sz="1600"/>
          </a:p>
          <a:p>
            <a:r>
              <a:rPr lang="en-US" altLang="en-US" sz="1600"/>
              <a:t>multiple related classes may be put in one header/program file pair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6276EF1-17C2-9DE0-5C86-FCE4D4DE9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Program Layout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7618D114-42FF-5366-E6D8-2DBA16790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FACB27-C282-4856-B377-4337BD21578B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032A254-74CC-1F37-F103-61B497ED0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5334000"/>
          </a:xfrm>
          <a:noFill/>
        </p:spPr>
        <p:txBody>
          <a:bodyPr/>
          <a:lstStyle/>
          <a:p>
            <a:r>
              <a:rPr lang="en-US" altLang="en-US" sz="1600"/>
              <a:t>What is class? Why are classes needed?</a:t>
            </a:r>
          </a:p>
          <a:p>
            <a:r>
              <a:rPr lang="en-US" altLang="en-US" sz="1600"/>
              <a:t>What is object?</a:t>
            </a:r>
          </a:p>
          <a:p>
            <a:r>
              <a:rPr lang="en-US" altLang="en-US" sz="1600"/>
              <a:t>What is the difference between object and class? What do we mean when we say object belongs to a class?</a:t>
            </a:r>
          </a:p>
          <a:p>
            <a:r>
              <a:rPr lang="en-US" altLang="en-US" sz="1600"/>
              <a:t>What’s member variable? Member function? Method? Attribute?</a:t>
            </a:r>
          </a:p>
          <a:p>
            <a:r>
              <a:rPr lang="en-US" altLang="en-US" sz="1600"/>
              <a:t>What’s an in-line/out-of-line function definition?</a:t>
            </a:r>
          </a:p>
          <a:p>
            <a:r>
              <a:rPr lang="en-US" altLang="en-US" sz="1600"/>
              <a:t>What are these operators used for?  “.”  “::”</a:t>
            </a:r>
          </a:p>
          <a:p>
            <a:r>
              <a:rPr lang="en-US" altLang="en-US" sz="1600"/>
              <a:t>What is the difference between public and private members of class?</a:t>
            </a:r>
          </a:p>
          <a:p>
            <a:r>
              <a:rPr lang="en-US" altLang="en-US" sz="1600"/>
              <a:t>What is the state of an object?</a:t>
            </a:r>
          </a:p>
          <a:p>
            <a:r>
              <a:rPr lang="en-US" altLang="en-US" sz="1600"/>
              <a:t>What is mutator? Accessor? How is accessor function distinguished?</a:t>
            </a:r>
          </a:p>
          <a:p>
            <a:r>
              <a:rPr lang="en-US" altLang="en-US" sz="1600"/>
              <a:t>What is constructor? Is constructor mutator or accessor?</a:t>
            </a:r>
          </a:p>
          <a:p>
            <a:r>
              <a:rPr lang="en-US" altLang="en-US" sz="1600"/>
              <a:t>What is the name of constructor?</a:t>
            </a:r>
          </a:p>
          <a:p>
            <a:r>
              <a:rPr lang="en-US" altLang="en-US" sz="1600"/>
              <a:t>What is implicit/explicit function invocation?</a:t>
            </a:r>
          </a:p>
          <a:p>
            <a:r>
              <a:rPr lang="en-US" altLang="en-US" sz="1600"/>
              <a:t>How many parameters can constructor take? Can there be more than one constructor? What is constructor overloading? What is void constructor? </a:t>
            </a:r>
          </a:p>
          <a:p>
            <a:r>
              <a:rPr lang="en-US" altLang="en-US" sz="1600"/>
              <a:t>What is the return value of constructor?</a:t>
            </a:r>
          </a:p>
          <a:p>
            <a:r>
              <a:rPr lang="en-US" altLang="en-US" sz="1600"/>
              <a:t>What is initializer list</a:t>
            </a:r>
          </a:p>
          <a:p>
            <a:r>
              <a:rPr lang="en-US" altLang="en-US" sz="1600"/>
              <a:t>What is friend function? Why is it needed?</a:t>
            </a:r>
          </a:p>
          <a:p>
            <a:r>
              <a:rPr lang="en-US" altLang="en-US" sz="1600"/>
              <a:t>Why are constants declared inside class definitions? What is static constant?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6D2FDAB-5FBA-880E-6541-C92D5860C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Classes Review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E4D442A-9529-9134-F1DB-07A908238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515E8B-8B4B-4725-96C6-7A782CFC6DA3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9374BA-4849-455D-52D7-60C89BAFE6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Classes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4EDE33C-F1A4-4A37-20FF-C0966E86E3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aggregating code and data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EAAA5B8D-C154-9A9C-5A7C-843506D18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315200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en-US" sz="1600" i="1" dirty="0"/>
              <a:t>modular program (code – </a:t>
            </a:r>
            <a:r>
              <a:rPr lang="en-US" altLang="en-US" sz="1600" dirty="0"/>
              <a:t>can be logically partitioned into parts for understanding and maintenance</a:t>
            </a:r>
          </a:p>
          <a:p>
            <a:pPr>
              <a:lnSpc>
                <a:spcPct val="70000"/>
              </a:lnSpc>
              <a:defRPr/>
            </a:pPr>
            <a:endParaRPr lang="en-US" altLang="en-US" sz="1600" i="1" dirty="0"/>
          </a:p>
          <a:p>
            <a:pPr>
              <a:lnSpc>
                <a:spcPct val="70000"/>
              </a:lnSpc>
              <a:defRPr/>
            </a:pPr>
            <a:r>
              <a:rPr lang="en-US" altLang="en-US" sz="1600" i="1" dirty="0"/>
              <a:t>spaghetti code </a:t>
            </a:r>
            <a:r>
              <a:rPr lang="en-US" altLang="en-US" sz="1600" dirty="0"/>
              <a:t>– unstructured, difficult to understand and maintain program</a:t>
            </a:r>
          </a:p>
          <a:p>
            <a:pPr>
              <a:lnSpc>
                <a:spcPct val="70000"/>
              </a:lnSpc>
              <a:defRPr/>
            </a:pPr>
            <a:endParaRPr lang="en-US" altLang="en-US" sz="1600" dirty="0"/>
          </a:p>
          <a:p>
            <a:pPr>
              <a:lnSpc>
                <a:spcPct val="70000"/>
              </a:lnSpc>
              <a:defRPr/>
            </a:pPr>
            <a:r>
              <a:rPr lang="en-US" altLang="en-US" sz="1600" i="1" dirty="0"/>
              <a:t>client code – </a:t>
            </a:r>
            <a:r>
              <a:rPr lang="en-US" altLang="en-US" sz="1600" dirty="0"/>
              <a:t>code that invokes or uses the code under discussion</a:t>
            </a:r>
            <a:br>
              <a:rPr lang="en-US" altLang="en-US" sz="1600" dirty="0"/>
            </a:br>
            <a:r>
              <a:rPr lang="en-US" altLang="en-US" sz="1600" dirty="0"/>
              <a:t> (our code)</a:t>
            </a:r>
          </a:p>
          <a:p>
            <a:pPr>
              <a:lnSpc>
                <a:spcPct val="70000"/>
              </a:lnSpc>
              <a:defRPr/>
            </a:pPr>
            <a:endParaRPr lang="en-US" altLang="en-US" sz="1600" i="1" dirty="0"/>
          </a:p>
          <a:p>
            <a:pPr lvl="1">
              <a:lnSpc>
                <a:spcPct val="70000"/>
              </a:lnSpc>
              <a:defRPr/>
            </a:pPr>
            <a:r>
              <a:rPr lang="en-US" altLang="en-US" sz="1600" dirty="0"/>
              <a:t>the objective is to make it easier for the client code to interact with our code</a:t>
            </a:r>
          </a:p>
          <a:p>
            <a:pPr marL="457200" lvl="1" indent="0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92C38B26-0F5D-9A29-E972-778524FF7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Modularity Concepts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EAB2320B-B24F-2823-DA35-BCC2CFE46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2666A6-34FE-4502-8826-F24AF324FA57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6C1D5734-E422-F4E7-2B01-5C7A287B6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68363"/>
            <a:ext cx="8610600" cy="56388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lnSpc>
                <a:spcPct val="70000"/>
              </a:lnSpc>
              <a:defRPr/>
            </a:pPr>
            <a:r>
              <a:rPr lang="en-US" altLang="en-US" sz="1600" dirty="0"/>
              <a:t>consider implementing date: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1600" dirty="0"/>
              <a:t> as structure: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Date{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month;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day;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year;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z="1600" dirty="0"/>
              <a:t>and a set of functions manipulating dates: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setDate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(Date &amp;d,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m,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y);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addYear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(Date &amp;d,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n);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compare(Date &amp;d1, Date &amp;d2); </a:t>
            </a:r>
            <a:endParaRPr lang="en-US" altLang="en-US" sz="1600" dirty="0"/>
          </a:p>
          <a:p>
            <a:pPr>
              <a:lnSpc>
                <a:spcPct val="140000"/>
              </a:lnSpc>
              <a:defRPr/>
            </a:pPr>
            <a:r>
              <a:rPr lang="en-US" altLang="en-US" sz="1600" dirty="0"/>
              <a:t>problems: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 dirty="0"/>
              <a:t>there is no explicit connection between data type (structure) and these functions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 dirty="0"/>
              <a:t>it does not specify that the functions listed should be the only ones that access and modify date variables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 dirty="0"/>
              <a:t>if there is a bug in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 dirty="0"/>
              <a:t> manipulation - it can be anywhere in the program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 dirty="0"/>
              <a:t>if modification of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 dirty="0"/>
              <a:t> is needed - all program needs to be updated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 dirty="0">
                <a:ea typeface="+mn-ea"/>
                <a:cs typeface="+mn-cs"/>
              </a:rPr>
              <a:t>the program is usually not modular – leads to spaghetti code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B1606C45-F5B0-DDE8-A317-5B6F5308D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533400"/>
          </a:xfrm>
        </p:spPr>
        <p:txBody>
          <a:bodyPr/>
          <a:lstStyle/>
          <a:p>
            <a:r>
              <a:rPr lang="en-US" altLang="en-US"/>
              <a:t>What’s Wrong with Structures?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65E0F01-4FF9-3B46-5CA5-194DAE31A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F28EF-5A36-48A6-A04B-0A5946D0A99C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2A6745-EA79-F523-73D3-18020CC5E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>
              <a:spcBef>
                <a:spcPct val="15000"/>
              </a:spcBef>
              <a:defRPr/>
            </a:pPr>
            <a:r>
              <a:rPr lang="en-US" sz="1600" i="1" dirty="0"/>
              <a:t>class</a:t>
            </a:r>
            <a:r>
              <a:rPr lang="en-US" sz="1600" dirty="0"/>
              <a:t> is an aggregate construct combining related code and data</a:t>
            </a:r>
          </a:p>
          <a:p>
            <a:pPr>
              <a:spcBef>
                <a:spcPct val="15000"/>
              </a:spcBef>
              <a:defRPr/>
            </a:pPr>
            <a:r>
              <a:rPr lang="en-US" sz="1600" dirty="0"/>
              <a:t>class may contain </a:t>
            </a:r>
            <a:r>
              <a:rPr lang="en-US" sz="1600" i="1" dirty="0"/>
              <a:t>member </a:t>
            </a:r>
            <a:r>
              <a:rPr lang="en-US" sz="1600" dirty="0"/>
              <a:t>variables (</a:t>
            </a:r>
            <a:r>
              <a:rPr lang="en-US" sz="1600" i="1" dirty="0"/>
              <a:t>attributes</a:t>
            </a:r>
            <a:r>
              <a:rPr lang="en-US" sz="1600" dirty="0"/>
              <a:t>) and </a:t>
            </a:r>
            <a:r>
              <a:rPr lang="en-US" sz="1600" i="1" dirty="0"/>
              <a:t>member</a:t>
            </a:r>
            <a:r>
              <a:rPr lang="en-US" sz="1600" dirty="0"/>
              <a:t> functions (</a:t>
            </a:r>
            <a:r>
              <a:rPr lang="en-US" sz="1600" i="1" dirty="0"/>
              <a:t>methods)</a:t>
            </a:r>
            <a:endParaRPr lang="en-US" sz="1600" dirty="0"/>
          </a:p>
          <a:p>
            <a:pPr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1600" dirty="0"/>
              <a:t>member variables and member function prototypes are declared within class definition</a:t>
            </a:r>
          </a:p>
          <a:p>
            <a:pPr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1600" dirty="0"/>
              <a:t>member functions can manipulate member variables without accepting them as parameters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class Date { // class name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public: // ignore this for now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void set(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getDay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(); 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int month_;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int day_;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}; // don’t forget the semicolon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dirty="0"/>
              <a:t>style: member variable name has trailing underscore to distinguish from scalar variable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/>
              <a:t>a variable of type class is called </a:t>
            </a:r>
            <a:r>
              <a:rPr lang="en-US" sz="1600" i="1" dirty="0"/>
              <a:t>object </a:t>
            </a:r>
            <a:r>
              <a:rPr lang="en-US" sz="1600" dirty="0"/>
              <a:t>(how is a variable of type structure called?)</a:t>
            </a:r>
            <a:endParaRPr lang="en-US" sz="1600" i="1" dirty="0"/>
          </a:p>
          <a:p>
            <a:pPr lvl="2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Date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mybday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>
                <a:ea typeface="+mn-ea"/>
                <a:cs typeface="+mn-cs"/>
              </a:rPr>
              <a:t>the object is said to </a:t>
            </a:r>
            <a:r>
              <a:rPr lang="en-US" sz="1600" i="1" dirty="0">
                <a:ea typeface="+mn-ea"/>
                <a:cs typeface="+mn-cs"/>
              </a:rPr>
              <a:t>belong</a:t>
            </a:r>
            <a:r>
              <a:rPr lang="en-US" sz="1600" dirty="0">
                <a:ea typeface="+mn-ea"/>
                <a:cs typeface="+mn-cs"/>
              </a:rPr>
              <a:t> to the class or be </a:t>
            </a:r>
            <a:r>
              <a:rPr lang="en-US" sz="1600" i="1" dirty="0">
                <a:ea typeface="+mn-ea"/>
                <a:cs typeface="+mn-cs"/>
              </a:rPr>
              <a:t>an instance </a:t>
            </a:r>
            <a:r>
              <a:rPr lang="en-US" sz="1600" dirty="0">
                <a:ea typeface="+mn-ea"/>
                <a:cs typeface="+mn-cs"/>
              </a:rPr>
              <a:t>of the class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/>
              <a:t>each object has member variables and can call member functions of its class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i="1" dirty="0"/>
              <a:t>state </a:t>
            </a:r>
            <a:r>
              <a:rPr lang="en-US" sz="1600" dirty="0"/>
              <a:t>of the object – values of all member variables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/>
              <a:t>accessing members is done using dot-operator:</a:t>
            </a:r>
            <a:endParaRPr lang="en-US" sz="1600" i="1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mybday.set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(10, 26, 99);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mybday.day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_;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0EB381-3C2A-7E40-B1D4-3C68E1738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Class Definition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EFE029F-9C27-A528-029B-12BC6A7E6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B9FC0B-D39E-4051-92E7-BAAF1BC3241C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C0DC67-3223-87BC-FD69-B2CBD4A17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 private:</a:t>
            </a:r>
            <a:r>
              <a:rPr lang="en-US" altLang="en-US" sz="1600" dirty="0"/>
              <a:t>  </a:t>
            </a:r>
            <a:r>
              <a:rPr lang="en-US" altLang="en-US" sz="1600" i="1" dirty="0"/>
              <a:t>access modifiers</a:t>
            </a:r>
            <a:r>
              <a:rPr lang="en-US" altLang="en-US" sz="1600" dirty="0"/>
              <a:t> – control the way the class members are accessed (why do we want to do that?)</a:t>
            </a:r>
          </a:p>
          <a:p>
            <a:pPr lvl="1">
              <a:defRPr/>
            </a:pPr>
            <a:r>
              <a:rPr lang="en-US" altLang="en-US" sz="1600" dirty="0"/>
              <a:t>public member can be accessed within member functions (no scope resolution needed) and outside (with dot operator)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1600" dirty="0"/>
              <a:t>private member - can only be accessed within member functions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class Date { // class name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void set(int, int, int);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int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6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6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6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 // don’t forget semicolon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1600" dirty="0"/>
              <a:t>make member variables private, make functions either public or private. 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1600" dirty="0"/>
              <a:t>this restricts manipulation of variables to member functions which makes debugging and changes in class easier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1600" dirty="0"/>
              <a:t>examples:</a:t>
            </a:r>
            <a:endParaRPr lang="en-US" altLang="en-US" sz="1600" i="1" dirty="0"/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mybday.set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(10, 5, 99); // good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mybday.year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_=99;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ERROR - private member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EB824D8-2854-D4BA-CB6F-D94ADEE26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Public and Private Members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1E9A776-9273-40B4-DD90-37C4DD1DE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9A9DDC-7865-4E83-A737-0A9AF91BB4AA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A1E58E-342B-0E4A-746F-5200F24ED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516563"/>
          </a:xfrm>
          <a:noFill/>
        </p:spPr>
        <p:txBody>
          <a:bodyPr/>
          <a:lstStyle/>
          <a:p>
            <a:r>
              <a:rPr lang="en-US" altLang="en-US" sz="1600"/>
              <a:t>member functions can be defined either inside or outside class definition</a:t>
            </a:r>
          </a:p>
          <a:p>
            <a:pPr>
              <a:spcBef>
                <a:spcPts val="1200"/>
              </a:spcBef>
            </a:pPr>
            <a:r>
              <a:rPr lang="en-US" altLang="en-US" sz="1600"/>
              <a:t>outside definition (or </a:t>
            </a:r>
            <a:r>
              <a:rPr lang="en-US" altLang="en-US" sz="1600" i="1"/>
              <a:t>out-of-line</a:t>
            </a:r>
            <a:r>
              <a:rPr lang="en-US" altLang="en-US" sz="1600"/>
              <a:t>) - class name (called </a:t>
            </a:r>
            <a:r>
              <a:rPr lang="en-US" altLang="en-US" sz="1600" i="1"/>
              <a:t>name qualifier</a:t>
            </a:r>
            <a:r>
              <a:rPr lang="en-US" altLang="en-US" sz="1600"/>
              <a:t>) and </a:t>
            </a:r>
            <a:r>
              <a:rPr lang="en-US" altLang="en-US" sz="1600" i="1"/>
              <a:t>scope resolution operator</a:t>
            </a:r>
            <a:r>
              <a:rPr lang="en-US" altLang="en-US" sz="1600"/>
              <a:t> (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/>
              <a:t>) precede function name: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void Date::set(int month, int day, int year){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month_=month; // no dot with member variables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day_=day;   // no declaration of member variables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year_=year;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en-US" sz="1600"/>
              <a:t>inside definition (or </a:t>
            </a:r>
            <a:r>
              <a:rPr lang="en-US" altLang="en-US" sz="1600" i="1"/>
              <a:t>in-line</a:t>
            </a:r>
            <a:r>
              <a:rPr lang="en-US" altLang="en-US" sz="1600"/>
              <a:t>) - replace prototype with definition, no trailing semicolon necessary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void set(int, int, int);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int getDay(){return day_;} // note: no semicolon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 // don’t forget semicolon</a:t>
            </a:r>
          </a:p>
          <a:p>
            <a:pPr lvl="1">
              <a:spcBef>
                <a:spcPts val="1200"/>
              </a:spcBef>
            </a:pPr>
            <a:r>
              <a:rPr lang="en-US" altLang="en-US" sz="1600"/>
              <a:t>for style: use for very small functions – one line is good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A199CFA-6C8B-BA17-281B-AC9D5B46A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Member Function Definitions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D54D764-687F-E897-1E75-FE84F02DB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2F637-ED0E-49A4-818D-498B349AFC15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F3CD408-B805-226D-19DA-4A2B7A0D2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638800"/>
          </a:xfrm>
          <a:noFill/>
        </p:spPr>
        <p:txBody>
          <a:bodyPr/>
          <a:lstStyle/>
          <a:p>
            <a:r>
              <a:rPr lang="en-US" altLang="en-US" sz="1600" i="1"/>
              <a:t>accessor function</a:t>
            </a:r>
            <a:r>
              <a:rPr lang="en-US" altLang="en-US" sz="1600"/>
              <a:t> - member function that does not modify the state of an object (only returns the information about the object’s state) </a:t>
            </a:r>
          </a:p>
          <a:p>
            <a:r>
              <a:rPr lang="en-US" altLang="en-US" sz="1600" i="1"/>
              <a:t>mutator function</a:t>
            </a:r>
            <a:r>
              <a:rPr lang="en-US" altLang="en-US" sz="1600"/>
              <a:t> - member function that modifies the state of an object</a:t>
            </a:r>
          </a:p>
          <a:p>
            <a:r>
              <a:rPr lang="en-US" altLang="en-US" sz="1600"/>
              <a:t>accessors should be marked with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/>
              <a:t> type modifier so that compiler can find accidental object state modification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void set(int, int, int); // mutator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int getMonth() const; // accessor  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int getDay() const {return day_;} // accessor in-line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180000"/>
              </a:lnSpc>
              <a:spcBef>
                <a:spcPts val="1200"/>
              </a:spcBef>
            </a:pPr>
            <a:r>
              <a:rPr lang="en-US" altLang="en-US" sz="1600"/>
              <a:t>separate mutators and accessors - a function should not do both</a:t>
            </a:r>
          </a:p>
          <a:p>
            <a:pPr>
              <a:lnSpc>
                <a:spcPct val="70000"/>
              </a:lnSpc>
            </a:pPr>
            <a:r>
              <a:rPr lang="en-US" altLang="en-US" sz="1600"/>
              <a:t>since variables are private, they all need accessor</a:t>
            </a:r>
          </a:p>
          <a:p>
            <a:pPr>
              <a:lnSpc>
                <a:spcPct val="70000"/>
              </a:lnSpc>
            </a:pPr>
            <a:r>
              <a:rPr lang="en-US" altLang="en-US" sz="1600"/>
              <a:t>are we missing an accessor in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/>
              <a:t>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1CF0E7A-5C3D-3E83-BFE6-284BE1D53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Mutators and Accessors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4ED12AA-32F3-BD81-7C30-1A2A741D4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0D6D13-CA70-4695-8BA9-BF64DA3F340F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85B5307-6B81-260D-2E5F-83FF36C9E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5410200"/>
          </a:xfrm>
          <a:noFill/>
        </p:spPr>
        <p:txBody>
          <a:bodyPr/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en-US" sz="1600"/>
              <a:t>member variables may be basic type or objects of other classes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Meeting{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pubic: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void setDate(int, int, int);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Date d_;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Time t_;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600"/>
              <a:t>member objects may be manipulated through public methods only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void Meeting::setDate(int m, int d, int y){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d_.set(m,d,y); // invokes public member of Date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d_.month_ = m;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error, cannot access private members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             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// of Date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32FF1B-B813-E68D-C499-23A7C2BE4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Classes with Member Objects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541086D-AE53-50A8-86C3-8FB927915E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C8ABC7-5D06-423C-A4B8-24B06687E6DF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1397</TotalTime>
  <Pages>22</Pages>
  <Words>2250</Words>
  <Application>Microsoft Office PowerPoint</Application>
  <PresentationFormat>On-screen Show (4:3)</PresentationFormat>
  <Paragraphs>319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</vt:lpstr>
      <vt:lpstr>Arial</vt:lpstr>
      <vt:lpstr>Times New Roman</vt:lpstr>
      <vt:lpstr>Monotype Sorts</vt:lpstr>
      <vt:lpstr>Courier New</vt:lpstr>
      <vt:lpstr>Wingdings</vt:lpstr>
      <vt:lpstr>green</vt:lpstr>
      <vt:lpstr>Structures Revisited</vt:lpstr>
      <vt:lpstr> Classes</vt:lpstr>
      <vt:lpstr>Modularity Concepts</vt:lpstr>
      <vt:lpstr>What’s Wrong with Structures?</vt:lpstr>
      <vt:lpstr>Class Definition</vt:lpstr>
      <vt:lpstr>Public and Private Members</vt:lpstr>
      <vt:lpstr>Member Function Definitions</vt:lpstr>
      <vt:lpstr>Mutators and Accessors</vt:lpstr>
      <vt:lpstr>Classes with Member Objects</vt:lpstr>
      <vt:lpstr>Constructors</vt:lpstr>
      <vt:lpstr>Multiple/Void Constructors</vt:lpstr>
      <vt:lpstr>Initializer List</vt:lpstr>
      <vt:lpstr>Constructors for Member Objects</vt:lpstr>
      <vt:lpstr>Initializers for Member Objects</vt:lpstr>
      <vt:lpstr>Friend Functions: Motivation and Definition</vt:lpstr>
      <vt:lpstr>Friend Function Usage</vt:lpstr>
      <vt:lpstr>Member Constants</vt:lpstr>
      <vt:lpstr>Program Layout</vt:lpstr>
      <vt:lpstr>Classes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595</cp:revision>
  <cp:lastPrinted>2000-10-17T14:24:20Z</cp:lastPrinted>
  <dcterms:created xsi:type="dcterms:W3CDTF">1996-06-25T16:22:20Z</dcterms:created>
  <dcterms:modified xsi:type="dcterms:W3CDTF">2024-04-21T04:20:59Z</dcterms:modified>
</cp:coreProperties>
</file>