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73" r:id="rId3"/>
  </p:sldMasterIdLst>
  <p:notesMasterIdLst>
    <p:notesMasterId r:id="rId21"/>
  </p:notesMasterIdLst>
  <p:sldIdLst>
    <p:sldId id="256" r:id="rId4"/>
    <p:sldId id="257" r:id="rId5"/>
    <p:sldId id="258" r:id="rId6"/>
    <p:sldId id="260" r:id="rId7"/>
    <p:sldId id="278" r:id="rId8"/>
    <p:sldId id="261" r:id="rId9"/>
    <p:sldId id="259" r:id="rId10"/>
    <p:sldId id="27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>
            <a:extLst>
              <a:ext uri="{FF2B5EF4-FFF2-40B4-BE49-F238E27FC236}">
                <a16:creationId xmlns:a16="http://schemas.microsoft.com/office/drawing/2014/main" id="{530D1F28-DB7E-62AD-8C90-A2B43826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3FE2601-C6BE-CFC7-8810-D8F032A2178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90850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333365A-2170-3A8B-0CF8-FFA63BB0FB8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90963" y="0"/>
            <a:ext cx="2990850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6300701-A332-9564-1452-DA4DB9DB5767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3313" y="676275"/>
            <a:ext cx="4602162" cy="34512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F9A085E-3327-6FA9-2467-5B0F014C27F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898525" y="4354513"/>
            <a:ext cx="5010150" cy="412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C2CFA9E-31E0-E141-2B5B-EBFC198DC76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705850"/>
            <a:ext cx="29908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1E3327E-722C-845C-A37B-F733F835E4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90963" y="8705850"/>
            <a:ext cx="29908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428655-0291-41FD-9C6F-470B53B4716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B0FBF38-9D42-1AF2-96EF-70D5E3D258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2071546-57FA-433F-9898-F4FD9F1204D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5C7CC80C-2ECA-56CE-8794-8E71C13E45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293C434-38B7-F3C3-B63A-B2400A0FB0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ADA6228-CCF4-44F5-EBCE-FA06B7DDB0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14228DF-A1F6-47FD-8378-9FFDC26BF00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DF30F500-B6F7-D84A-6DB6-9BF7335C83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E6C3EDF-BE00-0028-1C61-40977DF02F0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ED107F7-554E-F7F0-D1CC-BA6A13B9D40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3990EC5-C20B-43BC-88CA-89B73E8B2A9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C6A43C00-954E-049F-E7D7-0724BA6B8C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C429234-2C45-0C36-B820-78AF5B473B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DA9D0A9-2F80-71BD-F7DE-15A173EC22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33A2D05-996B-435C-96DB-101671DF6B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1D1F80A7-586A-A26B-C06B-53BD1805CF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EA99296-A3D5-C98F-9CAF-EBBFD42BF5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464B2F2-50A0-7EFE-4CD3-4B6583B163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E0DBFDD-47F2-409C-A0AE-6F997B45739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F307DF58-E003-3A0A-ABEB-4EEA35850E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32C32F7-713A-2C64-53F5-8F3D9E7CFE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2E4FF29-0912-DAB3-2316-F4D5077FFF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939AF37-591F-4901-88C5-D802765FB42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B423AD81-59E2-CE13-BF9A-DEFA041AE5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68080770-1C8D-2122-A707-98109F8DC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BE469FA-78EF-1BEA-7BCF-AECB300D81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0C62E01-9A30-4250-B3E4-BC88AA65B43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698AF2F7-45E5-D374-43D6-A11DFA2EF7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35CEF39-2FCA-801C-D53B-DF28210803F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05721F5-5654-B12A-D006-4274A63B82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5A3A705-FE3C-4CB6-A31B-EE42E41482A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1080096B-4815-A89A-4538-624EA9CC48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FFF2BEEF-D467-6F48-F9BD-54AD35EFBA4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CD23094-B789-C97B-2624-BB9D89A04E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A11E9A1A-155D-4999-96EB-81F4D59CFE7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052DBFB-6421-5710-B646-E9B557A96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82E0B9E-1419-41CF-950F-EBAE8D5A001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2DF033BC-C209-C50C-7823-65346054D8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5E462D74-DE60-1AA2-8027-B885344645E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C2B50DD-C5D2-BAB3-0D52-EC9941EBD6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C6BA4BA-9332-4FCF-8E91-0D22B75E566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CD5BD72A-5D29-43E6-4151-DBCDFCD8D8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EE795CE-DC07-06BF-B8D8-BF7B30C863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5E8B0B7-29AD-C2D6-CD81-14F166125A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9681F00-1500-42F1-9C14-CD60E3D75BA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BF2EC1F7-2A8C-AF09-D238-7220C1E68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705422F-C100-72C0-C166-2379C3965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BC75A5B-777F-9BDE-42A5-84438C1D9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CCC99E5-028C-4E14-9851-E0E4C9BC7F1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82CD365C-E947-1E3B-BFE8-2D63181904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68C93A4-0ACC-F94E-0C41-ADEE2306532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A24A4CA-B962-1F03-0AC1-296319FD51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DAF7F04-4E82-4738-8955-B47F30491A3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0FE2FFEE-8BCA-5D78-FFFB-42B41A93BF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2BE3265-B935-B817-B56F-3B89874EC2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C9DD459-4BFC-BA46-C188-E385A0EF0F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12895E1-DDC9-4634-91EA-278188C6070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07B43130-5841-CFFD-C52A-3841F35D92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8FCBC696-D4B4-F51C-F08E-56AD4E92FFF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DB9E377-6E05-6758-7658-45792FE9B6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77A4D00-6B4A-48CD-8413-43B2B9B87B3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DD90C7F9-EF25-C7C4-7BD8-378145B1DB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26551F1-7662-84D1-49E1-2E3AB8B0540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92F6F-5F36-3B93-74E4-F1CB9FEE0B3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A1CB2-B553-B5AE-E1D6-29BBF4845EF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A36C9-7C2C-40B2-8A1F-5C0853C138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8D2D6-89DE-E830-9306-9D8BF5618A15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5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D569C-08F6-D784-2E00-B4140CEC32C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68C1F-C4C2-9431-A796-2968FC9070E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6CDCF-1BC2-479D-89CB-098CAB70C8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A1F6F-9335-C310-696F-DEF78A44C840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8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056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9FB7F-B8A8-E826-9CFE-28B3AB24499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050E1-1127-A8EF-51E3-69459B9A9A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7D88-C61F-4C64-A68A-2B8B0BD6FD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27932-BEB3-14CD-354B-C38F0CBD8851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53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3075B1-BE15-11A1-AF7A-1441024CF1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385347-B29C-B779-2682-A4A11EC991F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3A4549-0F1C-7792-A3A5-D4770857830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E85D5-9374-4763-9C46-09D65F29A5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288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172C0C-8CCF-60D9-39D1-62ADDAA771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5A6E81-EB97-BB18-CAF8-5C71507A77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A0B6C2-798B-D732-BEFA-3EE00451CB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BB6B1-1E81-4050-A512-556CE050B6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208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D63169-AAA4-64FF-D2C4-05F5BF37D1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628EA4-F70B-C7EC-6780-1328485BB12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A1DE31-4623-FCCE-DCD9-E5DCC6DB53F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92ADD-1332-40AA-8DEC-CC46B32BF53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392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DE75D7-156A-CAAD-BD72-86644D8DB4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005F9A-6493-7B6C-5DD7-E6C9FAF8388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C76C50-C92F-EA18-5092-E0CA460F0B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81EF9-5CE8-49C3-A1A8-DB339AED29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2572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69D7A6-7C2F-92AB-9A37-A265BAF5AA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59D765-6FF8-0072-C255-5D3D84BE3F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328FA5-4E5A-EE50-0080-9E0C8C3C0AE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ECD3F-0B45-4334-9232-30CDA1F58C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534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C67DD-55D5-3747-4B76-08820A474D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CFB6A-644F-6C2E-A037-1181409DCD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01612-04CF-3C02-A1B0-EE033F4E7D1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AE7E-5C0D-44A7-BB5C-EA8B089B9D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891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167439C-772F-60D6-E4BA-7B8783E672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FF340F2-7962-0451-8FA2-D86F576275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E4A7B1-34E7-5353-6FE7-0A8D57E5BEB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4EA1F-CE0C-46CB-9FEA-55B09DECEBC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9520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50100B-C251-FA0D-221E-DE2560ABC6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506B39-7F64-04DA-6BA9-C32738C566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4BD6F0-1421-636F-9F2E-2777B72F59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925E-C7B6-4F43-9C35-9F54CC684E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02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D506A-59AA-AC53-0139-7C6E870AE0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89B1B-E68C-59CA-D327-A543DDE4D41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2FEE6-FF9B-4D3D-BE0C-6F4189C89D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0D0C3-AD7F-79FD-06D1-F047243A41CE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15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C50EE9-226A-FF7F-94DE-AD8EFE9C287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ED082B-9E6D-29A7-97D4-9689A51C355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A01E28-C3FE-96B7-5243-1D49FD7D00B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C2EA7-C8EA-4FEE-923D-2932429D74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44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18DDE2-20AC-31DE-1B82-6C347FD58E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7E2537-1DB9-779E-37D5-A510695EB91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3BCCF4-8E8B-7788-195A-EA014128E2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74F64-4302-4700-9DF2-178AFAB76E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38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16B559-6913-1B38-A7B3-CA33ECEBBB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6A45EB-40A0-45AF-4297-780F2090EF3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7174AF-100E-2506-2D83-843558ABF99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2EAA1-2CA4-49FC-ABD4-AD2E07BE6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5328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CAD6D-7823-CC8C-E604-BBF3ED4274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02D23-C21D-8746-416C-3338AB66908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BE6F7-FDD8-EEE7-5412-7C011D21D95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0C16-9AF3-45AD-930E-1512EC51F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3068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956D9510-3AEB-77E1-3E3F-FF3D85CBCDF0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C32C9FB9-F64C-25A5-10B3-479B5966495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>
                <a:defRPr/>
              </a:pPr>
              <a:endParaRPr lang="en-US" sz="2000">
                <a:solidFill>
                  <a:srgbClr val="FFFFFF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533AAC4-66D9-2006-6F1E-464EA0DD97D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>
                <a:defRPr/>
              </a:pPr>
              <a:endParaRPr lang="en-US" sz="2000">
                <a:solidFill>
                  <a:srgbClr val="FFFFFF"/>
                </a:solidFill>
                <a:latin typeface="Arial" charset="0"/>
                <a:cs typeface="+mn-cs"/>
              </a:endParaRPr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5E0E-8190-0CDE-9422-00CAC5D183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99BC4-08BC-3443-C691-B30B58C98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0C5BD-CAD8-846C-C539-9D2E25D309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C3FC81-F89F-4151-9C88-F3441F051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29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9B041F3-E3E7-E437-6CD1-014172A6B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8F9934B-6052-F36E-89A5-FCA88AC091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555F5A-235A-4550-A326-FA99D8564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7492F38-4049-4D7B-E55E-7D2A312331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51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230D8D5-8A4A-2CD4-4D26-165E6D29CF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63AE0F4-062F-2F4D-86FC-614162C306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9B10E0-1D02-4C94-B155-0C11E58CF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D1183D3-F950-EB92-A222-3BFED7C7AD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218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66E3F98-228D-FDAB-78E5-6C8FB9F50C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1836D02-E150-E6CE-B261-EF573516BC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EC1C035-A208-4E83-9931-0498A7FFBD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09DEF1-B6A4-66E8-0FDD-01B4BA42ED8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AB5BF41-0C36-D982-7E46-F6EF9521CE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972C97C-46C7-5E26-D976-E13661948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6F79B9-A7CF-4B27-9A8B-7600B8731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AF8162E-4F6E-65E0-93AC-C25F2CD3D2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6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742C1F3-CC83-03E1-D50D-615F0EED16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3617635-F9F1-7F4C-B8F9-2DB78971C2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57E268C-09A3-44BA-901E-36481AC897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6950B83-D921-5B4A-CE89-C0EF1D9F28D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3E66A-0620-BE1B-D7C9-9D6BFBAC049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02048-4BD5-E5FA-C490-4CB3AE87FCD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5068F-0E19-4866-8CCF-707F8401A8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FAE62-A1F7-485B-8E10-D9F508AE7A52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492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38FF5C5-E786-2A90-666C-89371BAAD3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B50E56D-E95D-584F-34B4-84FF02D262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3596772-7D43-467A-BC78-0302B177F1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A443EA8-766D-36CE-B998-46FD0D87C2C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57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14C179F-4BC7-2378-D6B2-71A8E07211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AC0C24-FD98-6C8E-08F6-215EAE4779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2E45D3-B496-4E8A-9356-1A2AF88272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CEA1EDF-2511-2637-793D-2617017CB63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8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46770C-FA7F-03BD-2644-41DC32CE26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A4295D0-075E-8372-62A0-8084A73D65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EA7881-8C7B-465D-848E-D80AC5B92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BA28401-75E4-8D33-E3AC-0891183AEE5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0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2E31A54-4EA0-292B-4432-DF9770FC00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123AD23-0BCB-50EB-55BB-D0B1DE578D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456E71-2BE2-4339-860A-E1697C94E1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A31BCEE-8B86-F5CF-8FB6-025B0B4284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0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FCD63DC-AD90-6C30-9ED8-4B30D8A40C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2CB74CE-276B-0568-C49D-A5A9DD618A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AF03DF-B44B-406F-8D70-F90F86805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E345920-805D-EBC9-2C7D-146E3435DDF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5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F02EE4A-B131-7F47-6D63-579C9F9C28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D77548C-9C29-D079-A9BC-5F1A610EA1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8DB1502-BD06-4656-8F36-F21DB7DEEF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DE7B35-4764-AD90-32C4-39E8F14018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65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981200"/>
            <a:ext cx="38481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B764FB-B888-E8CF-CD01-4185C0B7F61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9A65D9-5939-91AA-E0FD-2021D10B007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793D8-8EEA-49D7-B849-D6AF1DFAF7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CAC12DF-205B-6954-8AA2-B4E89598721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0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3B2695-B4BB-374E-A8E9-1E3512C99F3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3121F7F-5B01-CC24-82AC-508093340D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65E26-2CCB-468E-97AA-ABAAD1AD4B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D79DA2F-FE5F-2C5B-2402-2E762BD1C7E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8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914009-B49B-0366-578D-11B2344D3A9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6A7E0B-EDC7-0394-558A-727AF1850D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35F-A452-4C4D-974C-574ED7DDAA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8C61C4-3427-1F6F-4D91-285DF3057832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0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0720737-21A1-BCA4-89C7-E5C9655D33A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24FB7F-E1B1-14AC-5047-7F2E71A298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59EA2-4CBF-4E40-B24B-11D9AA01E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FEA587-688A-DF5F-FFDF-0C79D83AFE5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4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66E70E-4B77-820E-8179-36759E0098F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BE0BD9-C84C-4BFC-B2A5-1DCD4C1F70A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B2A70-D95C-4371-B5E5-8F2A463469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B43C7B-0A09-2CC6-5BDE-6B77BB5041B4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09ED21-3622-F679-1CC4-04E50D86EF6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D2F774-8468-3ED5-2296-CBE31B459F3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90FB-F86A-40FC-8497-193DF33E08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8412F1-6440-8CC6-646D-A6D4CC3442C5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0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1F7B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4B954558-584B-05F8-7181-C1729F275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70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81B24C9-C397-44B6-DDD3-271B9F01B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70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41E921A-1362-84ED-0D45-C165891E69D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89BEE4-A9E7-9AAB-EEA3-F6C4826FAED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772400" y="6248400"/>
            <a:ext cx="1216025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069-7ADD-466B-B192-57F11EE9FF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F60171-0E24-F09C-B729-5CE608E42D3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50" r:id="rId2"/>
    <p:sldLayoutId id="2147485251" r:id="rId3"/>
    <p:sldLayoutId id="2147485252" r:id="rId4"/>
    <p:sldLayoutId id="2147485253" r:id="rId5"/>
    <p:sldLayoutId id="2147485254" r:id="rId6"/>
    <p:sldLayoutId id="2147485255" r:id="rId7"/>
    <p:sldLayoutId id="2147485256" r:id="rId8"/>
    <p:sldLayoutId id="2147485257" r:id="rId9"/>
    <p:sldLayoutId id="2147485258" r:id="rId10"/>
    <p:sldLayoutId id="2147485259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75000"/>
        <a:buFont typeface="Monotype Sorts" pitchFamily="2" charset="2"/>
        <a:buChar char="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66FFFF"/>
        </a:buClr>
        <a:buSzPct val="80000"/>
        <a:buFont typeface="Monotype Sort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65000"/>
        <a:buFont typeface="Monotype Sorts" pitchFamily="2" charset="2"/>
        <a:buChar char="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1F7B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39AD98D0-E3BA-32C4-E316-7C4C8B266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057400"/>
            <a:ext cx="77708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89CA32A-B8AC-C8E9-6E33-C2F72C92A9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FFFFFF"/>
              </a:buClr>
              <a:buSzPct val="100000"/>
              <a:buFont typeface="Arial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9B3E840-8861-B435-FB5D-F99D45D799A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eaLnBrk="1">
              <a:lnSpc>
                <a:spcPct val="100000"/>
              </a:lnSpc>
              <a:buClr>
                <a:srgbClr val="FFFFFF"/>
              </a:buClr>
              <a:buSzPct val="100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AF39735-4F94-3207-9BF1-1A507EAEEA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 eaLnBrk="1"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E49091-3732-41A7-B0ED-5AE290089F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2054" name="Group 5">
            <a:extLst>
              <a:ext uri="{FF2B5EF4-FFF2-40B4-BE49-F238E27FC236}">
                <a16:creationId xmlns:a16="http://schemas.microsoft.com/office/drawing/2014/main" id="{8B180A5E-2AD2-2F44-3700-16FE1782C5A3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6062" cy="150813"/>
            <a:chOff x="3" y="2064"/>
            <a:chExt cx="5755" cy="95"/>
          </a:xfrm>
        </p:grpSpPr>
        <p:sp>
          <p:nvSpPr>
            <p:cNvPr id="2056" name="Rectangle 6">
              <a:extLst>
                <a:ext uri="{FF2B5EF4-FFF2-40B4-BE49-F238E27FC236}">
                  <a16:creationId xmlns:a16="http://schemas.microsoft.com/office/drawing/2014/main" id="{574429BF-E833-87D9-4485-D2FF4D5F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9F9C8"/>
                </a:gs>
                <a:gs pos="100000">
                  <a:srgbClr val="000000"/>
                </a:gs>
              </a:gsLst>
              <a:lin ang="10800000" scaled="1"/>
            </a:gradFill>
            <a:ln>
              <a:noFill/>
            </a:ln>
          </p:spPr>
          <p:txBody>
            <a:bodyPr wrap="none" anchor="ctr"/>
            <a:lstStyle>
              <a:lvl1pPr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1pPr>
              <a:lvl2pPr marL="742950" indent="-28575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2pPr>
              <a:lvl3pPr marL="11430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3pPr>
              <a:lvl4pPr marL="16002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4pPr>
              <a:lvl5pPr marL="20574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057" name="Rectangle 7">
              <a:extLst>
                <a:ext uri="{FF2B5EF4-FFF2-40B4-BE49-F238E27FC236}">
                  <a16:creationId xmlns:a16="http://schemas.microsoft.com/office/drawing/2014/main" id="{720B30A2-5B94-9B43-16D1-F76F16CC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66FFFF"/>
                </a:gs>
                <a:gs pos="100000">
                  <a:srgbClr val="000000"/>
                </a:gs>
              </a:gsLst>
              <a:lin ang="10800000" scaled="1"/>
            </a:gradFill>
            <a:ln>
              <a:noFill/>
            </a:ln>
          </p:spPr>
          <p:txBody>
            <a:bodyPr wrap="none" anchor="ctr"/>
            <a:lstStyle>
              <a:lvl1pPr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1pPr>
              <a:lvl2pPr marL="742950" indent="-28575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2pPr>
              <a:lvl3pPr marL="11430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3pPr>
              <a:lvl4pPr marL="16002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4pPr>
              <a:lvl5pPr marL="20574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2055" name="Rectangle 8">
            <a:extLst>
              <a:ext uri="{FF2B5EF4-FFF2-40B4-BE49-F238E27FC236}">
                <a16:creationId xmlns:a16="http://schemas.microsoft.com/office/drawing/2014/main" id="{B60E0329-84B3-D303-2B57-F1EA88E85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0" r:id="rId1"/>
    <p:sldLayoutId id="2147485261" r:id="rId2"/>
    <p:sldLayoutId id="2147485262" r:id="rId3"/>
    <p:sldLayoutId id="2147485263" r:id="rId4"/>
    <p:sldLayoutId id="2147485264" r:id="rId5"/>
    <p:sldLayoutId id="2147485265" r:id="rId6"/>
    <p:sldLayoutId id="2147485266" r:id="rId7"/>
    <p:sldLayoutId id="2147485267" r:id="rId8"/>
    <p:sldLayoutId id="2147485268" r:id="rId9"/>
    <p:sldLayoutId id="2147485269" r:id="rId10"/>
    <p:sldLayoutId id="2147485270" r:id="rId11"/>
    <p:sldLayoutId id="2147485271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75000"/>
        <a:buFont typeface="Monotype Sorts" pitchFamily="2" charset="2"/>
        <a:buChar char="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66FFFF"/>
        </a:buClr>
        <a:buSzPct val="80000"/>
        <a:buFont typeface="Monotype Sort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65000"/>
        <a:buFont typeface="Monotype Sorts" pitchFamily="2" charset="2"/>
        <a:buChar char="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0741DEE2-AC03-3087-7FD6-C8AE01436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093B3478-CE04-AB59-1330-4F9384598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AC6CB6F-7B0A-3894-DCB1-FEB38C1E86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914400">
              <a:defRPr sz="14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0D3CD084-6645-3A1A-5FBA-1BD00B62DE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914400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8C984A9-0CB5-416C-8338-7FDA37DCE0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12426143-3E45-6446-871F-26F47E25CB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914400">
              <a:defRPr sz="14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72" r:id="rId1"/>
    <p:sldLayoutId id="2147485273" r:id="rId2"/>
    <p:sldLayoutId id="2147485274" r:id="rId3"/>
    <p:sldLayoutId id="2147485275" r:id="rId4"/>
    <p:sldLayoutId id="2147485276" r:id="rId5"/>
    <p:sldLayoutId id="2147485277" r:id="rId6"/>
    <p:sldLayoutId id="2147485278" r:id="rId7"/>
    <p:sldLayoutId id="2147485279" r:id="rId8"/>
    <p:sldLayoutId id="2147485280" r:id="rId9"/>
    <p:sldLayoutId id="2147485281" r:id="rId10"/>
    <p:sldLayoutId id="2147485282" r:id="rId11"/>
    <p:sldLayoutId id="21474852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F9E94CF5-EA07-FC54-F6FF-7B87AF37DF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46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Basic Notions Review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6C378A2-969D-15F3-1DCF-A9B10E5AAA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45243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 variable? value? address? memory location?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identifier? variable name? keyword?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legal identifier? what identifiers are legal?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are Snake Case, Camel Back Case identifiers?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variable type? what types have we studied?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variable declaration? where (in the program) is a variable declaration placed?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assignment?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 stream? input stream? output stream?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cout</a:t>
            </a:r>
            <a:r>
              <a:rPr lang="en-GB" altLang="en-US" sz="1700"/>
              <a:t>?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cin</a:t>
            </a:r>
            <a:r>
              <a:rPr lang="en-GB" altLang="en-US" sz="1700"/>
              <a:t>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extraction/insertion operator?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escape character?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input token?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type int, bool, double char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prompt? dialogue?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34CFE98-3AE2-7E8C-0FD4-00B386610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C7EA5EF4-7428-4FC3-8142-29F870094EE1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E2E49C21-91BA-E083-D87B-90DBAC2E51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848600" cy="76993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Expressions and Operators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580F4A4-F798-1F5F-60CB-DDAED0AC37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848600" cy="517683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expression</a:t>
            </a:r>
            <a:r>
              <a:rPr lang="en-GB" altLang="en-US" sz="1700"/>
              <a:t> is a mechanism of calculating new values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expression (similar to variable and constant) has type and value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expression evaluation </a:t>
            </a:r>
            <a:r>
              <a:rPr lang="en-GB" altLang="en-US" sz="1700"/>
              <a:t>is computing the value of an expression during program execution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simple expression</a:t>
            </a:r>
            <a:r>
              <a:rPr lang="en-GB" altLang="en-US" sz="1700"/>
              <a:t>: literal constant, named constant, variable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complex expression </a:t>
            </a:r>
            <a:r>
              <a:rPr lang="en-GB" altLang="en-US" sz="1700"/>
              <a:t>consists of operands joined by operators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operator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order to computer to carry out a task, 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expression, computes new value based on operands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has an associated symbol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operand – </a:t>
            </a:r>
            <a:r>
              <a:rPr lang="en-GB" altLang="en-US" sz="1700"/>
              <a:t>(sub)</a:t>
            </a:r>
            <a:r>
              <a:rPr lang="en-GB" altLang="en-US" sz="1700" i="1"/>
              <a:t> </a:t>
            </a:r>
            <a:r>
              <a:rPr lang="en-GB" altLang="en-US" sz="1700"/>
              <a:t>expression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 i="1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arity </a:t>
            </a:r>
            <a:r>
              <a:rPr lang="en-GB" altLang="en-US" sz="1700"/>
              <a:t>is</a:t>
            </a:r>
            <a:r>
              <a:rPr lang="en-GB" altLang="en-US" sz="1700" i="1"/>
              <a:t> </a:t>
            </a:r>
            <a:r>
              <a:rPr lang="en-GB" altLang="en-US" sz="1700"/>
              <a:t>number of operands the operator uses </a:t>
            </a:r>
            <a:endParaRPr lang="en-GB" altLang="en-US" sz="1700" i="1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binary operator </a:t>
            </a:r>
            <a:r>
              <a:rPr lang="en-GB" altLang="en-US" sz="1700"/>
              <a:t>– two operands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unary operator </a:t>
            </a:r>
            <a:r>
              <a:rPr lang="en-GB" altLang="en-US" sz="1700"/>
              <a:t>– one operand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62DEC48-013D-E55F-0EDB-15FAE95DB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0CCA0F62-6828-489D-B9AD-7137A19B6DDB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10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96E7EEF7-790D-6FF7-CD1E-972A9785C6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Binary Integer Operators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B6E7690-48CB-0DC7-ABAB-7DA67405DC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1663" y="1371600"/>
            <a:ext cx="7924800" cy="48021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/>
              <a:t>      </a:t>
            </a:r>
            <a:r>
              <a:rPr lang="en-GB" altLang="en-US" sz="1700" dirty="0"/>
              <a:t>Name		Symbol		         Examples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addition		   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+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2+3	a+4    b+1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subtraction		   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-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count-2	  4-7	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multiplication		   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*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5*6	width*height</a:t>
            </a:r>
            <a:r>
              <a:rPr lang="en-GB" altLang="en-US" sz="1700" dirty="0"/>
              <a:t> 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division		  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/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12/3	4/5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remainder (modulo/modulus)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%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10%3     23%4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700" dirty="0"/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for positive integers: if the integer division is not even, then the fractional part of the result is discarded (not rounded up or down)</a:t>
            </a:r>
          </a:p>
          <a:p>
            <a:pPr marL="457200" lvl="1" indent="0"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for expression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 11/3</a:t>
            </a:r>
            <a:r>
              <a:rPr lang="en-GB" altLang="en-US" sz="1700" dirty="0"/>
              <a:t>  which should be (3.6666…) the value  is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3</a:t>
            </a:r>
            <a:r>
              <a:rPr lang="en-GB" altLang="en-US" sz="1700" dirty="0"/>
              <a:t> not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remainder </a:t>
            </a:r>
            <a:r>
              <a:rPr lang="en-GB" altLang="en-US" sz="1700" dirty="0"/>
              <a:t> </a:t>
            </a:r>
          </a:p>
          <a:p>
            <a:pPr lvl="1"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given two integers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a</a:t>
            </a:r>
            <a:r>
              <a:rPr lang="en-GB" altLang="en-US" sz="1700" dirty="0"/>
              <a:t> and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b</a:t>
            </a:r>
            <a:r>
              <a:rPr lang="en-GB" altLang="en-US" sz="1700" dirty="0"/>
              <a:t>:   </a:t>
            </a:r>
            <a:br>
              <a:rPr lang="en-GB" altLang="en-US" sz="1700" dirty="0"/>
            </a:br>
            <a:r>
              <a:rPr lang="en-GB" altLang="en-US" sz="1700" dirty="0" err="1">
                <a:solidFill>
                  <a:srgbClr val="FFFF66"/>
                </a:solidFill>
                <a:latin typeface="Courier New" panose="02070309020205020404" pitchFamily="49" charset="0"/>
              </a:rPr>
              <a:t>a%b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 = r</a:t>
            </a:r>
            <a:r>
              <a:rPr lang="en-GB" altLang="en-US" sz="1700" dirty="0"/>
              <a:t> if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b*q + r = a</a:t>
            </a:r>
            <a:r>
              <a:rPr lang="en-GB" altLang="en-US" sz="1700" dirty="0"/>
              <a:t> and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r &lt; |b|</a:t>
            </a:r>
          </a:p>
          <a:p>
            <a:pPr lvl="1"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can be used to “catch” the “missing” fraction of  the value</a:t>
            </a:r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example: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12%10</a:t>
            </a:r>
            <a:r>
              <a:rPr lang="en-GB" altLang="en-US" sz="1700" dirty="0"/>
              <a:t>  is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2</a:t>
            </a:r>
            <a:r>
              <a:rPr lang="en-GB" altLang="en-US" sz="1700" dirty="0"/>
              <a:t>  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21F1FD8-39BF-15F8-393A-9C68E1BC8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001DCC1B-0EED-41A1-ACC8-E4858E2D2BD0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11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7E17906-5273-F5EA-2F69-86DF3E9DEA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54063"/>
            <a:ext cx="7848600" cy="76993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Binary Double/Mixed Operators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97AC7E0-7D91-95F6-004D-EEA0F3C687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7924800" cy="37766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		</a:t>
            </a:r>
            <a:r>
              <a:rPr lang="en-GB" altLang="en-US" sz="1700"/>
              <a:t>Name 	             Symbol	                 Examples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addition		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</a:t>
            </a:r>
            <a:r>
              <a:rPr lang="en-GB" altLang="en-US" sz="1700"/>
              <a:t>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2.0 + 3.0</a:t>
            </a:r>
            <a:r>
              <a:rPr lang="en-GB" altLang="en-US" sz="1700"/>
              <a:t>  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subtraction		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-</a:t>
            </a:r>
            <a:r>
              <a:rPr lang="en-GB" altLang="en-US" sz="1700"/>
              <a:t>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2.45 - 1.3</a:t>
            </a:r>
            <a:r>
              <a:rPr lang="en-GB" altLang="en-US" sz="1700"/>
              <a:t>	 	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multiplication		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*</a:t>
            </a:r>
            <a:r>
              <a:rPr lang="en-GB" altLang="en-US" sz="1700"/>
              <a:t>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5.4*2.3</a:t>
            </a:r>
            <a:r>
              <a:rPr lang="en-GB" altLang="en-US" sz="1700"/>
              <a:t> 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division		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 /</a:t>
            </a:r>
            <a:r>
              <a:rPr lang="en-GB" altLang="en-US" sz="1700"/>
              <a:t>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12.4 / 5.0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there is no remainder operator with double operands 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if there are integer and double operands then the integers</a:t>
            </a:r>
            <a:br>
              <a:rPr lang="en-GB" altLang="en-US" sz="1700"/>
            </a:br>
            <a:r>
              <a:rPr lang="en-GB" altLang="en-US" sz="1700"/>
              <a:t>are first converted (by compiler) to floating-point operands and then the expression is evaluated:</a:t>
            </a:r>
            <a:br>
              <a:rPr lang="en-GB" altLang="en-US" sz="1700"/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45.34 * 2</a:t>
            </a:r>
            <a:r>
              <a:rPr lang="en-GB" altLang="en-US" sz="1700"/>
              <a:t>    is converted to 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45.34 * 2.0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>
              <a:solidFill>
                <a:srgbClr val="FFFF66"/>
              </a:solidFill>
              <a:latin typeface="Courier New" panose="02070309020205020404" pitchFamily="49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5C4DDC12-C22C-95C2-FE95-0FA6ABAA89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8483810F-33E5-4D5A-968B-7342FBC1D378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12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B40B3AB1-2826-D271-FEDD-CDFEFD5772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Unary Operators, Precedence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68815B8-EBEF-076A-629D-3B14ACA3A6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524000"/>
            <a:ext cx="7162800" cy="425132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unary operators: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+23	-2.34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precedence: </a:t>
            </a:r>
            <a:r>
              <a:rPr lang="en-GB" altLang="en-US" sz="1700"/>
              <a:t>order of operator evaluation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follows mathematical convention:</a:t>
            </a:r>
            <a:br>
              <a:rPr lang="en-GB" altLang="en-US" sz="1700"/>
            </a:br>
            <a:r>
              <a:rPr lang="en-GB" altLang="en-US" sz="1700"/>
              <a:t>1. unary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-</a:t>
            </a:r>
            <a:br>
              <a:rPr lang="en-GB" altLang="en-US" sz="1700"/>
            </a:br>
            <a:r>
              <a:rPr lang="en-GB" altLang="en-US" sz="1700"/>
              <a:t>2. binary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*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/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%</a:t>
            </a:r>
            <a:br>
              <a:rPr lang="en-GB" altLang="en-US" sz="1700"/>
            </a:br>
            <a:r>
              <a:rPr lang="en-GB" altLang="en-US" sz="1700"/>
              <a:t>3. binary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-</a:t>
            </a:r>
            <a:r>
              <a:rPr lang="en-GB" altLang="en-US" sz="1700"/>
              <a:t> and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use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() </a:t>
            </a:r>
            <a:r>
              <a:rPr lang="en-GB" altLang="en-US" sz="1700"/>
              <a:t>to change precedence: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(2+3)*2</a:t>
            </a:r>
            <a:r>
              <a:rPr lang="en-GB" altLang="en-US" sz="1700"/>
              <a:t>  changes default precedence </a:t>
            </a:r>
            <a:br>
              <a:rPr lang="en-GB" altLang="en-US" sz="1700"/>
            </a:br>
            <a:endParaRPr lang="en-GB" altLang="en-US" sz="1700"/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2 / 3 + 5.</a:t>
            </a:r>
            <a:r>
              <a:rPr lang="en-GB" altLang="en-US" sz="1700"/>
              <a:t>   is equivalent to 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(2 / 3) + 5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-8 * 4</a:t>
            </a:r>
            <a:r>
              <a:rPr lang="en-GB" altLang="en-US" sz="1700"/>
              <a:t>	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(-8) * 4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8 + 7 % 4</a:t>
            </a:r>
            <a:r>
              <a:rPr lang="en-GB" altLang="en-US" sz="1700"/>
              <a:t>	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8 + (7 % 4)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322B1B9-4E34-7A78-FEE4-306944BE4B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8ECD3A84-DEB7-42DC-9DAE-B47909BBDAF9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13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29F83A5B-4465-2662-1191-28A9EA2E56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848600" cy="7635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Whole Numbers in Division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45FC9B1-6A17-5527-920D-0BF6E1684B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696200" cy="263525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/>
              <a:t>is divided by</a:t>
            </a:r>
            <a:r>
              <a:rPr lang="en-GB" altLang="en-US" sz="1700" i="1"/>
              <a:t>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/>
              <a:t>the result is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may be problematic in expression; the problem is hard to spot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the compiler would not complain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this program converts feet into miles. Is there anything wrong with it?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totalPrice;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feet;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cin &gt;&gt; feet;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totalPrice = 5000 * (feet/5280.);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AF7353A-15A1-6272-E470-AE613DD3E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F5F8E523-36E0-4F7E-8B99-2DA502401C35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14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E442AF93-984F-F59B-D3BE-5A5B40C5EB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848600" cy="1143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Assignment Conversions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FBB2665-5F5E-988E-B73F-6C54C411D3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7848600" cy="36861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if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expression is assigned to an integer variable, its fractional part is dropped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if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/>
              <a:t>expression is assigned to a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variable, the expression is converted to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with zero fractional part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consider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y = 2.7;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i = 15;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j = 10;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 = y;                 // i is now 2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cout &lt;&lt; i &lt;&lt; endl; 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y = j;                 // y is now 10.0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cout &lt;&lt; y &lt;&lt; endl;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9BD916C3-2AA3-A279-99BE-6121F74AE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88E76C8A-D143-4A22-92E2-BD1F5D7C2581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15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23705115-E50E-286D-E0F2-28ED6747BD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5250"/>
            <a:ext cx="7848600" cy="7635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Compound Assignment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B4E7638-BB0E-1362-E515-F772D792F0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58838"/>
            <a:ext cx="8610600" cy="58975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compound assignment -  </a:t>
            </a:r>
            <a:r>
              <a:rPr lang="en-GB" altLang="en-US" sz="1700"/>
              <a:t>joins assignment with another operator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syntax: </a:t>
            </a:r>
            <a:r>
              <a:rPr lang="en-GB" altLang="en-US" sz="1700">
                <a:solidFill>
                  <a:srgbClr val="FFFF66"/>
                </a:solidFill>
              </a:rPr>
              <a:t>variable binaryOperator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=</a:t>
            </a:r>
            <a:r>
              <a:rPr lang="en-GB" altLang="en-US" sz="1700">
                <a:solidFill>
                  <a:srgbClr val="FFFF66"/>
                </a:solidFill>
              </a:rPr>
              <a:t> expression;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</a:rPr>
              <a:t>binaryOperator</a:t>
            </a:r>
            <a:r>
              <a:rPr lang="en-GB" altLang="en-US" sz="1700"/>
              <a:t> takes </a:t>
            </a:r>
            <a:r>
              <a:rPr lang="en-GB" altLang="en-US" sz="1700">
                <a:solidFill>
                  <a:srgbClr val="FFFF66"/>
                </a:solidFill>
              </a:rPr>
              <a:t>variable</a:t>
            </a:r>
            <a:r>
              <a:rPr lang="en-GB" altLang="en-US" sz="1700"/>
              <a:t> and </a:t>
            </a:r>
            <a:r>
              <a:rPr lang="en-GB" altLang="en-US" sz="1700">
                <a:solidFill>
                  <a:srgbClr val="FFFF66"/>
                </a:solidFill>
              </a:rPr>
              <a:t>expression</a:t>
            </a:r>
            <a:r>
              <a:rPr lang="en-GB" altLang="en-US" sz="1700"/>
              <a:t> as operands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evaluates this, assigns value to </a:t>
            </a:r>
            <a:r>
              <a:rPr lang="en-GB" altLang="en-US" sz="1700">
                <a:solidFill>
                  <a:srgbClr val="FFFF66"/>
                </a:solidFill>
              </a:rPr>
              <a:t>variable</a:t>
            </a:r>
            <a:endParaRPr lang="en-GB" altLang="en-US" sz="170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can be used for different types: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700"/>
              <a:t> and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shorthand for regular assignment: </a:t>
            </a:r>
            <a:r>
              <a:rPr lang="en-GB" altLang="en-US" sz="1700">
                <a:solidFill>
                  <a:srgbClr val="FFFF66"/>
                </a:solidFill>
              </a:rPr>
              <a:t>variable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=</a:t>
            </a:r>
            <a:r>
              <a:rPr lang="en-GB" altLang="en-US" sz="1700">
                <a:solidFill>
                  <a:srgbClr val="FFFF66"/>
                </a:solidFill>
              </a:rPr>
              <a:t> variable  binaryOperator  expression;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examples: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i = 3;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 += 4;                // equivalent to i=i+4;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cout &lt;&lt; i &lt;&lt; endl;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a = 3.2;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a *= 2.0;              // equivalent to a=a*2.0;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cout &lt;&lt; a &lt;&lt; endl;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examples of other compound assignments: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time /= rush_factor;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change %=100;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amount *= cnt1 + cnt2; // </a:t>
            </a:r>
            <a:r>
              <a:rPr lang="en-GB" altLang="en-US" sz="1700"/>
              <a:t>what is this equivalent to?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F5B70F7C-E833-DABD-FE25-D2A00C704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3CB00B51-529D-425B-A8FF-123118E7CA3C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16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39671B62-76C1-8D87-BF85-78E12238FE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54063"/>
            <a:ext cx="7848600" cy="581025"/>
          </a:xfrm>
        </p:spPr>
        <p:txBody>
          <a:bodyPr>
            <a:spAutoFit/>
          </a:bodyPr>
          <a:lstStyle/>
          <a:p>
            <a:pPr>
              <a:lnSpc>
                <a:spcPct val="7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Initialization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560C46B-3364-CAB0-A531-F2FA4FF1DD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31925"/>
            <a:ext cx="7315200" cy="45894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any declared variable contains a value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wrong with this code?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desiredNumber;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desiredNumber=desiredNumber+5;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initialization – </a:t>
            </a:r>
            <a:r>
              <a:rPr lang="en-GB" altLang="en-US" sz="1700"/>
              <a:t>explicitly assigning initial value to a variable or constant</a:t>
            </a:r>
            <a:endParaRPr lang="en-GB" altLang="en-US" sz="1700" i="1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two forms for initialization at declaration: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primary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count=0, limit=10;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distance=5.723, pi=3.14;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step=limit/2.0;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alternative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count(0), limit(10);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distance(5.723), pi(3.14);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step(limit/2.0);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6D5DE34-172A-0BA9-5D6F-B9FF90181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0565EDA2-16AB-4578-88E1-ACDAC4DD956B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17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327BECAA-DFDB-AA62-C63A-2B0476F42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66888"/>
            <a:ext cx="7772400" cy="143351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Types, Expressions,</a:t>
            </a:r>
            <a:br>
              <a:rPr lang="en-GB" altLang="en-US"/>
            </a:br>
            <a:r>
              <a:rPr lang="en-GB" altLang="en-US"/>
              <a:t> More on Assignment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D8632EE-F517-6734-9274-5922D859965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159250"/>
            <a:ext cx="6400800" cy="1754188"/>
          </a:xfrm>
        </p:spPr>
        <p:txBody>
          <a:bodyPr anchor="ctr">
            <a:spAutoFit/>
          </a:bodyPr>
          <a:lstStyle/>
          <a:p>
            <a:pPr marL="0" indent="0" algn="ctr"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80B4DDA-96EE-BA38-BC9B-B079122C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7C80BCC9-D924-496F-99BB-687C4FA687FE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2</a:t>
            </a:fld>
            <a:endParaRPr lang="en-GB" altLang="en-US" sz="1400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9625201-A08D-580F-EF66-AB4EEBC4ED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46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err="1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GB" dirty="0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double</a:t>
            </a:r>
            <a:endParaRPr lang="en-GB" dirty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690828C-77C8-BEF0-5E5A-E87FD63520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11313"/>
            <a:ext cx="7772400" cy="38735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type </a:t>
            </a:r>
            <a:r>
              <a:rPr lang="en-GB" altLang="en-US" sz="1700"/>
              <a:t>is the kind of data that is stored in variables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700"/>
              <a:t> - whole numbers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– numbers with fractions (called </a:t>
            </a:r>
            <a:r>
              <a:rPr lang="en-GB" altLang="en-US" sz="1700" i="1"/>
              <a:t>floating point </a:t>
            </a:r>
            <a:r>
              <a:rPr lang="en-GB" altLang="en-US" sz="1700"/>
              <a:t>numbers)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since storage is limited, fraction can contain only a limited number of digits (usually up to 14)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double number always has dot. Trailing or leading zero may be skipped.</a:t>
            </a: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2.0  -3.23 +0.0456 .45  3.</a:t>
            </a:r>
            <a:endParaRPr lang="en-GB" altLang="en-US" sz="170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the largest allowable number differs by architecture. Usually: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700"/>
              <a:t> - up to 32767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- up to 10</a:t>
            </a:r>
            <a:r>
              <a:rPr lang="en-GB" altLang="en-US" sz="1700" baseline="30000"/>
              <a:t>308</a:t>
            </a:r>
            <a:r>
              <a:rPr lang="en-GB" altLang="en-US" sz="1700"/>
              <a:t>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700"/>
              <a:t> or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(or any other type in C++) cannot contain a comma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this course, use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CA26FB3-B05B-E8B0-9D96-DD37A7A91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C803C7A0-A7D1-4037-8391-A296C5AC66B3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3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66EAB986-E641-DF4C-BB7F-7461CFEEB1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char</a:t>
            </a:r>
            <a:r>
              <a:rPr lang="en-GB" altLang="en-US" dirty="0"/>
              <a:t> Type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89BDD6F-FF2F-082B-86FB-F9D02435C2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08125"/>
            <a:ext cx="7810500" cy="3937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character variable stores a single character, e.g.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’a’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’A’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’%’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’1’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declared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char varName;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// asks for initials and outputs greeting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main (){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char first, second;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cout &lt;&lt; ”Enter your initials: ”;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cin &gt;&gt; first &gt;&gt; second;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cout &lt;&lt; ”Hello ” &lt;&lt; first &lt;&lt; ' ' &lt;&lt; second &lt;&lt; endl;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cout &lt;&lt; ”pleased to meet you\n”; 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D1B5A84-621D-6CD3-F2DD-C00E3A3484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60A81AB6-B5B9-4808-B561-9A8E82A8BEE1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4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C8FCEBB4-B9C0-F3DB-5FAD-5ADC6E0C5B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96863"/>
            <a:ext cx="7848600" cy="76993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Digits, Numbers, Characters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9196493-ABEC-28F8-1D29-4A9A6FACD2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55763"/>
            <a:ext cx="6477000" cy="328612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 i="1"/>
              <a:t>digit</a:t>
            </a:r>
            <a:r>
              <a:rPr lang="en-US" altLang="en-US" sz="1700"/>
              <a:t> – symbol 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700"/>
              <a:t> through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9</a:t>
            </a:r>
            <a:r>
              <a:rPr lang="en-US" altLang="en-US" sz="1700"/>
              <a:t>,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 i="1"/>
              <a:t>number</a:t>
            </a:r>
            <a:r>
              <a:rPr lang="en-US" altLang="en-US" sz="1700"/>
              <a:t> – amount, can be written with one or more digits: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129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/>
              <a:t>a digit in single quotes is a character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 ’1’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/>
              <a:t>a character may only be one digit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/>
              <a:t>no quotes it is an integer: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1</a:t>
            </a: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digit in double quotes is a string: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”1”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string may have more the one character or one digit.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examples of legal strings: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”123”, ”1ab”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backquotes: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 ` “ </a:t>
            </a:r>
            <a:r>
              <a:rPr lang="en-GB" altLang="en-US" sz="1700"/>
              <a:t>are illegal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FDAC5A3-35F2-D66C-17F1-494C60B95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061E940D-FAA1-4309-8F5D-C484281363A2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5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84E0B6AA-3044-2F92-1415-35A1ADE16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848600" cy="7635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bool</a:t>
            </a:r>
            <a:r>
              <a:rPr lang="en-GB" dirty="0"/>
              <a:t> Type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EAAADB5-BD05-16E4-5A77-6CD8F24FA9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7848600" cy="165735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bool </a:t>
            </a:r>
            <a:r>
              <a:rPr lang="en-GB" altLang="en-US" sz="1700"/>
              <a:t>(short for boolean)  is used for branching and looping statements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boolean variable can have only two values </a:t>
            </a:r>
            <a:r>
              <a:rPr lang="en-GB" altLang="en-US" sz="1700" i="1"/>
              <a:t>true</a:t>
            </a:r>
            <a:r>
              <a:rPr lang="en-GB" altLang="en-US" sz="1700"/>
              <a:t> or </a:t>
            </a:r>
            <a:r>
              <a:rPr lang="en-GB" altLang="en-US" sz="1700" i="1"/>
              <a:t>false 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bool result;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result = true;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true</a:t>
            </a:r>
            <a:r>
              <a:rPr lang="en-GB" altLang="en-US" sz="1700"/>
              <a:t> and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false</a:t>
            </a:r>
            <a:r>
              <a:rPr lang="en-GB" altLang="en-US" sz="1700"/>
              <a:t>  are keywords and cannot be used as identifiers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9FAE1B6-ABC9-D9A3-931E-9B741B1472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9D13AC88-254B-4A41-ACC4-96F2198AC36A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6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434DD009-03EE-A23B-D121-BA4EB99A2B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Literal Constants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7A1A13A-BE8E-321E-13B0-0DAEE51AEC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2362200"/>
            <a:ext cx="5791200" cy="133191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literal constant</a:t>
            </a:r>
            <a:r>
              <a:rPr lang="en-GB" altLang="en-US" sz="1700"/>
              <a:t> is an explicitly stated value</a:t>
            </a:r>
            <a:endParaRPr lang="en-GB" altLang="en-US" sz="1700" i="1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examples: </a:t>
            </a:r>
            <a:r>
              <a:rPr lang="en-GB" altLang="en-US" sz="170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34.4 ’a’ true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literal constant has value and type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are the types of the above constants?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5F675A0-15D4-329E-A06E-1BE8FD2A9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9D8DCE7D-8594-4904-9BA6-2E0E3D4BCF35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7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07D779B-3FB6-40D1-7509-E6E4A13EB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D080EC-961F-4755-24EC-FE90E759E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467600" cy="39624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there are problems with using literal constants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9.8 </a:t>
            </a:r>
            <a:r>
              <a:rPr lang="en-US" altLang="en-US" sz="1700" dirty="0">
                <a:ea typeface="+mn-ea"/>
                <a:cs typeface="+mn-cs"/>
              </a:rPr>
              <a:t>unclear how is used in program</a:t>
            </a:r>
          </a:p>
          <a:p>
            <a:pPr lvl="1">
              <a:defRPr/>
            </a:pPr>
            <a:r>
              <a:rPr lang="en-US" altLang="en-US" sz="1700" dirty="0"/>
              <a:t>hard to modify if used in multiple places in program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700" dirty="0"/>
              <a:t> </a:t>
            </a:r>
          </a:p>
          <a:p>
            <a:pPr>
              <a:defRPr/>
            </a:pPr>
            <a:r>
              <a:rPr lang="en-US" altLang="en-US" sz="1700" i="1" dirty="0"/>
              <a:t>named constant</a:t>
            </a:r>
            <a:r>
              <a:rPr lang="en-US" altLang="en-US" sz="1700" dirty="0"/>
              <a:t> gives a name to a value; have to be declared: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windowCount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5;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double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taxRate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9.8;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700" dirty="0"/>
              <a:t>style: </a:t>
            </a:r>
          </a:p>
          <a:p>
            <a:pPr lvl="1">
              <a:defRPr/>
            </a:pPr>
            <a:r>
              <a:rPr lang="en-US" altLang="en-US" sz="1700" dirty="0">
                <a:ea typeface="+mn-ea"/>
                <a:cs typeface="+mn-cs"/>
              </a:rPr>
              <a:t>use named constants rather than literal constants</a:t>
            </a:r>
          </a:p>
          <a:p>
            <a:pPr lvl="1">
              <a:defRPr/>
            </a:pPr>
            <a:r>
              <a:rPr lang="en-US" altLang="en-US" sz="1700" dirty="0">
                <a:ea typeface="+mn-ea"/>
                <a:cs typeface="+mn-cs"/>
              </a:rPr>
              <a:t>use named constants rather than variables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1CF41E1D-060B-F940-2B9B-693E817F92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99EA9-229E-4A54-9191-93E481676CAE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012F179C-7006-89E4-84FA-247797B74C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848600" cy="14478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Type Compatibility, </a:t>
            </a:r>
            <a:br>
              <a:rPr lang="en-GB" altLang="en-US"/>
            </a:br>
            <a:r>
              <a:rPr lang="en-GB" altLang="en-US"/>
              <a:t>Errors and Warnings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A63272C-B6C0-75FA-6817-8271D63C7B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7924800" cy="3810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as a rule, you cannot store a value of one type in a variable of another type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trying to do it leads to </a:t>
            </a:r>
            <a:r>
              <a:rPr lang="en-GB" altLang="en-US" sz="1700" i="1" dirty="0"/>
              <a:t>type mismatch</a:t>
            </a:r>
            <a:r>
              <a:rPr lang="en-GB" altLang="en-US" sz="1700" dirty="0"/>
              <a:t> 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 dirty="0" err="1">
                <a:solidFill>
                  <a:srgbClr val="FFFF66"/>
                </a:solidFill>
                <a:latin typeface="Courier New" panose="02070309020205020404" pitchFamily="49" charset="0"/>
              </a:rPr>
              <a:t>intvar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 err="1">
                <a:solidFill>
                  <a:srgbClr val="FFFF66"/>
                </a:solidFill>
                <a:latin typeface="Courier New" panose="02070309020205020404" pitchFamily="49" charset="0"/>
              </a:rPr>
              <a:t>intvar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 = 2.99;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compiler prints this: 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warning: assignment to ’int' from ’double'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700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two kinds of compiler messages: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error – </a:t>
            </a:r>
            <a:r>
              <a:rPr lang="en-GB" altLang="en-US" sz="1700" dirty="0"/>
              <a:t>problem with source code make generation of object code impossible, compiler continues to check for more problems in code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warning – </a:t>
            </a:r>
            <a:r>
              <a:rPr lang="en-GB" altLang="en-US" sz="1700" dirty="0"/>
              <a:t>unusual condition that may indicate a problem, object code generation proceeds</a:t>
            </a:r>
            <a:endParaRPr lang="en-GB" altLang="en-US" sz="1700" i="1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9BBC5765-B63B-5697-212F-86D3683CA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120925E8-93FC-4395-9BC2-C24C85AD2871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9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Luxi Sans"/>
        <a:cs typeface="Luxi Sans"/>
      </a:majorFont>
      <a:minorFont>
        <a:latin typeface="Arial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Luxi Sans"/>
        <a:cs typeface="Luxi Sans"/>
      </a:majorFont>
      <a:minorFont>
        <a:latin typeface="Arial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1553</Words>
  <Application>Microsoft Office PowerPoint</Application>
  <PresentationFormat>On-screen Show (4:3)</PresentationFormat>
  <Paragraphs>207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Luxi Sans</vt:lpstr>
      <vt:lpstr>Arial</vt:lpstr>
      <vt:lpstr>Monotype Sorts</vt:lpstr>
      <vt:lpstr>Courier New</vt:lpstr>
      <vt:lpstr>Office Theme</vt:lpstr>
      <vt:lpstr>1_Office Theme</vt:lpstr>
      <vt:lpstr>green</vt:lpstr>
      <vt:lpstr>Basic Notions Review</vt:lpstr>
      <vt:lpstr>Types, Expressions,  More on Assignment</vt:lpstr>
      <vt:lpstr>int and double</vt:lpstr>
      <vt:lpstr>char Type</vt:lpstr>
      <vt:lpstr>Digits, Numbers, Characters </vt:lpstr>
      <vt:lpstr>bool Type</vt:lpstr>
      <vt:lpstr>Literal Constants</vt:lpstr>
      <vt:lpstr>Named Constants</vt:lpstr>
      <vt:lpstr>Type Compatibility,  Errors and Warnings</vt:lpstr>
      <vt:lpstr>Expressions and Operators</vt:lpstr>
      <vt:lpstr>Binary Integer Operators</vt:lpstr>
      <vt:lpstr>Binary Double/Mixed Operators</vt:lpstr>
      <vt:lpstr>Unary Operators, Precedence</vt:lpstr>
      <vt:lpstr>Whole Numbers in Division</vt:lpstr>
      <vt:lpstr>Assignment Conversions</vt:lpstr>
      <vt:lpstr>Compound Assignment</vt:lpstr>
      <vt:lpstr>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Notions Review</dc:title>
  <cp:lastModifiedBy>Patel, Yug</cp:lastModifiedBy>
  <cp:revision>172</cp:revision>
  <dcterms:modified xsi:type="dcterms:W3CDTF">2024-04-21T03:53:37Z</dcterms:modified>
</cp:coreProperties>
</file>