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68" r:id="rId2"/>
    <p:sldId id="258" r:id="rId3"/>
    <p:sldId id="600" r:id="rId4"/>
    <p:sldId id="605" r:id="rId5"/>
    <p:sldId id="601" r:id="rId6"/>
    <p:sldId id="265" r:id="rId7"/>
    <p:sldId id="266" r:id="rId8"/>
    <p:sldId id="604" r:id="rId9"/>
    <p:sldId id="603" r:id="rId10"/>
    <p:sldId id="60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B9C238-0C43-2864-5939-AD1145BD5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AD4CB8-A1C8-4A7D-AFA7-B1ACC77487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1FB03BC-F2DC-CFBD-76B1-CA32D6CE06E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8A492B9-0317-A09C-B70C-58281A243A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E6BFED1-0DEB-4B31-8B39-7AE6DB28F6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CC9C975-38C8-1B2C-D799-8CA952CB05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9E524A-58E3-4F56-BE31-DA3BB4688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C419BCE4-A52F-64A7-AE4F-6A1F42D65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29B9986-FFF2-9E78-DA48-A2C5408A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4FAD9E1-9BAA-AAFD-4031-9D7ACFFE7E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3450"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171D9B-45B7-4184-99F8-5B76DEB1C7C4}" type="slidenum">
              <a:rPr lang="en-US" altLang="en-US" sz="1000" smtClean="0">
                <a:latin typeface="Arial" panose="020B0604020202020204" pitchFamily="34" charset="0"/>
              </a:rPr>
              <a:pPr/>
              <a:t>10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6C83E91E-59BB-3D52-5CF6-FCA44C069832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D1274E8E-6850-EF03-BA66-C5BAC14019E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BF9D8397-480C-2880-07E0-3135C9633AEE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744E-E64E-2B6E-C4E7-593F488594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17A44-FF65-08F6-A6D0-2AE446CEE8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86D6E-2AB9-AD7A-F72A-1E56A4F2C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71DFB-29D4-4C47-A903-48C879B9B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84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2A05B08-C35C-0959-A58B-1E3209B9F6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E7EB193-B938-F0A7-EF95-1BD2D5B2BC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E9B29-9BB9-4E86-B23E-586CEC81B4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7C0A38-C4F0-6F43-73DA-D8DF59B848A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3B3BED4-F450-4ED2-E7A5-65923050DA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293B52F-1FE9-3B71-1824-BA28D1253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E0018-0651-477F-92FC-297912B29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0D35DC-D9E2-8A6C-0DEF-F754A6F428A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176AE0E-0B2A-AA6F-23F3-53A11AB1C8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70E117-2F7C-064C-F817-DF9F9DFC87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DB7D2-6EEF-48F5-9F56-C33EF3432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C16B99C-08A5-D876-6678-0684FC8AC9D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9C64549-86A4-D775-D485-10ED628ACD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32EEC84-4D57-B74C-84FA-853967240E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4922E-D478-437D-B474-0FE0A48DC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525D0D8-58B0-FB76-A624-92984908108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035CB20-7F68-34E7-EBCA-793BFDD888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F917F45-8649-F9EE-5E68-D5CAF23454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03F58-A0F7-4E1B-A429-3B61F1AED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CF65CB-7077-779F-3ACB-0620F46807D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8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014C04-F2DD-1441-B845-D594E491A7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3F4B9B3-008B-C0AF-A9B0-C03CA3F701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42062-D993-4FBF-A8C6-165B9525F5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C2A9AC0-5E39-BC66-6F6E-E455652F900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0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602EAB4-EDA8-5842-5267-0FF4D5D3ED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6C8BAA8-5359-6CEB-6D72-B36A79CFA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99B2C-A553-4CA9-8871-E566EF590F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8675C8B-6902-E120-D172-76485B5E44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0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8A0EB34-A01F-F2F6-4B06-F7D74FC738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7F2278C-2A22-66DA-01F5-36B19FF17A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FA6D3-87DF-45BA-A1D6-DCC7C85AA3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0C0F02B-BB6F-085E-F3ED-B22133049B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6F4D06-8FC8-9EC9-1927-F19F1F116D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F3403CF-D539-6BF7-00C9-57710FE734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82048-D888-4176-AE1F-EDF281E02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92AB62A-AE6D-708E-224D-09EB3CCD18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B2CC919-002E-1FA6-711E-2AF4DD8F84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02E97E6-391A-C105-0233-87300BF308F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D1758-1156-4030-BE65-7B717BD83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35AAC60-2693-055D-F8E7-1C6744BB06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9FE23734-BC59-7B12-2569-4728A8350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B6A4843F-B69B-2616-318C-7AE6A79A8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D2D657D4-2425-4E7B-0C0C-FEF69AD7B9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37586264-1B48-3CA5-86BE-D8389E1488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295EF7-90EC-4BAD-9B1B-EAB4DD79F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64AB00E5-350B-166C-E152-FD362D8B46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1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F3FE7DD-92B5-66E3-03A1-DBD650B393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Pointers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6970ADD-AC16-F4A1-FDD9-F1BB81A34D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60638" y="4524375"/>
            <a:ext cx="2105025" cy="338138"/>
          </a:xfrm>
        </p:spPr>
        <p:txBody>
          <a:bodyPr/>
          <a:lstStyle/>
          <a:p>
            <a:endParaRPr lang="en-US" altLang="en-US" sz="3200">
              <a:solidFill>
                <a:schemeClr val="folHlink"/>
              </a:solidFill>
            </a:endParaRPr>
          </a:p>
        </p:txBody>
      </p:sp>
      <p:pic>
        <p:nvPicPr>
          <p:cNvPr id="4100" name="Picture 5" descr="English pointer.jpg">
            <a:extLst>
              <a:ext uri="{FF2B5EF4-FFF2-40B4-BE49-F238E27FC236}">
                <a16:creationId xmlns:a16="http://schemas.microsoft.com/office/drawing/2014/main" id="{AE6997BD-F51D-1784-8D7B-4CF07FE7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34290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E95CD5-0B95-1276-32AB-B65873101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Pointers to Objects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1D2159B-585F-D66B-6C5B-001C01A2B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  <a:noFill/>
        </p:spPr>
        <p:txBody>
          <a:bodyPr/>
          <a:lstStyle/>
          <a:p>
            <a:r>
              <a:rPr lang="en-US" altLang="en-US" sz="1700"/>
              <a:t>pointers can point to objects: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int get() const {return d_;};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void set(int d){d_=d;};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 int d_;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  <a:endParaRPr lang="en-US" altLang="en-US" sz="1700"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myclass ob, *obp=&amp;ob;</a:t>
            </a:r>
          </a:p>
          <a:p>
            <a:r>
              <a:rPr lang="en-US" altLang="en-US" sz="1700"/>
              <a:t>members can be accessed using pointers:</a:t>
            </a: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(*obp).set(5);</a:t>
            </a:r>
            <a:endParaRPr lang="en-US" altLang="en-US" sz="1700">
              <a:latin typeface="Courier New" panose="02070309020205020404" pitchFamily="49" charset="0"/>
            </a:endParaRPr>
          </a:p>
          <a:p>
            <a:r>
              <a:rPr lang="en-US" altLang="en-US" sz="1700"/>
              <a:t>parentheses around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(*obp)</a:t>
            </a:r>
            <a:r>
              <a:rPr lang="en-US" altLang="en-US" sz="1700"/>
              <a:t> are needed because dot-operator has higher precedence than dereferencing </a:t>
            </a:r>
          </a:p>
          <a:p>
            <a:r>
              <a:rPr lang="en-US" altLang="en-US" sz="1700"/>
              <a:t>a shorthand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700"/>
              <a:t> is used for accessing members of the object the pointer points to: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obp-&gt;get();</a:t>
            </a:r>
            <a:endParaRPr lang="en-US" altLang="en-US" sz="1700">
              <a:latin typeface="Courier New" panose="02070309020205020404" pitchFamily="49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C754A7A0-02A6-D725-D1CC-6E6F80BC3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47F19F-CD18-47EE-BD8A-17847358F51C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82CF98E-82B3-5B65-5385-F10C3E792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What Is Pointer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799B33-90CB-9F4A-641F-D6BFF86D9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5410200" cy="5257800"/>
          </a:xfrm>
          <a:noFill/>
        </p:spPr>
        <p:txBody>
          <a:bodyPr/>
          <a:lstStyle/>
          <a:p>
            <a:r>
              <a:rPr lang="en-US" altLang="en-US" sz="1700"/>
              <a:t>every  variable has memory address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c=’y’;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i=2;</a:t>
            </a:r>
          </a:p>
          <a:p>
            <a:r>
              <a:rPr lang="en-US" altLang="en-US" sz="1700"/>
              <a:t>address of variable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700"/>
              <a:t> is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0022</a:t>
            </a:r>
            <a:endParaRPr lang="en-US" altLang="en-US" sz="1700"/>
          </a:p>
          <a:p>
            <a:r>
              <a:rPr lang="en-US" altLang="en-US" sz="1700"/>
              <a:t>address can used to refer to this variable</a:t>
            </a:r>
          </a:p>
          <a:p>
            <a:r>
              <a:rPr lang="en-US" altLang="en-US" sz="1700"/>
              <a:t>address can be stored in a variable of special type called </a:t>
            </a:r>
            <a:r>
              <a:rPr lang="en-US" altLang="en-US" sz="1700" i="1"/>
              <a:t>pointer (variable) </a:t>
            </a:r>
          </a:p>
          <a:p>
            <a:r>
              <a:rPr lang="en-US" altLang="en-US" sz="1700"/>
              <a:t>C++ provides an </a:t>
            </a:r>
            <a:r>
              <a:rPr lang="en-US" altLang="en-US" sz="1700" i="1"/>
              <a:t>abstraction</a:t>
            </a:r>
            <a:r>
              <a:rPr lang="en-US" altLang="en-US" sz="1700"/>
              <a:t> of pointer</a:t>
            </a:r>
            <a:endParaRPr lang="en-US" altLang="en-US" sz="1700" i="1"/>
          </a:p>
          <a:p>
            <a:pPr lvl="1"/>
            <a:r>
              <a:rPr lang="en-US" altLang="en-US" sz="1700"/>
              <a:t>pointer is used only to refer to the variable it points to - we usually don’t think of pointers as holding integer (address) just a reference to a variable</a:t>
            </a:r>
          </a:p>
          <a:p>
            <a:r>
              <a:rPr lang="en-US" altLang="en-US" sz="1700"/>
              <a:t>pointer: a mechanism to uniformly manipulate multiple memory locations in sequence</a:t>
            </a:r>
          </a:p>
        </p:txBody>
      </p:sp>
      <p:sp>
        <p:nvSpPr>
          <p:cNvPr id="5124" name="Text Box 37">
            <a:extLst>
              <a:ext uri="{FF2B5EF4-FFF2-40B4-BE49-F238E27FC236}">
                <a16:creationId xmlns:a16="http://schemas.microsoft.com/office/drawing/2014/main" id="{927752DA-B4AC-5E10-B5AF-C4FF345E1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1249363"/>
            <a:ext cx="277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folHlink"/>
                </a:solidFill>
              </a:rPr>
              <a:t>name memory address</a:t>
            </a:r>
            <a:endParaRPr lang="en-US" altLang="en-US" sz="4400">
              <a:latin typeface="Times New Roman" panose="02020603050405020304" pitchFamily="18" charset="0"/>
            </a:endParaRPr>
          </a:p>
        </p:txBody>
      </p:sp>
      <p:grpSp>
        <p:nvGrpSpPr>
          <p:cNvPr id="5125" name="Group 56">
            <a:extLst>
              <a:ext uri="{FF2B5EF4-FFF2-40B4-BE49-F238E27FC236}">
                <a16:creationId xmlns:a16="http://schemas.microsoft.com/office/drawing/2014/main" id="{5C067688-96D6-9D4D-0C54-0A9BADCD5082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1630363"/>
            <a:ext cx="2136775" cy="1751012"/>
            <a:chOff x="4128" y="768"/>
            <a:chExt cx="1346" cy="1103"/>
          </a:xfrm>
        </p:grpSpPr>
        <p:sp>
          <p:nvSpPr>
            <p:cNvPr id="5138" name="Rectangle 19">
              <a:extLst>
                <a:ext uri="{FF2B5EF4-FFF2-40B4-BE49-F238E27FC236}">
                  <a16:creationId xmlns:a16="http://schemas.microsoft.com/office/drawing/2014/main" id="{4B923B2B-340D-E93E-96D7-36B36C37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0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5139" name="Rectangle 20">
              <a:extLst>
                <a:ext uri="{FF2B5EF4-FFF2-40B4-BE49-F238E27FC236}">
                  <a16:creationId xmlns:a16="http://schemas.microsoft.com/office/drawing/2014/main" id="{6AF96C85-5E59-EB3A-DD58-338080052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768"/>
              <a:ext cx="480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Courier New" panose="02070309020205020404" pitchFamily="49" charset="0"/>
                </a:rPr>
                <a:t>’y’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5140" name="Rectangle 22">
              <a:extLst>
                <a:ext uri="{FF2B5EF4-FFF2-40B4-BE49-F238E27FC236}">
                  <a16:creationId xmlns:a16="http://schemas.microsoft.com/office/drawing/2014/main" id="{5ED116D6-A363-3E5F-92DC-8769211D2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6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altLang="en-US" sz="4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1" name="Rectangle 33">
              <a:extLst>
                <a:ext uri="{FF2B5EF4-FFF2-40B4-BE49-F238E27FC236}">
                  <a16:creationId xmlns:a16="http://schemas.microsoft.com/office/drawing/2014/main" id="{100E9821-4D7E-FA14-C1C4-B00E8B114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08"/>
              <a:ext cx="480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5142" name="Rectangle 34">
              <a:extLst>
                <a:ext uri="{FF2B5EF4-FFF2-40B4-BE49-F238E27FC236}">
                  <a16:creationId xmlns:a16="http://schemas.microsoft.com/office/drawing/2014/main" id="{478B7147-94BE-801D-91EC-772A86768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768"/>
              <a:ext cx="5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0021</a:t>
              </a:r>
              <a:endParaRPr lang="en-US" altLang="en-US" sz="4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43" name="Rectangle 35">
              <a:extLst>
                <a:ext uri="{FF2B5EF4-FFF2-40B4-BE49-F238E27FC236}">
                  <a16:creationId xmlns:a16="http://schemas.microsoft.com/office/drawing/2014/main" id="{EFF8DEE8-6694-053B-2889-253F0BDF0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008"/>
              <a:ext cx="5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" pitchFamily="49" charset="0"/>
                </a:rPr>
                <a:t> </a:t>
              </a: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0022</a:t>
              </a:r>
            </a:p>
          </p:txBody>
        </p:sp>
        <p:sp>
          <p:nvSpPr>
            <p:cNvPr id="5144" name="Rectangle 40">
              <a:extLst>
                <a:ext uri="{FF2B5EF4-FFF2-40B4-BE49-F238E27FC236}">
                  <a16:creationId xmlns:a16="http://schemas.microsoft.com/office/drawing/2014/main" id="{8082E012-5025-7D06-4B94-13D3B0C5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632"/>
              <a:ext cx="624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0021</a:t>
              </a:r>
            </a:p>
          </p:txBody>
        </p:sp>
        <p:sp>
          <p:nvSpPr>
            <p:cNvPr id="5145" name="Rectangle 41">
              <a:extLst>
                <a:ext uri="{FF2B5EF4-FFF2-40B4-BE49-F238E27FC236}">
                  <a16:creationId xmlns:a16="http://schemas.microsoft.com/office/drawing/2014/main" id="{6590F9F6-8C85-84A7-0578-72CA5993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32"/>
              <a:ext cx="21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</a:p>
          </p:txBody>
        </p:sp>
      </p:grpSp>
      <p:grpSp>
        <p:nvGrpSpPr>
          <p:cNvPr id="5126" name="Group 57">
            <a:extLst>
              <a:ext uri="{FF2B5EF4-FFF2-40B4-BE49-F238E27FC236}">
                <a16:creationId xmlns:a16="http://schemas.microsoft.com/office/drawing/2014/main" id="{305A6220-37CF-A3AD-29AD-3A7CB4924D7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992563"/>
            <a:ext cx="2778125" cy="2132012"/>
            <a:chOff x="3840" y="2448"/>
            <a:chExt cx="1750" cy="1343"/>
          </a:xfrm>
        </p:grpSpPr>
        <p:sp>
          <p:nvSpPr>
            <p:cNvPr id="5128" name="Text Box 45">
              <a:extLst>
                <a:ext uri="{FF2B5EF4-FFF2-40B4-BE49-F238E27FC236}">
                  <a16:creationId xmlns:a16="http://schemas.microsoft.com/office/drawing/2014/main" id="{E358BBFC-497C-FD08-59BA-D0AB14EED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8"/>
              <a:ext cx="17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folHlink"/>
                  </a:solidFill>
                </a:rPr>
                <a:t>name memory address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5129" name="Rectangle 46">
              <a:extLst>
                <a:ext uri="{FF2B5EF4-FFF2-40B4-BE49-F238E27FC236}">
                  <a16:creationId xmlns:a16="http://schemas.microsoft.com/office/drawing/2014/main" id="{1AD799E8-F041-A3CB-3AE1-38B1AB35D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2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" pitchFamily="49" charset="0"/>
                </a:rPr>
                <a:t>i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5130" name="Rectangle 47">
              <a:extLst>
                <a:ext uri="{FF2B5EF4-FFF2-40B4-BE49-F238E27FC236}">
                  <a16:creationId xmlns:a16="http://schemas.microsoft.com/office/drawing/2014/main" id="{C9DB98FA-919C-827C-CB11-AD13C11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88"/>
              <a:ext cx="480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latin typeface="Courier New" panose="02070309020205020404" pitchFamily="49" charset="0"/>
                </a:rPr>
                <a:t>’y’</a:t>
              </a: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5131" name="Rectangle 48">
              <a:extLst>
                <a:ext uri="{FF2B5EF4-FFF2-40B4-BE49-F238E27FC236}">
                  <a16:creationId xmlns:a16="http://schemas.microsoft.com/office/drawing/2014/main" id="{A7AF9F25-270D-206B-F813-2B734D345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5132" name="Rectangle 49">
              <a:extLst>
                <a:ext uri="{FF2B5EF4-FFF2-40B4-BE49-F238E27FC236}">
                  <a16:creationId xmlns:a16="http://schemas.microsoft.com/office/drawing/2014/main" id="{E9B7E9B2-90B5-E25B-EFE1-861FD5951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28"/>
              <a:ext cx="480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5133" name="Rectangle 50">
              <a:extLst>
                <a:ext uri="{FF2B5EF4-FFF2-40B4-BE49-F238E27FC236}">
                  <a16:creationId xmlns:a16="http://schemas.microsoft.com/office/drawing/2014/main" id="{ADBCDC90-F057-C7CB-B238-DA304049C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688"/>
              <a:ext cx="5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0021</a:t>
              </a:r>
            </a:p>
          </p:txBody>
        </p:sp>
        <p:sp>
          <p:nvSpPr>
            <p:cNvPr id="5134" name="Rectangle 51">
              <a:extLst>
                <a:ext uri="{FF2B5EF4-FFF2-40B4-BE49-F238E27FC236}">
                  <a16:creationId xmlns:a16="http://schemas.microsoft.com/office/drawing/2014/main" id="{371EC446-3FF0-560C-44BF-2AD89B0C6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28"/>
              <a:ext cx="53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0022</a:t>
              </a:r>
            </a:p>
          </p:txBody>
        </p:sp>
        <p:sp>
          <p:nvSpPr>
            <p:cNvPr id="5135" name="Rectangle 52">
              <a:extLst>
                <a:ext uri="{FF2B5EF4-FFF2-40B4-BE49-F238E27FC236}">
                  <a16:creationId xmlns:a16="http://schemas.microsoft.com/office/drawing/2014/main" id="{0B5C4027-ACD4-1F8F-8DD2-4B400ABD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552"/>
              <a:ext cx="624" cy="239"/>
            </a:xfrm>
            <a:prstGeom prst="rect">
              <a:avLst/>
            </a:prstGeom>
            <a:noFill/>
            <a:ln w="17526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urier New" panose="02070309020205020404" pitchFamily="49" charset="0"/>
              </a:endParaRPr>
            </a:p>
          </p:txBody>
        </p:sp>
        <p:sp>
          <p:nvSpPr>
            <p:cNvPr id="5136" name="Rectangle 53">
              <a:extLst>
                <a:ext uri="{FF2B5EF4-FFF2-40B4-BE49-F238E27FC236}">
                  <a16:creationId xmlns:a16="http://schemas.microsoft.com/office/drawing/2014/main" id="{882A4375-2866-055F-656E-C0AA75236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52"/>
              <a:ext cx="21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2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cp</a:t>
              </a:r>
            </a:p>
          </p:txBody>
        </p:sp>
        <p:sp>
          <p:nvSpPr>
            <p:cNvPr id="5137" name="Line 55">
              <a:extLst>
                <a:ext uri="{FF2B5EF4-FFF2-40B4-BE49-F238E27FC236}">
                  <a16:creationId xmlns:a16="http://schemas.microsoft.com/office/drawing/2014/main" id="{69BA0B77-53D7-7D89-1053-ECBDB7662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880"/>
              <a:ext cx="432" cy="76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7" name="Slide Number Placeholder 24">
            <a:extLst>
              <a:ext uri="{FF2B5EF4-FFF2-40B4-BE49-F238E27FC236}">
                <a16:creationId xmlns:a16="http://schemas.microsoft.com/office/drawing/2014/main" id="{B2E5AE5A-EE0E-AC66-8B20-A3E7B5486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A68B26-1C00-4CDB-A310-B37E9ED981B1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C599BA9-7838-EF69-FFF9-479CBAD8B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Pointer Declaration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A6AB912-8E3B-EB27-DA7D-49E4EB673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105400"/>
          </a:xfrm>
        </p:spPr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en-US" sz="1700" dirty="0"/>
              <a:t>pointer variable is declared as follows: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rgbClr val="FFFF00"/>
                </a:solidFill>
              </a:rPr>
              <a:t>typeOfVariablePointedTo</a:t>
            </a:r>
            <a:r>
              <a:rPr lang="en-US" sz="1700" dirty="0">
                <a:solidFill>
                  <a:srgbClr val="FFFF00"/>
                </a:solidFill>
              </a:rPr>
              <a:t>   *</a:t>
            </a:r>
            <a:r>
              <a:rPr lang="en-US" sz="1700" dirty="0" err="1">
                <a:solidFill>
                  <a:srgbClr val="FFFF00"/>
                </a:solidFill>
              </a:rPr>
              <a:t>pointerName</a:t>
            </a:r>
            <a:r>
              <a:rPr lang="en-US" sz="1700" dirty="0">
                <a:solidFill>
                  <a:srgbClr val="FFFF00"/>
                </a:solidFill>
              </a:rPr>
              <a:t>;</a:t>
            </a:r>
          </a:p>
          <a:p>
            <a:pPr>
              <a:spcBef>
                <a:spcPct val="10000"/>
              </a:spcBef>
              <a:defRPr/>
            </a:pPr>
            <a:endParaRPr lang="en-US" sz="1700" dirty="0"/>
          </a:p>
          <a:p>
            <a:pPr>
              <a:spcBef>
                <a:spcPct val="10000"/>
              </a:spcBef>
              <a:defRPr/>
            </a:pPr>
            <a:r>
              <a:rPr lang="en-US" sz="1700" dirty="0"/>
              <a:t>example:</a:t>
            </a: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double *p;</a:t>
            </a:r>
            <a:endParaRPr lang="en-US" sz="1700" dirty="0">
              <a:latin typeface="Courier New" pitchFamily="49" charset="0"/>
            </a:endParaRP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*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700" dirty="0"/>
              <a:t>pointer declarations can be intermixed with ordinary variable declarations:</a:t>
            </a:r>
          </a:p>
          <a:p>
            <a:pPr lvl="2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char *cp, c1=’y’, c2=’n’;</a:t>
            </a:r>
            <a:endParaRPr lang="en-US" sz="1700" dirty="0">
              <a:latin typeface="Courier New" pitchFamily="49" charset="0"/>
            </a:endParaRPr>
          </a:p>
          <a:p>
            <a:pPr lvl="2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, *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ip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lang="en-US" sz="1700" dirty="0"/>
              <a:t>star can move to type without changing semantics: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  <a:defRPr/>
            </a:pP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	int *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, j; </a:t>
            </a:r>
            <a:r>
              <a:rPr lang="en-US" sz="1700" dirty="0">
                <a:ea typeface="+mn-ea"/>
                <a:cs typeface="+mn-cs"/>
              </a:rPr>
              <a:t>is the same as 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int* 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, j;</a:t>
            </a:r>
          </a:p>
          <a:p>
            <a:pPr>
              <a:spcBef>
                <a:spcPct val="10000"/>
              </a:spcBef>
              <a:defRPr/>
            </a:pPr>
            <a:endParaRPr lang="en-US" sz="1700" dirty="0"/>
          </a:p>
          <a:p>
            <a:pPr>
              <a:spcBef>
                <a:spcPct val="10000"/>
              </a:spcBef>
              <a:defRPr/>
            </a:pPr>
            <a:r>
              <a:rPr lang="en-US" sz="1700" dirty="0"/>
              <a:t>pointer to a pointer is legal and sometimes used: 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char **</a:t>
            </a:r>
            <a:r>
              <a:rPr lang="en-US" sz="1700" dirty="0" err="1">
                <a:solidFill>
                  <a:schemeClr val="accent2"/>
                </a:solidFill>
                <a:latin typeface="Courier New" pitchFamily="49" charset="0"/>
              </a:rPr>
              <a:t>cpp</a:t>
            </a:r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endParaRPr lang="en-US" sz="17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3898F40-4845-F65B-27F8-F84B801AA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6D5A17-AEDA-4F14-8756-5E1A1E993F4E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0D3EC73-1511-615A-61E5-C001B2538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381000"/>
          </a:xfrm>
          <a:noFill/>
        </p:spPr>
        <p:txBody>
          <a:bodyPr/>
          <a:lstStyle/>
          <a:p>
            <a:r>
              <a:rPr lang="en-US" altLang="en-US"/>
              <a:t>Reference and Dereference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3889AF7-C87D-8964-CD8E-7331B1C91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7244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sz="1700"/>
              <a:t> </a:t>
            </a:r>
            <a:r>
              <a:rPr lang="en-US" altLang="en-US" sz="1700" i="1"/>
              <a:t>reference </a:t>
            </a:r>
            <a:r>
              <a:rPr lang="en-US" altLang="en-US" sz="1700"/>
              <a:t>or </a:t>
            </a:r>
            <a:r>
              <a:rPr lang="en-US" altLang="en-US" sz="1700" i="1"/>
              <a:t>address of</a:t>
            </a:r>
            <a:r>
              <a:rPr lang="en-US" altLang="en-US" sz="1700"/>
              <a:t> operator: returns the address of a variable, used to assign value to pointer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cp = &amp;c1;  // until reassigned cp ”points to” c1</a:t>
            </a:r>
            <a:endParaRPr lang="en-US" altLang="en-US" sz="1700"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 </a:t>
            </a:r>
            <a:r>
              <a:rPr lang="en-US" altLang="en-US" sz="1700" i="1"/>
              <a:t>dereference </a:t>
            </a:r>
            <a:r>
              <a:rPr lang="en-US" altLang="en-US" sz="1700"/>
              <a:t>or </a:t>
            </a:r>
            <a:r>
              <a:rPr lang="en-US" altLang="en-US" sz="1700" i="1"/>
              <a:t>indirection </a:t>
            </a:r>
            <a:r>
              <a:rPr lang="en-US" altLang="en-US" sz="1700"/>
              <a:t>operator: access the location the pointer points to, two forms</a:t>
            </a:r>
          </a:p>
          <a:p>
            <a:pPr lvl="1">
              <a:spcBef>
                <a:spcPct val="10000"/>
              </a:spcBef>
            </a:pPr>
            <a:r>
              <a:rPr lang="en-US" altLang="en-US" sz="1700"/>
              <a:t>for reading: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*cp &lt;&lt; endl;</a:t>
            </a:r>
          </a:p>
          <a:p>
            <a:pPr lvl="1">
              <a:spcBef>
                <a:spcPct val="10000"/>
              </a:spcBef>
            </a:pPr>
            <a:r>
              <a:rPr lang="en-US" altLang="en-US" sz="1700"/>
              <a:t>for writing:  	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*cp = ’G’;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1700"/>
              <a:t>note that star at pointer declaration is not a dereference operator – it just signifies that the variable is a pointer.</a:t>
            </a:r>
          </a:p>
          <a:p>
            <a:pPr>
              <a:spcBef>
                <a:spcPct val="10000"/>
              </a:spcBef>
            </a:pPr>
            <a:endParaRPr lang="en-US" altLang="en-US" sz="17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DC09FF3-0FB7-A370-EBAB-8BF7FC41E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DD2A88-C657-444D-B7C7-3EBCE330DEB2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BB7550E-9E10-4A86-69DF-17EEC8169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Pointer Usage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2C28FB-87BE-07AC-D76F-5707F9297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334000"/>
          </a:xfrm>
          <a:noFill/>
        </p:spPr>
        <p:txBody>
          <a:bodyPr/>
          <a:lstStyle/>
          <a:p>
            <a:r>
              <a:rPr lang="en-US" altLang="en-US" sz="1800"/>
              <a:t>pointer can be initialized</a:t>
            </a: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char *cp2=&amp;c2;</a:t>
            </a: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*ip;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r>
              <a:rPr lang="en-US" altLang="en-US" sz="1800"/>
              <a:t>pointer can point to multiple variables (in sequence) and multiple pointers can point to the same variable</a:t>
            </a:r>
          </a:p>
          <a:p>
            <a:pPr>
              <a:buFont typeface="Monotype Sorts" pitchFamily="2" charset="2"/>
              <a:buNone/>
            </a:pPr>
            <a:endParaRPr lang="en-US" altLang="en-US" sz="1800"/>
          </a:p>
          <a:p>
            <a:r>
              <a:rPr lang="en-US" altLang="en-US" sz="1800"/>
              <a:t>what does this code fragment do?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int *ip1, *ip2, one=1, two=2;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ip1=&amp;one;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ip2=ip1;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*ip1 = *ip1 + 1;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ip1=&amp;two;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*ip1 -= 1;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cout &lt;&lt; *ip2 &lt;&lt; ” ” &lt;&lt; *ip1;</a:t>
            </a:r>
          </a:p>
          <a:p>
            <a:pPr lvl="1">
              <a:buFont typeface="Monotype Sorts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en-US" sz="18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1BFF9D79-EACE-6049-322D-545D2992C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730BB-8A8B-4961-9B15-608C6BFDA9D4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AB0425B-6865-BE83-F8B6-0DABA951A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762000"/>
          </a:xfrm>
          <a:noFill/>
        </p:spPr>
        <p:txBody>
          <a:bodyPr/>
          <a:lstStyle/>
          <a:p>
            <a:r>
              <a:rPr lang="en-US" altLang="en-US"/>
              <a:t>Constants and Pointers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05E60F-C3F6-7E21-D5E0-AF560C898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20000" cy="4648200"/>
          </a:xfrm>
          <a:noFill/>
        </p:spPr>
        <p:txBody>
          <a:bodyPr/>
          <a:lstStyle/>
          <a:p>
            <a:r>
              <a:rPr lang="en-US" altLang="en-US" sz="1700" i="1"/>
              <a:t>constant pointer – </a:t>
            </a:r>
            <a:r>
              <a:rPr lang="en-US" altLang="en-US" sz="1700"/>
              <a:t>cannot change where it points to (can modify value in the location)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c = 'c';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char d = 'd';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*const ptr1 = &amp;c;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ptr1 = &amp;d; </a:t>
            </a:r>
            <a:r>
              <a:rPr lang="en-US" altLang="en-US" sz="1700" i="1">
                <a:solidFill>
                  <a:schemeClr val="accent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illegal</a:t>
            </a:r>
          </a:p>
          <a:p>
            <a:r>
              <a:rPr lang="en-US" altLang="en-US" sz="1700" i="1"/>
              <a:t>pointer to a constant –</a:t>
            </a:r>
            <a:r>
              <a:rPr lang="en-US" altLang="en-US" sz="1700"/>
              <a:t> cannot change what pointer points to (can make pointer point elsewhere)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const char *ptr2 = &amp;d;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*ptr2 = 'e'; </a:t>
            </a:r>
            <a:r>
              <a:rPr lang="en-US" altLang="en-US" sz="1700" i="1">
                <a:solidFill>
                  <a:schemeClr val="accent2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illegal: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cannot change 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    // through dereferencing ptr2</a:t>
            </a:r>
          </a:p>
          <a:p>
            <a:r>
              <a:rPr lang="en-US" altLang="en-US" sz="1700"/>
              <a:t>this also declares a pointer to a constant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char const *ptr2 = &amp;d;</a:t>
            </a:r>
            <a:r>
              <a:rPr lang="en-US" altLang="en-US" sz="1700"/>
              <a:t> </a:t>
            </a:r>
          </a:p>
          <a:p>
            <a:r>
              <a:rPr lang="en-US" altLang="en-US" sz="1700"/>
              <a:t>to recognize type, read from right to left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164197F-3417-860E-B16C-501DEC24A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ED4113-814C-402A-8544-89A3C7E4C3F7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87B065A-E01F-F21B-8C84-7970B2A74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Array Names and Constant Pointers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ECE29D9-B9A2-D666-2D3D-A441757CB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696200" cy="51816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700"/>
              <a:t>array name is in fact a constant pointer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example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*p;     // this is a pointer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a[5];  // this is an array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int *const a; plus memory allocation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// is equivalent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= a;      // now pointer references first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        // element of an array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an array name can be used as name and as pointer: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a[3]=22; // as array name: applying indexing</a:t>
            </a:r>
            <a:endParaRPr lang="en-US" altLang="en-US" sz="1700"/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= a;   // as pointer</a:t>
            </a:r>
            <a:endParaRPr lang="en-US" altLang="en-US" sz="1700"/>
          </a:p>
          <a:p>
            <a:pPr>
              <a:spcBef>
                <a:spcPct val="10000"/>
              </a:spcBef>
            </a:pPr>
            <a:r>
              <a:rPr lang="en-US" altLang="en-US" sz="1700"/>
              <a:t>a pointer can also be used similarly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p[4]=44; // as name</a:t>
            </a:r>
            <a:endParaRPr lang="en-US" altLang="en-US" sz="1700"/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= a;   // as pointer</a:t>
            </a:r>
            <a:endParaRPr lang="en-US" altLang="en-US" sz="1700"/>
          </a:p>
          <a:p>
            <a:pPr>
              <a:spcBef>
                <a:spcPct val="10000"/>
              </a:spcBef>
            </a:pPr>
            <a:r>
              <a:rPr lang="en-US" altLang="en-US" sz="1700"/>
              <a:t>since array name is a constant pointer – its modification is illegal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a=p;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// ERROR!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B0D68E91-3FFE-42E8-7E8C-8F63D42E05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FD49A-AEEA-4C32-AF3F-64D83F4E559F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4FB95CD-71A8-7002-44B3-2C14BC15B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Pointer Arithmetic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6CD8AFC-EDE2-AF52-2176-52A438499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15000"/>
          </a:xfrm>
          <a:noFill/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700"/>
              <a:t>array elements are guaranteed to be in continuous memory locations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adding one to pointer value advances it one memory location of its specified type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a[5], *p = a;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= p + 1; // p points to second element of the array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gives alternative way to manipulate arrays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allowed  pointer operations:   add/subtract integer, compound assignment, increment, decrement, subtract two pointers of the same type (what’s the purpose of that?)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++p; // moves p one position to the right – points to</a:t>
            </a:r>
            <a:b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// third element of array</a:t>
            </a:r>
            <a:endParaRPr lang="en-US" altLang="en-US" sz="1700"/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 -=2; // moves p two positions to the left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p – a; // prints how many elements between p and a</a:t>
            </a:r>
            <a:endParaRPr lang="en-US" altLang="en-US" sz="1700"/>
          </a:p>
          <a:p>
            <a:pPr>
              <a:spcBef>
                <a:spcPct val="10000"/>
              </a:spcBef>
            </a:pPr>
            <a:r>
              <a:rPr lang="en-US" altLang="en-US" sz="1700"/>
              <a:t>other arithmetic operations, like pointer division or multiplication, are not allowed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regular and pointer arithmetic operations can be intermixed</a:t>
            </a:r>
          </a:p>
          <a:p>
            <a:pPr lvl="1">
              <a:spcBef>
                <a:spcPct val="10000"/>
              </a:spcBef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*(++p) = 22;  // what does this do?</a:t>
            </a:r>
          </a:p>
          <a:p>
            <a:pPr>
              <a:spcBef>
                <a:spcPct val="10000"/>
              </a:spcBef>
            </a:pPr>
            <a:r>
              <a:rPr lang="en-US" altLang="en-US" sz="1700"/>
              <a:t>caution</a:t>
            </a:r>
          </a:p>
          <a:p>
            <a:pPr lvl="1">
              <a:spcBef>
                <a:spcPct val="10000"/>
              </a:spcBef>
            </a:pPr>
            <a:r>
              <a:rPr lang="en-US" altLang="en-US" sz="1700"/>
              <a:t>use only on continuous memory locations</a:t>
            </a:r>
          </a:p>
          <a:p>
            <a:pPr lvl="1">
              <a:spcBef>
                <a:spcPct val="10000"/>
              </a:spcBef>
            </a:pPr>
            <a:r>
              <a:rPr lang="en-US" altLang="en-US" sz="1700"/>
              <a:t>terse but obscure </a:t>
            </a:r>
          </a:p>
          <a:p>
            <a:pPr lvl="2">
              <a:spcBef>
                <a:spcPct val="10000"/>
              </a:spcBef>
            </a:pPr>
            <a:r>
              <a:rPr lang="en-US" altLang="en-US" sz="1700"/>
              <a:t>indexing may be clearer to understand</a:t>
            </a:r>
          </a:p>
          <a:p>
            <a:pPr lvl="2">
              <a:spcBef>
                <a:spcPct val="10000"/>
              </a:spcBef>
            </a:pPr>
            <a:r>
              <a:rPr lang="en-US" altLang="en-US" sz="1700"/>
              <a:t>error prone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A749DC45-662C-F451-42DA-C54798F132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BF6C0E-4C94-43F9-B8E0-2F13E7FFE161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BFD64C7-17F4-42AD-8F68-B7CE63102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Null Pointer/Loose Pointer Problem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E79E3E-768F-CBFF-8A11-284B19A4F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5334000"/>
          </a:xfrm>
          <a:noFill/>
        </p:spPr>
        <p:txBody>
          <a:bodyPr/>
          <a:lstStyle/>
          <a:p>
            <a:r>
              <a:rPr lang="en-US" altLang="en-US" sz="1700" i="1"/>
              <a:t>loose (dangling) pointer – </a:t>
            </a:r>
            <a:r>
              <a:rPr lang="en-US" altLang="en-US" sz="1700"/>
              <a:t>points to memory location that is not valid</a:t>
            </a:r>
            <a:endParaRPr lang="en-US" altLang="en-US" sz="1700" i="1"/>
          </a:p>
          <a:p>
            <a:r>
              <a:rPr lang="en-US" altLang="en-US" sz="1700"/>
              <a:t>a pointer that is not initialized holds arbitrary value – loose pointer</a:t>
            </a:r>
          </a:p>
          <a:p>
            <a:r>
              <a:rPr lang="en-US" altLang="en-US" sz="1700" i="1"/>
              <a:t>loose (dangling) pointer problem</a:t>
            </a:r>
            <a:r>
              <a:rPr lang="en-US" altLang="en-US" sz="1700"/>
              <a:t>:  assigning a value to or accessing the location pointed to by loose pointer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*ptr;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*ptr = 5; //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- loose pointer!</a:t>
            </a:r>
            <a:endParaRPr lang="en-US" altLang="en-US" sz="1700">
              <a:latin typeface="Courier New" panose="02070309020205020404" pitchFamily="49" charset="0"/>
            </a:endParaRPr>
          </a:p>
          <a:p>
            <a:pPr lvl="1"/>
            <a:r>
              <a:rPr lang="en-US" altLang="en-US" sz="1700"/>
              <a:t>what is the result of this assignment?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nullptr</a:t>
            </a:r>
            <a:r>
              <a:rPr lang="en-US" altLang="en-US" sz="1700"/>
              <a:t> constant guaranteed to be different from any address in memory</a:t>
            </a:r>
          </a:p>
          <a:p>
            <a:pPr lvl="1"/>
            <a:r>
              <a:rPr lang="en-US" altLang="en-US" sz="1700"/>
              <a:t> convenient for pointer initialization</a:t>
            </a:r>
            <a:br>
              <a:rPr lang="en-US" altLang="en-US" sz="1700"/>
            </a:br>
            <a:r>
              <a:rPr lang="en-US" altLang="en-US" sz="1700"/>
              <a:t>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*ptr = nullptr;</a:t>
            </a:r>
          </a:p>
          <a:p>
            <a:r>
              <a:rPr lang="en-US" altLang="en-US" sz="1700"/>
              <a:t>assigning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nullptr</a:t>
            </a:r>
            <a:r>
              <a:rPr lang="en-US" altLang="en-US" sz="1700"/>
              <a:t> to pointer does not eliminate loose pointer problem, useful to check if pointer is initialized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*ptr2 = nullptr, i=5;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*ptr2 = 5; // </a:t>
            </a:r>
            <a:r>
              <a:rPr lang="en-US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- still loose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if (ptr2 == nullptr) // is it initialized?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    ptr2=&amp;i;</a:t>
            </a:r>
          </a:p>
          <a:p>
            <a:pPr lvl="2">
              <a:buFontTx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cout &lt;&lt; *ptr2;</a:t>
            </a:r>
            <a:endParaRPr lang="en-US" altLang="en-US" sz="1700">
              <a:latin typeface="Courier New" panose="02070309020205020404" pitchFamily="49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4D96E98-6EFA-4686-EB32-3272FC914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A475DA-F9C2-40A1-B8FF-5D2ED1C4F143}" type="slidenum">
              <a:rPr lang="en-US" altLang="en-US" sz="12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3535</TotalTime>
  <Words>1105</Words>
  <Application>Microsoft Office PowerPoint</Application>
  <PresentationFormat>On-screen Show (4:3)</PresentationFormat>
  <Paragraphs>154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Arial</vt:lpstr>
      <vt:lpstr>Monotype Sorts</vt:lpstr>
      <vt:lpstr>Courier New</vt:lpstr>
      <vt:lpstr>Courier</vt:lpstr>
      <vt:lpstr>green</vt:lpstr>
      <vt:lpstr>Pointers</vt:lpstr>
      <vt:lpstr>What Is Pointer</vt:lpstr>
      <vt:lpstr>Pointer Declaration</vt:lpstr>
      <vt:lpstr>Reference and Dereference</vt:lpstr>
      <vt:lpstr>Pointer Usage</vt:lpstr>
      <vt:lpstr>Constants and Pointers</vt:lpstr>
      <vt:lpstr>Array Names and Constant Pointers</vt:lpstr>
      <vt:lpstr>Pointer Arithmetic</vt:lpstr>
      <vt:lpstr>Null Pointer/Loose Pointer Problem</vt:lpstr>
      <vt:lpstr>Pointers to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186</cp:revision>
  <cp:lastPrinted>2001-03-22T12:09:47Z</cp:lastPrinted>
  <dcterms:created xsi:type="dcterms:W3CDTF">1995-06-02T22:19:30Z</dcterms:created>
  <dcterms:modified xsi:type="dcterms:W3CDTF">2024-04-21T04:21:01Z</dcterms:modified>
</cp:coreProperties>
</file>