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1"/>
  </p:sldMasterIdLst>
  <p:notesMasterIdLst>
    <p:notesMasterId r:id="rId13"/>
  </p:notesMasterIdLst>
  <p:handoutMasterIdLst>
    <p:handoutMasterId r:id="rId14"/>
  </p:handoutMasterIdLst>
  <p:sldIdLst>
    <p:sldId id="602" r:id="rId2"/>
    <p:sldId id="268" r:id="rId3"/>
    <p:sldId id="618" r:id="rId4"/>
    <p:sldId id="603" r:id="rId5"/>
    <p:sldId id="617" r:id="rId6"/>
    <p:sldId id="266" r:id="rId7"/>
    <p:sldId id="604" r:id="rId8"/>
    <p:sldId id="605" r:id="rId9"/>
    <p:sldId id="607" r:id="rId10"/>
    <p:sldId id="616" r:id="rId11"/>
    <p:sldId id="606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1450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07E69CED-EE04-0A69-5F9F-B896DC56A10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9" tIns="0" rIns="18739" bIns="0" numCol="1" anchor="t" anchorCtr="0" compatLnSpc="1">
            <a:prstTxWarp prst="textNoShape">
              <a:avLst/>
            </a:prstTxWarp>
          </a:bodyPr>
          <a:lstStyle>
            <a:lvl1pPr defTabSz="933450">
              <a:defRPr sz="1000" i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46AE2FC1-428C-C8BE-D91B-5B9F02B94BB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9" tIns="0" rIns="18739" bIns="0" numCol="1" anchor="t" anchorCtr="0" compatLnSpc="1">
            <a:prstTxWarp prst="textNoShape">
              <a:avLst/>
            </a:prstTxWarp>
          </a:bodyPr>
          <a:lstStyle>
            <a:lvl1pPr algn="r" defTabSz="933450">
              <a:defRPr sz="1000" i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75F06187-C64C-F16D-E285-2EC39F725F45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9350" y="690563"/>
            <a:ext cx="4557713" cy="34178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70C6F745-3339-04DC-46B6-E3FF82450F4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849" rIns="92135" bIns="468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10C8DB27-2EFC-FF7F-335F-E166528B71D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9" tIns="0" rIns="18739" bIns="0" numCol="1" anchor="b" anchorCtr="0" compatLnSpc="1">
            <a:prstTxWarp prst="textNoShape">
              <a:avLst/>
            </a:prstTxWarp>
          </a:bodyPr>
          <a:lstStyle>
            <a:lvl1pPr defTabSz="933450">
              <a:defRPr sz="1000" i="1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09352CA3-781C-DB29-226D-142514717A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39" tIns="0" rIns="18739" bIns="0" numCol="1" anchor="b" anchorCtr="0" compatLnSpc="1">
            <a:prstTxWarp prst="textNoShape">
              <a:avLst/>
            </a:prstTxWarp>
          </a:bodyPr>
          <a:lstStyle>
            <a:lvl1pPr algn="r" defTabSz="933450">
              <a:defRPr sz="1000" i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2EDC561-4F1B-4CB7-9F18-A343DB2C45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5138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1863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97000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62138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>
            <a:extLst>
              <a:ext uri="{FF2B5EF4-FFF2-40B4-BE49-F238E27FC236}">
                <a16:creationId xmlns:a16="http://schemas.microsoft.com/office/drawing/2014/main" id="{29A6C884-D7C3-1180-9FDD-167D1B3B1155}"/>
              </a:ext>
            </a:extLst>
          </p:cNvPr>
          <p:cNvGrpSpPr>
            <a:grpSpLocks/>
          </p:cNvGrpSpPr>
          <p:nvPr/>
        </p:nvGrpSpPr>
        <p:grpSpPr bwMode="auto">
          <a:xfrm>
            <a:off x="4763" y="3276600"/>
            <a:ext cx="9137650" cy="152400"/>
            <a:chOff x="3" y="2064"/>
            <a:chExt cx="5756" cy="96"/>
          </a:xfrm>
        </p:grpSpPr>
        <p:sp>
          <p:nvSpPr>
            <p:cNvPr id="3" name="Rectangle 8">
              <a:extLst>
                <a:ext uri="{FF2B5EF4-FFF2-40B4-BE49-F238E27FC236}">
                  <a16:creationId xmlns:a16="http://schemas.microsoft.com/office/drawing/2014/main" id="{E411C1F5-A25F-2CE2-4E51-83914CBA6D5F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3" y="2064"/>
              <a:ext cx="5756" cy="47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" name="Rectangle 9">
              <a:extLst>
                <a:ext uri="{FF2B5EF4-FFF2-40B4-BE49-F238E27FC236}">
                  <a16:creationId xmlns:a16="http://schemas.microsoft.com/office/drawing/2014/main" id="{2FCDE369-D464-ADFB-DA03-CB405817EE04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3" y="2136"/>
              <a:ext cx="5756" cy="2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folHlink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843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8685F-597E-6854-BB09-FE7C3D0BDDD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4492B4-CB05-0694-AD3E-49D78446E3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0E973A-4D83-9865-2A69-72E92293FB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735287-696A-4217-9481-9CC7A54EB4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1764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6A25E363-DE8E-7398-D7A3-8677C4BC672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C29D58C8-FCF3-1794-D8C3-62EF1EEE4E3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E98121-F2C9-49CB-8ECA-4D6B1D269F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D6F61252-E1D6-4E07-A5B1-F88A197F870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29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228600"/>
            <a:ext cx="196215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340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AE00FCCC-7266-DA01-78B2-094DE58BE12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7F115B98-9665-D0FC-18BA-4AB92A3E260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D97472-4798-470F-989B-CDD30BF1BA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118907FE-3321-DC91-F068-A728BECCEC8B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22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45DC643F-61E3-DA20-0747-2C97B7E9183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468A7E2-3C1D-F487-0197-4C5E30B8625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85B33ECB-965B-42CA-A467-D03D062263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69A56729-BD91-1A07-A49F-28FBCC76709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68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90A6334F-E260-3F44-CF14-B55D938AE0D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5446C1A2-92A3-B18F-2172-E2F30CD9458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C446DB-867A-44CA-A69B-EC4FC92021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8F44601C-2BE3-EFF8-1313-0EE48268490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50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236A562-252D-A760-3351-26A6F4071FF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3192BE6F-ACBE-7EE8-EA5D-6CC5E947285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ED1B0C-FCD2-4279-8E5C-16FC112266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B407BA8D-6EB3-B618-290F-1BCB6D0D981C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527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4740283B-09DF-DF0A-1E5E-F885B62B90F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54B90064-E73F-31AC-ACE3-F88D3CA3A17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D2D045-203D-4ACF-A07B-545EA8D891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193EDF0A-2BE9-D806-625E-EC08888B537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88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6437E267-8154-4DAE-CA18-BC9123E8A95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830755DE-794A-1E25-9CB9-91444062A9D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85D1A0-2219-45F6-9F70-EF20D298DD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C690F69C-2703-29F0-4FAC-7EBC049093C7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751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965E7C60-3084-0BD3-CD74-38EE9A18074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8B6B7ED8-C414-733D-EE5A-252BE6719AC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41DAC5-B9BC-408C-9EA9-A9D5EC4827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18322FE8-78E6-40FA-ADCD-A961D9F57DB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62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B9F62DF-4819-3F4E-36BE-93495420CDC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31B3AFB4-BE1D-2A12-E466-F016E38ACC4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EDD504-23C8-4E60-BC2A-9365DCA9F7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19AD9CD-ADF7-D932-1544-A2D6FEF7706B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02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7B66B4A-E944-5896-1C35-08F28120C35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7ACDBAF9-7D84-1002-02B6-6D2825CC7E1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81D0C-7BBC-45BB-BD41-E8A198D031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0A99610-1019-EB27-8D54-588AA2E1A01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51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>
            <a:extLst>
              <a:ext uri="{FF2B5EF4-FFF2-40B4-BE49-F238E27FC236}">
                <a16:creationId xmlns:a16="http://schemas.microsoft.com/office/drawing/2014/main" id="{533BF24C-DCBD-3450-C0FE-9E2C63215B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7848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6">
            <a:extLst>
              <a:ext uri="{FF2B5EF4-FFF2-40B4-BE49-F238E27FC236}">
                <a16:creationId xmlns:a16="http://schemas.microsoft.com/office/drawing/2014/main" id="{529FB28D-7CD1-B3E5-17A4-5DC2EAF06A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7848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7415" name="Rectangle 7">
            <a:extLst>
              <a:ext uri="{FF2B5EF4-FFF2-40B4-BE49-F238E27FC236}">
                <a16:creationId xmlns:a16="http://schemas.microsoft.com/office/drawing/2014/main" id="{45B958CF-E91E-F0A9-765A-C04FB5A567F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6" name="Rectangle 8">
            <a:extLst>
              <a:ext uri="{FF2B5EF4-FFF2-40B4-BE49-F238E27FC236}">
                <a16:creationId xmlns:a16="http://schemas.microsoft.com/office/drawing/2014/main" id="{7453636A-3A63-E720-63C8-F38D1471E3B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248400"/>
            <a:ext cx="12176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C6F1CD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80539DB-3211-46C1-A6DA-880F4A3684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7418" name="Rectangle 10">
            <a:extLst>
              <a:ext uri="{FF2B5EF4-FFF2-40B4-BE49-F238E27FC236}">
                <a16:creationId xmlns:a16="http://schemas.microsoft.com/office/drawing/2014/main" id="{C2E69C5A-6445-890E-E485-7880157C829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96" r:id="rId1"/>
    <p:sldLayoutId id="2147484197" r:id="rId2"/>
    <p:sldLayoutId id="2147484187" r:id="rId3"/>
    <p:sldLayoutId id="2147484188" r:id="rId4"/>
    <p:sldLayoutId id="2147484189" r:id="rId5"/>
    <p:sldLayoutId id="2147484190" r:id="rId6"/>
    <p:sldLayoutId id="2147484191" r:id="rId7"/>
    <p:sldLayoutId id="2147484192" r:id="rId8"/>
    <p:sldLayoutId id="2147484193" r:id="rId9"/>
    <p:sldLayoutId id="2147484194" r:id="rId10"/>
    <p:sldLayoutId id="214748419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l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C7A5C69-C57E-FF3A-C4EB-46CFB28D52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848600" cy="533400"/>
          </a:xfrm>
          <a:noFill/>
        </p:spPr>
        <p:txBody>
          <a:bodyPr/>
          <a:lstStyle/>
          <a:p>
            <a:r>
              <a:rPr lang="en-US" altLang="en-US"/>
              <a:t>Pointers Revisited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7B109F8F-4D1A-0103-F057-99807257B4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295400"/>
            <a:ext cx="7696200" cy="5029200"/>
          </a:xfrm>
          <a:noFill/>
        </p:spPr>
        <p:txBody>
          <a:bodyPr/>
          <a:lstStyle/>
          <a:p>
            <a:r>
              <a:rPr lang="en-US" altLang="en-US" sz="1600"/>
              <a:t>What is variable address, name, value?</a:t>
            </a:r>
          </a:p>
          <a:p>
            <a:r>
              <a:rPr lang="en-US" altLang="en-US" sz="1600"/>
              <a:t>What is a pointer?</a:t>
            </a:r>
          </a:p>
          <a:p>
            <a:r>
              <a:rPr lang="en-US" altLang="en-US" sz="1600"/>
              <a:t>How is a pointer declared?</a:t>
            </a:r>
          </a:p>
          <a:p>
            <a:r>
              <a:rPr lang="en-US" altLang="en-US" sz="1600"/>
              <a:t>What is address-of (reference) and dereference (indirection) operators?</a:t>
            </a:r>
          </a:p>
          <a:p>
            <a:r>
              <a:rPr lang="en-US" altLang="en-US" sz="1600"/>
              <a:t>How can a pointer be assigned a value?</a:t>
            </a:r>
          </a:p>
          <a:p>
            <a:r>
              <a:rPr lang="en-US" altLang="en-US" sz="1600"/>
              <a:t>How can a value of a memory location referred to by a pointer be accessed?</a:t>
            </a:r>
          </a:p>
          <a:p>
            <a:r>
              <a:rPr lang="en-US" altLang="en-US" sz="1600"/>
              <a:t>What is a constant pointer? What is a pointer to a constant?</a:t>
            </a:r>
          </a:p>
          <a:p>
            <a:r>
              <a:rPr lang="en-US" altLang="en-US" sz="1600"/>
              <a:t>What is the relationship between array name and a pointer?</a:t>
            </a:r>
          </a:p>
          <a:p>
            <a:r>
              <a:rPr lang="en-US" altLang="en-US" sz="1600"/>
              <a:t>What is the operation to move pointer to the next/previous memory location?</a:t>
            </a:r>
          </a:p>
          <a:p>
            <a:r>
              <a:rPr lang="en-US" altLang="en-US" sz="1600"/>
              <a:t>What is null pointer? What is lose pointer problem?</a:t>
            </a:r>
          </a:p>
          <a:p>
            <a:r>
              <a:rPr lang="en-US" altLang="en-US" sz="1600"/>
              <a:t>Can pointers be used with objects? How can a method be invoked on an object using pointer?</a:t>
            </a:r>
          </a:p>
          <a:p>
            <a:r>
              <a:rPr lang="en-US" altLang="en-US" sz="1600"/>
              <a:t>What is </a:t>
            </a: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-&gt;</a:t>
            </a:r>
            <a:r>
              <a:rPr lang="en-US" altLang="en-US" sz="1600"/>
              <a:t> operator?</a:t>
            </a:r>
          </a:p>
          <a:p>
            <a:endParaRPr lang="en-US" altLang="en-US" sz="1800"/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BB843180-52EF-B9ED-F462-D2E3308A45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5EC5EC0-ECF0-43A9-B4F3-3F2092F5210C}" type="slidenum">
              <a:rPr lang="en-US" altLang="en-US" sz="1200" smtClean="0">
                <a:solidFill>
                  <a:srgbClr val="C6F1CD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200">
              <a:solidFill>
                <a:srgbClr val="C6F1CD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3AA200B6-92E8-4FC9-B1E4-D9F5742153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48600" cy="457200"/>
          </a:xfrm>
          <a:noFill/>
        </p:spPr>
        <p:txBody>
          <a:bodyPr/>
          <a:lstStyle/>
          <a:p>
            <a:r>
              <a:rPr lang="en-US" altLang="en-US"/>
              <a:t>Pointers and Functions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55D8E94C-9E6B-C0E2-FDAA-AED02B7B61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838200"/>
            <a:ext cx="7696200" cy="53340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1400">
                <a:solidFill>
                  <a:schemeClr val="accent2"/>
                </a:solidFill>
                <a:latin typeface="Courier New" panose="02070309020205020404" pitchFamily="49" charset="0"/>
              </a:rPr>
              <a:t>// passing pointer by value</a:t>
            </a:r>
          </a:p>
          <a:p>
            <a:pPr>
              <a:buFont typeface="Monotype Sorts" pitchFamily="2" charset="2"/>
              <a:buNone/>
            </a:pPr>
            <a:r>
              <a:rPr lang="en-US" altLang="en-US" sz="1400">
                <a:solidFill>
                  <a:schemeClr val="accent2"/>
                </a:solidFill>
                <a:latin typeface="Courier New" panose="02070309020205020404" pitchFamily="49" charset="0"/>
              </a:rPr>
              <a:t>void funcVal(int *p){</a:t>
            </a:r>
          </a:p>
          <a:p>
            <a:pPr>
              <a:buFont typeface="Monotype Sorts" pitchFamily="2" charset="2"/>
              <a:buNone/>
            </a:pPr>
            <a:r>
              <a:rPr lang="en-US" altLang="en-US" sz="1400">
                <a:solidFill>
                  <a:schemeClr val="accent2"/>
                </a:solidFill>
                <a:latin typeface="Courier New" panose="02070309020205020404" pitchFamily="49" charset="0"/>
              </a:rPr>
              <a:t>	*p = 22;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400">
                <a:solidFill>
                  <a:schemeClr val="accent2"/>
                </a:solidFill>
                <a:latin typeface="Courier New" panose="02070309020205020404" pitchFamily="49" charset="0"/>
              </a:rPr>
              <a:t>	p = new int(33);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400">
                <a:solidFill>
                  <a:schemeClr val="accent2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Monotype Sorts" pitchFamily="2" charset="2"/>
              <a:buNone/>
            </a:pPr>
            <a:endParaRPr lang="en-US" altLang="en-US" sz="14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400">
                <a:solidFill>
                  <a:schemeClr val="accent2"/>
                </a:solidFill>
                <a:latin typeface="Courier New" panose="02070309020205020404" pitchFamily="49" charset="0"/>
              </a:rPr>
              <a:t>// passing pointer by reference</a:t>
            </a:r>
          </a:p>
          <a:p>
            <a:pPr>
              <a:buFont typeface="Monotype Sorts" pitchFamily="2" charset="2"/>
              <a:buNone/>
            </a:pPr>
            <a:r>
              <a:rPr lang="en-US" altLang="en-US" sz="1400">
                <a:solidFill>
                  <a:schemeClr val="accent2"/>
                </a:solidFill>
                <a:latin typeface="Courier New" panose="02070309020205020404" pitchFamily="49" charset="0"/>
              </a:rPr>
              <a:t>void funcRef(int *&amp; p){</a:t>
            </a:r>
          </a:p>
          <a:p>
            <a:pPr>
              <a:buFont typeface="Monotype Sorts" pitchFamily="2" charset="2"/>
              <a:buNone/>
            </a:pPr>
            <a:r>
              <a:rPr lang="en-US" altLang="en-US" sz="1400">
                <a:solidFill>
                  <a:schemeClr val="accent2"/>
                </a:solidFill>
                <a:latin typeface="Courier New" panose="02070309020205020404" pitchFamily="49" charset="0"/>
              </a:rPr>
              <a:t>	*p = 44;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400">
                <a:solidFill>
                  <a:schemeClr val="accent2"/>
                </a:solidFill>
                <a:latin typeface="Courier New" panose="02070309020205020404" pitchFamily="49" charset="0"/>
              </a:rPr>
              <a:t>	p = new int(55);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400">
                <a:solidFill>
                  <a:schemeClr val="accent2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Monotype Sorts" pitchFamily="2" charset="2"/>
              <a:buNone/>
            </a:pPr>
            <a:endParaRPr lang="en-US" altLang="en-US" sz="14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400">
                <a:solidFill>
                  <a:schemeClr val="accent2"/>
                </a:solidFill>
                <a:latin typeface="Courier New" panose="02070309020205020404" pitchFamily="49" charset="0"/>
              </a:rPr>
              <a:t>// passing pointer to pointer, superseded by above: seldom used</a:t>
            </a:r>
          </a:p>
          <a:p>
            <a:pPr>
              <a:buFont typeface="Monotype Sorts" pitchFamily="2" charset="2"/>
              <a:buNone/>
            </a:pPr>
            <a:r>
              <a:rPr lang="en-US" altLang="en-US" sz="1400">
                <a:solidFill>
                  <a:schemeClr val="accent2"/>
                </a:solidFill>
                <a:latin typeface="Courier New" panose="02070309020205020404" pitchFamily="49" charset="0"/>
              </a:rPr>
              <a:t>void funcRefRef(int **pp){</a:t>
            </a:r>
          </a:p>
          <a:p>
            <a:pPr>
              <a:buFont typeface="Monotype Sorts" pitchFamily="2" charset="2"/>
              <a:buNone/>
            </a:pPr>
            <a:r>
              <a:rPr lang="en-US" altLang="en-US" sz="1400">
                <a:solidFill>
                  <a:schemeClr val="accent2"/>
                </a:solidFill>
                <a:latin typeface="Courier New" panose="02070309020205020404" pitchFamily="49" charset="0"/>
              </a:rPr>
              <a:t>	**pp = 66;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400">
                <a:solidFill>
                  <a:schemeClr val="accent2"/>
                </a:solidFill>
                <a:latin typeface="Courier New" panose="02070309020205020404" pitchFamily="49" charset="0"/>
              </a:rPr>
              <a:t>	*pp = new int(77);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400">
                <a:solidFill>
                  <a:schemeClr val="accent2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Monotype Sorts" pitchFamily="2" charset="2"/>
              <a:buNone/>
            </a:pPr>
            <a:endParaRPr lang="en-US" altLang="en-US" sz="14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1400">
                <a:solidFill>
                  <a:schemeClr val="accent2"/>
                </a:solidFill>
                <a:latin typeface="Courier New" panose="02070309020205020404" pitchFamily="49" charset="0"/>
              </a:rPr>
              <a:t>// returning pointer</a:t>
            </a:r>
          </a:p>
          <a:p>
            <a:pPr>
              <a:buFont typeface="Monotype Sorts" pitchFamily="2" charset="2"/>
              <a:buNone/>
            </a:pPr>
            <a:r>
              <a:rPr lang="en-US" altLang="en-US" sz="1400">
                <a:solidFill>
                  <a:schemeClr val="accent2"/>
                </a:solidFill>
                <a:latin typeface="Courier New" panose="02070309020205020404" pitchFamily="49" charset="0"/>
              </a:rPr>
              <a:t>int *funcRet(){</a:t>
            </a:r>
          </a:p>
          <a:p>
            <a:pPr>
              <a:buFont typeface="Monotype Sorts" pitchFamily="2" charset="2"/>
              <a:buNone/>
            </a:pPr>
            <a:r>
              <a:rPr lang="en-US" altLang="en-US" sz="1400">
                <a:solidFill>
                  <a:schemeClr val="accent2"/>
                </a:solidFill>
                <a:latin typeface="Courier New" panose="02070309020205020404" pitchFamily="49" charset="0"/>
              </a:rPr>
              <a:t>	int *tmp = new int(88);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400">
                <a:solidFill>
                  <a:schemeClr val="accent2"/>
                </a:solidFill>
                <a:latin typeface="Courier New" panose="02070309020205020404" pitchFamily="49" charset="0"/>
              </a:rPr>
              <a:t>	return tmp;</a:t>
            </a:r>
          </a:p>
          <a:p>
            <a:pPr>
              <a:buFont typeface="Monotype Sorts" pitchFamily="2" charset="2"/>
              <a:buNone/>
            </a:pPr>
            <a:r>
              <a:rPr lang="en-US" altLang="en-US" sz="1400">
                <a:solidFill>
                  <a:schemeClr val="accent2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B985DEC6-341D-0A42-5F9F-E002A9BDA7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7A5D2B2-5B95-4A73-A05C-4064D6046D75}" type="slidenum">
              <a:rPr lang="en-US" altLang="en-US" sz="1200" smtClean="0">
                <a:solidFill>
                  <a:srgbClr val="C6F1CD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200">
              <a:solidFill>
                <a:srgbClr val="C6F1C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8D88F9-7B36-2944-A9EB-14239D3A889F}"/>
              </a:ext>
            </a:extLst>
          </p:cNvPr>
          <p:cNvSpPr txBox="1"/>
          <p:nvPr/>
        </p:nvSpPr>
        <p:spPr>
          <a:xfrm>
            <a:off x="5334000" y="914400"/>
            <a:ext cx="2590800" cy="22463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</a:rPr>
              <a:t>pointers can be passed as parameters to and returned by functions</a:t>
            </a:r>
          </a:p>
          <a:p>
            <a:pPr>
              <a:defRPr/>
            </a:pP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int v = 55;</a:t>
            </a:r>
          </a:p>
          <a:p>
            <a:pPr>
              <a:defRPr/>
            </a:pP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int *x = &amp;v;</a:t>
            </a:r>
          </a:p>
          <a:p>
            <a:pPr>
              <a:defRPr/>
            </a:pPr>
            <a:r>
              <a:rPr lang="en-US" sz="16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funcRef</a:t>
            </a: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(x);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E5DA65CA-6250-00DD-72EA-FB7CBD020F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848600" cy="609600"/>
          </a:xfrm>
          <a:noFill/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/>
              <a:t>Dynamic Objects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3473E86E-0F9C-B679-9252-EFA39F438B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95400" y="1066800"/>
            <a:ext cx="7315200" cy="5257800"/>
          </a:xfrm>
          <a:noFill/>
        </p:spPr>
        <p:txBody>
          <a:bodyPr/>
          <a:lstStyle/>
          <a:p>
            <a:r>
              <a:rPr lang="en-US" altLang="en-US" sz="1600"/>
              <a:t>objects can be allocated dynamically</a:t>
            </a:r>
          </a:p>
          <a:p>
            <a:pPr lvl="1"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class myclass {</a:t>
            </a:r>
          </a:p>
          <a:p>
            <a:pPr lvl="1"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public:</a:t>
            </a:r>
          </a:p>
          <a:p>
            <a:pPr lvl="1"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  myclass(int n){data=n;}</a:t>
            </a:r>
          </a:p>
          <a:p>
            <a:pPr lvl="1"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  int getdata() const {return data;} </a:t>
            </a:r>
          </a:p>
          <a:p>
            <a:pPr lvl="1"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private:</a:t>
            </a:r>
          </a:p>
          <a:p>
            <a:pPr lvl="1"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  int data;</a:t>
            </a:r>
          </a:p>
          <a:p>
            <a:pPr lvl="1"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};</a:t>
            </a:r>
          </a:p>
          <a:p>
            <a:r>
              <a:rPr lang="en-US" altLang="en-US" sz="1600"/>
              <a:t>the object of class </a:t>
            </a: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myclass</a:t>
            </a:r>
            <a:r>
              <a:rPr lang="en-US" altLang="en-US" sz="1600"/>
              <a:t> can be allocated as follows: 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myclass *mp1;</a:t>
            </a:r>
          </a:p>
          <a:p>
            <a:pPr lvl="1">
              <a:lnSpc>
                <a:spcPct val="70000"/>
              </a:lnSpc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mp1 = new myclass(5);</a:t>
            </a:r>
            <a:endParaRPr lang="en-US" altLang="en-US" sz="1600">
              <a:solidFill>
                <a:schemeClr val="accent2"/>
              </a:solidFill>
              <a:latin typeface="Courier" pitchFamily="49" charset="0"/>
            </a:endParaRPr>
          </a:p>
          <a:p>
            <a:r>
              <a:rPr lang="en-US" altLang="en-US" sz="1600"/>
              <a:t>when new is passed parameter - constructor is invoked</a:t>
            </a:r>
          </a:p>
          <a:p>
            <a:r>
              <a:rPr lang="en-US" altLang="en-US" sz="1600"/>
              <a:t>the object can then be used as regular object: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cout &lt;&lt; mp1-&gt;getdata();</a:t>
            </a:r>
            <a:endParaRPr lang="en-US" altLang="en-US" sz="1600"/>
          </a:p>
          <a:p>
            <a:r>
              <a:rPr lang="en-US" altLang="en-US" sz="1600"/>
              <a:t>and destroyed: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delete mp1;</a:t>
            </a:r>
            <a:endParaRPr lang="en-US" altLang="en-US" sz="1600">
              <a:solidFill>
                <a:schemeClr val="accent2"/>
              </a:solidFill>
              <a:latin typeface="Courier" pitchFamily="49" charset="0"/>
            </a:endParaRPr>
          </a:p>
          <a:p>
            <a:endParaRPr lang="en-US" altLang="en-US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EF863886-0ABE-6270-D65A-ABFD7EF8C4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6D00810-AD7B-44B1-AAB1-CF4589924D70}" type="slidenum">
              <a:rPr lang="en-US" altLang="en-US" sz="1200" smtClean="0">
                <a:solidFill>
                  <a:srgbClr val="C6F1CD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200">
              <a:solidFill>
                <a:srgbClr val="C6F1CD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C69059C8-B7CD-0EDA-787C-22B3439EC56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altLang="en-US"/>
              <a:t>Dynamic Memory Allocation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4D5B170B-1140-767B-3E8F-1EB779081F1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sz="3200">
                <a:solidFill>
                  <a:schemeClr val="folHlink"/>
                </a:solidFill>
              </a:rPr>
              <a:t>when need memory at run-time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4041C6D1-633A-7E22-1F75-D8BD04AE37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7700" y="609600"/>
            <a:ext cx="7848600" cy="533400"/>
          </a:xfrm>
          <a:noFill/>
        </p:spPr>
        <p:txBody>
          <a:bodyPr/>
          <a:lstStyle/>
          <a:p>
            <a:r>
              <a:rPr lang="en-US" altLang="en-US"/>
              <a:t>Dynamic Memory Allocation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51B3578-14B6-B623-5A56-BC4E60700A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534400" cy="4724400"/>
          </a:xfrm>
          <a:noFill/>
        </p:spPr>
        <p:txBody>
          <a:bodyPr/>
          <a:lstStyle/>
          <a:p>
            <a:r>
              <a:rPr lang="en-US" altLang="en-US" sz="1600"/>
              <a:t>memory assignment operations</a:t>
            </a:r>
          </a:p>
          <a:p>
            <a:pPr lvl="1"/>
            <a:r>
              <a:rPr lang="en-US" altLang="en-US" sz="1600" i="1"/>
              <a:t>allocation – </a:t>
            </a:r>
            <a:r>
              <a:rPr lang="en-US" altLang="en-US" sz="1600"/>
              <a:t>assignment (claim) of memory for a particular variable</a:t>
            </a:r>
          </a:p>
          <a:p>
            <a:pPr lvl="1"/>
            <a:r>
              <a:rPr lang="en-US" altLang="en-US" sz="1600" i="1"/>
              <a:t>deallocation – </a:t>
            </a:r>
            <a:r>
              <a:rPr lang="en-US" altLang="en-US" sz="1600"/>
              <a:t>release (freeing) of memory</a:t>
            </a:r>
          </a:p>
          <a:p>
            <a:r>
              <a:rPr lang="en-US" altLang="en-US" sz="1600"/>
              <a:t>usually, memory is allocated at variable declaration</a:t>
            </a:r>
          </a:p>
          <a:p>
            <a:r>
              <a:rPr lang="en-US" altLang="en-US" sz="1600"/>
              <a:t>memory allocation at variable declaration may not be possible or efficient</a:t>
            </a:r>
          </a:p>
          <a:p>
            <a:pPr lvl="1"/>
            <a:r>
              <a:rPr lang="en-US" altLang="en-US" sz="1600"/>
              <a:t>ex: manipulating an array of arbitrary size</a:t>
            </a:r>
          </a:p>
          <a:p>
            <a:pPr lvl="2"/>
            <a:r>
              <a:rPr lang="en-US" altLang="en-US" sz="1600"/>
              <a:t>what if we allocate an array too small?</a:t>
            </a:r>
          </a:p>
          <a:p>
            <a:pPr lvl="2"/>
            <a:r>
              <a:rPr lang="en-US" altLang="en-US" sz="1600"/>
              <a:t>what if we allocate an array too large?</a:t>
            </a:r>
          </a:p>
          <a:p>
            <a:r>
              <a:rPr lang="en-US" altLang="en-US" sz="1600" i="1"/>
              <a:t>dynamic</a:t>
            </a:r>
            <a:r>
              <a:rPr lang="en-US" altLang="en-US" sz="1600"/>
              <a:t> </a:t>
            </a:r>
            <a:r>
              <a:rPr lang="en-US" altLang="en-US" sz="1600" i="1"/>
              <a:t>memory allocation</a:t>
            </a:r>
            <a:r>
              <a:rPr lang="en-US" altLang="en-US" sz="1600"/>
              <a:t> – memory allocation as needed during computation</a:t>
            </a:r>
          </a:p>
          <a:p>
            <a:pPr lvl="1"/>
            <a:r>
              <a:rPr lang="en-US" altLang="en-US" sz="1600"/>
              <a:t>more flexible since </a:t>
            </a:r>
          </a:p>
          <a:p>
            <a:pPr lvl="2"/>
            <a:r>
              <a:rPr lang="en-US" altLang="en-US" sz="1600"/>
              <a:t>the program can allocate and release memory once data size is known and potentially can get as much memory as the computer resources allow</a:t>
            </a:r>
          </a:p>
          <a:p>
            <a:pPr lvl="2"/>
            <a:r>
              <a:rPr lang="en-US" altLang="en-US" sz="1600"/>
              <a:t>may deallocate once no longer needed</a:t>
            </a:r>
          </a:p>
          <a:p>
            <a:r>
              <a:rPr lang="en-US" altLang="en-US" sz="1600" i="1"/>
              <a:t>heap</a:t>
            </a:r>
            <a:r>
              <a:rPr lang="en-US" altLang="en-US" sz="1600"/>
              <a:t> - the system data structure for dynamic memory allocation</a:t>
            </a:r>
          </a:p>
          <a:p>
            <a:pPr lvl="1"/>
            <a:r>
              <a:rPr lang="en-US" altLang="en-US" sz="1600"/>
              <a:t>what is program (or call) stack again?</a:t>
            </a:r>
          </a:p>
          <a:p>
            <a:pPr lvl="1"/>
            <a:r>
              <a:rPr lang="en-US" altLang="en-US" sz="1600"/>
              <a:t>heap, like program stack, is separate for every program and is removed when the program finishes</a:t>
            </a:r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id="{0C2EEF04-09B5-1058-174E-A2318CAEB0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E46A332-C85D-436F-B37F-9BB22D36C3F8}" type="slidenum">
              <a:rPr lang="en-US" altLang="en-US" sz="1200" smtClean="0">
                <a:solidFill>
                  <a:srgbClr val="C6F1CD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>
              <a:solidFill>
                <a:srgbClr val="C6F1CD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06A571DD-85FD-1D0C-1C27-9C09CCC53E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88938"/>
            <a:ext cx="7848600" cy="533400"/>
          </a:xfrm>
          <a:noFill/>
        </p:spPr>
        <p:txBody>
          <a:bodyPr/>
          <a:lstStyle/>
          <a:p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/>
              <a:t> and </a:t>
            </a: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delete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3C834DE3-5D26-6F63-0712-8DD29D5D6D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0413" y="1219200"/>
            <a:ext cx="7697787" cy="4724400"/>
          </a:xfrm>
          <a:noFill/>
        </p:spPr>
        <p:txBody>
          <a:bodyPr/>
          <a:lstStyle/>
          <a:p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1600"/>
              <a:t> and </a:t>
            </a: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delete</a:t>
            </a:r>
            <a:r>
              <a:rPr lang="en-US" altLang="en-US" sz="1600"/>
              <a:t> - operations used for dynamic memory allocation</a:t>
            </a:r>
          </a:p>
          <a:p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1600"/>
              <a:t> – allocates a nameless variable of specified type (or class) and returns its address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int *ip; // declares pointer</a:t>
            </a:r>
          </a:p>
          <a:p>
            <a:pPr lvl="1">
              <a:lnSpc>
                <a:spcPct val="60000"/>
              </a:lnSpc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ip = new int; // ip points to integer variable </a:t>
            </a:r>
          </a:p>
          <a:p>
            <a:r>
              <a:rPr lang="en-US" altLang="en-US" sz="1600"/>
              <a:t>this variable is </a:t>
            </a:r>
            <a:r>
              <a:rPr lang="en-US" altLang="en-US" sz="1600" i="1"/>
              <a:t>dynamic variable</a:t>
            </a:r>
            <a:endParaRPr lang="en-US" altLang="en-US" sz="1600"/>
          </a:p>
          <a:p>
            <a:r>
              <a:rPr lang="en-US" altLang="en-US" sz="1600"/>
              <a:t>dynamic variable has no name and the only way to access it is though a pointer: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	cin &gt;&gt; *ip;	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	*ip += 20;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	cout &lt;&lt; *ip;</a:t>
            </a:r>
          </a:p>
          <a:p>
            <a:pPr>
              <a:lnSpc>
                <a:spcPct val="120000"/>
              </a:lnSpc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new </a:t>
            </a:r>
            <a:r>
              <a:rPr lang="en-US" altLang="en-US" sz="1600"/>
              <a:t>may take a parameter to initialize the dynamic variable with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ip = new int(5); // 5 assigned to the var</a:t>
            </a:r>
          </a:p>
          <a:p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delete </a:t>
            </a:r>
            <a:r>
              <a:rPr lang="en-US" altLang="en-US" sz="1600"/>
              <a:t>– deallocates variable pointed to by operand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delete ip;</a:t>
            </a:r>
          </a:p>
          <a:p>
            <a:pPr lvl="1"/>
            <a:r>
              <a:rPr lang="en-US" altLang="en-US" sz="1600"/>
              <a:t>the memory pointed to by</a:t>
            </a: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 ip</a:t>
            </a:r>
            <a:r>
              <a:rPr lang="en-US" altLang="en-US" sz="1600"/>
              <a:t> is deallocated, not the pointer variable itself</a:t>
            </a:r>
          </a:p>
          <a:p>
            <a:pPr>
              <a:buFont typeface="Monotype Sorts" pitchFamily="2" charset="2"/>
              <a:buNone/>
            </a:pPr>
            <a:endParaRPr lang="en-US" altLang="en-US" sz="1700"/>
          </a:p>
          <a:p>
            <a:endParaRPr lang="en-US" altLang="en-US" sz="1700"/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E58BFF4E-1260-ADD1-FEC4-771E64A966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54885A4-143E-455B-A9C8-F87B640F36F8}" type="slidenum">
              <a:rPr lang="en-US" altLang="en-US" sz="1200" smtClean="0">
                <a:solidFill>
                  <a:srgbClr val="C6F1CD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>
              <a:solidFill>
                <a:srgbClr val="C6F1CD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A8232F2-F4B7-B70E-DFB6-FADC18E3CC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848600" cy="533400"/>
          </a:xfrm>
          <a:noFill/>
        </p:spPr>
        <p:txBody>
          <a:bodyPr/>
          <a:lstStyle/>
          <a:p>
            <a:r>
              <a:rPr lang="en-US" altLang="en-US"/>
              <a:t>Memory Allocation Types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479E2E9-71C5-65DF-C728-EC0D3FA6DB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9200" y="1311275"/>
            <a:ext cx="6934200" cy="4953000"/>
          </a:xfrm>
        </p:spPr>
        <p:txBody>
          <a:bodyPr/>
          <a:lstStyle/>
          <a:p>
            <a:pPr>
              <a:defRPr/>
            </a:pPr>
            <a:r>
              <a:rPr lang="en-US" altLang="en-US" sz="1700" i="1" dirty="0"/>
              <a:t>static variable/constant – </a:t>
            </a:r>
            <a:r>
              <a:rPr lang="en-US" altLang="en-US" sz="1700" dirty="0"/>
              <a:t>location known at compile time</a:t>
            </a:r>
          </a:p>
          <a:p>
            <a:pPr lvl="1">
              <a:defRPr/>
            </a:pPr>
            <a:r>
              <a:rPr lang="en-US" altLang="en-US" sz="1700" dirty="0"/>
              <a:t>literal constants, global variables, static variables, </a:t>
            </a:r>
          </a:p>
          <a:p>
            <a:pPr lvl="1">
              <a:defRPr/>
            </a:pPr>
            <a:r>
              <a:rPr lang="en-US" altLang="en-US" sz="1700" dirty="0"/>
              <a:t>allocated in special place for static </a:t>
            </a:r>
            <a:r>
              <a:rPr lang="en-US" altLang="en-US" sz="1700" dirty="0" err="1"/>
              <a:t>vars</a:t>
            </a:r>
            <a:endParaRPr lang="en-US" altLang="en-US" sz="1700" dirty="0"/>
          </a:p>
          <a:p>
            <a:pPr lvl="1">
              <a:defRPr/>
            </a:pPr>
            <a:r>
              <a:rPr lang="en-US" altLang="en-US" sz="1700" dirty="0"/>
              <a:t>allocated when program starts execution, deallocated after program ends</a:t>
            </a:r>
          </a:p>
          <a:p>
            <a:pPr marL="457200" lvl="1" indent="0">
              <a:buFont typeface="Monotype Sorts" pitchFamily="2" charset="2"/>
              <a:buNone/>
              <a:defRPr/>
            </a:pPr>
            <a:endParaRPr lang="en-US" altLang="en-US" sz="1700" i="1" dirty="0"/>
          </a:p>
          <a:p>
            <a:pPr>
              <a:defRPr/>
            </a:pPr>
            <a:r>
              <a:rPr lang="en-US" altLang="en-US" sz="1700" i="1" dirty="0"/>
              <a:t>automatic variable – </a:t>
            </a:r>
            <a:r>
              <a:rPr lang="en-US" altLang="en-US" sz="1700" dirty="0"/>
              <a:t>with scope</a:t>
            </a:r>
          </a:p>
          <a:p>
            <a:pPr lvl="1">
              <a:defRPr/>
            </a:pPr>
            <a:r>
              <a:rPr lang="en-US" altLang="en-US" sz="1700" dirty="0"/>
              <a:t>local variables, parameters, temp. variables,</a:t>
            </a:r>
          </a:p>
          <a:p>
            <a:pPr lvl="1">
              <a:defRPr/>
            </a:pPr>
            <a:r>
              <a:rPr lang="en-US" altLang="en-US" sz="1700" dirty="0"/>
              <a:t>allocated on program stack</a:t>
            </a:r>
          </a:p>
          <a:p>
            <a:pPr lvl="1">
              <a:defRPr/>
            </a:pPr>
            <a:r>
              <a:rPr lang="en-US" altLang="en-US" sz="1700" dirty="0"/>
              <a:t>allocated when function is invoked, deallocated when function ends</a:t>
            </a:r>
          </a:p>
          <a:p>
            <a:pPr marL="457200" lvl="1" indent="0">
              <a:buFont typeface="Monotype Sorts" pitchFamily="2" charset="2"/>
              <a:buNone/>
              <a:defRPr/>
            </a:pPr>
            <a:endParaRPr lang="en-US" altLang="en-US" sz="1700" i="1" dirty="0"/>
          </a:p>
          <a:p>
            <a:pPr>
              <a:defRPr/>
            </a:pPr>
            <a:r>
              <a:rPr lang="en-US" altLang="en-US" sz="1700" i="1" dirty="0"/>
              <a:t>dynamic variable – </a:t>
            </a:r>
            <a:r>
              <a:rPr lang="en-US" altLang="en-US" sz="1700" dirty="0"/>
              <a:t>programmer  controlled </a:t>
            </a:r>
          </a:p>
          <a:p>
            <a:pPr lvl="1">
              <a:defRPr/>
            </a:pPr>
            <a:r>
              <a:rPr lang="en-US" altLang="en-US" sz="1700" dirty="0"/>
              <a:t>allocation managed with 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new/delete</a:t>
            </a:r>
          </a:p>
          <a:p>
            <a:pPr lvl="1">
              <a:defRPr/>
            </a:pPr>
            <a:r>
              <a:rPr lang="en-US" altLang="en-US" sz="1700" dirty="0"/>
              <a:t>allocated in heap</a:t>
            </a:r>
          </a:p>
          <a:p>
            <a:pPr lvl="1">
              <a:defRPr/>
            </a:pPr>
            <a:r>
              <a:rPr lang="en-US" altLang="en-US" sz="1700" dirty="0"/>
              <a:t>allocated/deallocated as specified by programmer</a:t>
            </a: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5315F500-1C28-9697-1192-1410BAE4FE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760140F-A616-4272-ABCA-41BF763DA629}" type="slidenum">
              <a:rPr lang="en-US" altLang="en-US" sz="1200" smtClean="0">
                <a:solidFill>
                  <a:srgbClr val="C6F1CD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>
              <a:solidFill>
                <a:srgbClr val="C6F1CD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0C2D0AAF-22B5-4901-785F-C5B077F759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610600" cy="685800"/>
          </a:xfrm>
          <a:noFill/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/>
              <a:t>Memory Leak Problem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BE23CFA2-8241-8452-5451-E70A6FE015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143000"/>
            <a:ext cx="7772400" cy="4800600"/>
          </a:xfrm>
        </p:spPr>
        <p:txBody>
          <a:bodyPr/>
          <a:lstStyle/>
          <a:p>
            <a:pPr>
              <a:defRPr/>
            </a:pPr>
            <a:r>
              <a:rPr lang="en-US" altLang="en-US" sz="1700" dirty="0"/>
              <a:t>pointer that points to a dynamic variable is the only way to access this variable</a:t>
            </a:r>
          </a:p>
          <a:p>
            <a:pPr>
              <a:defRPr/>
            </a:pPr>
            <a:r>
              <a:rPr lang="en-US" altLang="en-US" sz="1700" dirty="0"/>
              <a:t>if the pointer is reassigned the dynamic variable may not be accessed. This is </a:t>
            </a:r>
            <a:r>
              <a:rPr lang="en-US" altLang="en-US" sz="1700" i="1" dirty="0"/>
              <a:t>the memory leak problem</a:t>
            </a:r>
          </a:p>
          <a:p>
            <a:pPr>
              <a:defRPr/>
            </a:pPr>
            <a:r>
              <a:rPr lang="en-US" altLang="en-US" sz="1700" dirty="0"/>
              <a:t>does not cause immediate program crash but wastes computer resources and may lead to resource exhaustion in long-running programs</a:t>
            </a:r>
          </a:p>
          <a:p>
            <a:pPr marL="0" indent="0">
              <a:buFont typeface="Monotype Sorts" pitchFamily="2" charset="2"/>
              <a:buNone/>
              <a:defRPr/>
            </a:pPr>
            <a:endParaRPr lang="en-US" altLang="en-US" sz="1700" dirty="0"/>
          </a:p>
          <a:p>
            <a:pPr>
              <a:defRPr/>
            </a:pPr>
            <a:r>
              <a:rPr lang="en-US" altLang="en-US" sz="1700" dirty="0"/>
              <a:t>example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*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ptr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= new 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;</a:t>
            </a:r>
          </a:p>
          <a:p>
            <a:pPr lvl="1">
              <a:lnSpc>
                <a:spcPct val="70000"/>
              </a:lnSpc>
              <a:buFont typeface="Monotype Sorts" pitchFamily="2" charset="2"/>
              <a:buNone/>
              <a:defRPr/>
            </a:pP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ptr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= new 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; // </a:t>
            </a:r>
            <a:r>
              <a:rPr lang="en-US" altLang="en-US" sz="1700" b="1" dirty="0">
                <a:solidFill>
                  <a:srgbClr val="FF0000"/>
                </a:solidFill>
                <a:latin typeface="Courier New" panose="02070309020205020404" pitchFamily="49" charset="0"/>
              </a:rPr>
              <a:t>error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- memory leak</a:t>
            </a:r>
            <a:endParaRPr lang="en-US" altLang="en-US" sz="1700" dirty="0"/>
          </a:p>
          <a:p>
            <a:pPr>
              <a:defRPr/>
            </a:pPr>
            <a:r>
              <a:rPr lang="en-US" altLang="en-US" sz="1700" dirty="0"/>
              <a:t>is this a memory leak?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*ptr1,*ptr2 = new 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;</a:t>
            </a:r>
          </a:p>
          <a:p>
            <a:pPr lvl="1">
              <a:lnSpc>
                <a:spcPct val="70000"/>
              </a:lnSpc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ptr1=ptr2;</a:t>
            </a:r>
          </a:p>
          <a:p>
            <a:pPr lvl="1">
              <a:lnSpc>
                <a:spcPct val="70000"/>
              </a:lnSpc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ptr2 = new 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;</a:t>
            </a:r>
            <a:endParaRPr lang="en-US" altLang="en-US" sz="1700" dirty="0">
              <a:latin typeface="Courier New" panose="02070309020205020404" pitchFamily="49" charset="0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en-US" sz="1700" dirty="0"/>
              <a:t>does this code have a problem? 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*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ptr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 = new 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;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delete 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ptr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;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*</a:t>
            </a:r>
            <a:r>
              <a:rPr lang="en-US" altLang="en-US" sz="17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ptr</a:t>
            </a:r>
            <a:r>
              <a:rPr lang="en-US" altLang="en-US" sz="1700" dirty="0">
                <a:solidFill>
                  <a:schemeClr val="accent2"/>
                </a:solidFill>
                <a:latin typeface="Courier New" panose="02070309020205020404" pitchFamily="49" charset="0"/>
              </a:rPr>
              <a:t>=5;</a:t>
            </a:r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2664BD42-1966-0F5D-5ACC-3FE7DE210A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89C8B35-F265-410A-A160-F104B8E960C4}" type="slidenum">
              <a:rPr lang="en-US" altLang="en-US" sz="1200" smtClean="0">
                <a:solidFill>
                  <a:srgbClr val="C6F1CD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>
              <a:solidFill>
                <a:srgbClr val="C6F1CD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D8E09DEA-2170-43A4-B938-946BA50236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848600" cy="533400"/>
          </a:xfrm>
          <a:noFill/>
        </p:spPr>
        <p:txBody>
          <a:bodyPr/>
          <a:lstStyle/>
          <a:p>
            <a:r>
              <a:rPr lang="en-US" altLang="en-US"/>
              <a:t>Pointers and Arrays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4287FD24-2604-835A-D9DC-F2694B90B5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1447800"/>
            <a:ext cx="6781800" cy="3200400"/>
          </a:xfrm>
          <a:noFill/>
        </p:spPr>
        <p:txBody>
          <a:bodyPr/>
          <a:lstStyle/>
          <a:p>
            <a:r>
              <a:rPr lang="en-US" altLang="en-US" sz="1700"/>
              <a:t>array name is equivalent to:  </a:t>
            </a:r>
            <a:r>
              <a:rPr lang="en-US" altLang="en-US" sz="1700">
                <a:solidFill>
                  <a:srgbClr val="FFFF00"/>
                </a:solidFill>
              </a:rPr>
              <a:t>base_type * const</a:t>
            </a:r>
          </a:p>
          <a:p>
            <a:r>
              <a:rPr lang="en-US" altLang="en-US" sz="1700"/>
              <a:t>that is array name is a pointer that cannot be changed</a:t>
            </a:r>
          </a:p>
          <a:p>
            <a:r>
              <a:rPr lang="en-US" altLang="en-US" sz="1700"/>
              <a:t>array name points to the first element of the array</a:t>
            </a:r>
          </a:p>
          <a:p>
            <a:r>
              <a:rPr lang="en-US" altLang="en-US" sz="1700"/>
              <a:t>array name can be used as pointer</a:t>
            </a:r>
          </a:p>
          <a:p>
            <a:r>
              <a:rPr lang="en-US" altLang="en-US" sz="1700"/>
              <a:t>pointer can be used as an array name 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int a[10], *p1, *p2;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p1=a; // where does p1 point now?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p1[2]=5; // which element does p1 access 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a=p2; // is this legal? 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p1[20]; // is this legal?</a:t>
            </a:r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68BC29B4-4EB4-6957-6C4C-47545D0E12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6265AC7-3B6E-4E59-9820-55272C1FA2BA}" type="slidenum">
              <a:rPr lang="en-US" altLang="en-US" sz="1200" smtClean="0">
                <a:solidFill>
                  <a:srgbClr val="C6F1CD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>
              <a:solidFill>
                <a:srgbClr val="C6F1CD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DA32E876-C75B-366B-6F5B-3A3654BD5B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48600" cy="457200"/>
          </a:xfrm>
          <a:noFill/>
        </p:spPr>
        <p:txBody>
          <a:bodyPr/>
          <a:lstStyle/>
          <a:p>
            <a:r>
              <a:rPr lang="en-US" altLang="en-US"/>
              <a:t>Dynamic Arrays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0117B7A-0E9B-033D-ACFF-ADCE69F84F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762000"/>
            <a:ext cx="8534400" cy="5791200"/>
          </a:xfrm>
          <a:noFill/>
        </p:spPr>
        <p:txBody>
          <a:bodyPr/>
          <a:lstStyle/>
          <a:p>
            <a:r>
              <a:rPr lang="en-US" altLang="en-US" sz="1700"/>
              <a:t>arrays can be created dynamically just as scalar variables. </a:t>
            </a:r>
          </a:p>
          <a:p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1700">
                <a:solidFill>
                  <a:schemeClr val="accent2"/>
                </a:solidFill>
                <a:latin typeface="Courier" pitchFamily="49" charset="0"/>
              </a:rPr>
              <a:t> </a:t>
            </a:r>
            <a:r>
              <a:rPr lang="en-US" altLang="en-US" sz="1700"/>
              <a:t>has to be passed the number of elements of the array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int *p1, *p2, num;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p1=new int[10];</a:t>
            </a:r>
          </a:p>
          <a:p>
            <a:r>
              <a:rPr lang="en-US" altLang="en-US" sz="1700"/>
              <a:t>the number of array elements need not be constant: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cin &gt;&gt; num;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p2=new int[num];</a:t>
            </a:r>
            <a:r>
              <a:rPr lang="en-US" altLang="en-US" sz="1700"/>
              <a:t> </a:t>
            </a:r>
          </a:p>
          <a:p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p2= new int[0]; // operates correctly, sometimes useful</a:t>
            </a:r>
          </a:p>
          <a:p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new </a:t>
            </a:r>
            <a:r>
              <a:rPr lang="en-US" altLang="en-US" sz="1700"/>
              <a:t>returns the address of the first element of the dynamically allocated array</a:t>
            </a:r>
          </a:p>
          <a:p>
            <a:pPr lvl="1"/>
            <a:r>
              <a:rPr lang="en-US" altLang="en-US" sz="1700"/>
              <a:t>when assigned to pointer, his pointer can be used just like regular array name:</a:t>
            </a:r>
            <a:endParaRPr lang="en-US" altLang="en-US" sz="1700">
              <a:solidFill>
                <a:schemeClr val="accent2"/>
              </a:solidFill>
              <a:latin typeface="Courier" pitchFamily="49" charset="0"/>
            </a:endParaRP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	p1[2]=42;</a:t>
            </a:r>
            <a:endParaRPr lang="en-US" altLang="en-US" sz="1700"/>
          </a:p>
          <a:p>
            <a:pPr lvl="1"/>
            <a:r>
              <a:rPr lang="en-US" altLang="en-US" sz="1700"/>
              <a:t>unlike regular array name, this pointer is not constant and can still be changed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	p1=p2;</a:t>
            </a:r>
          </a:p>
          <a:p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delete</a:t>
            </a:r>
            <a:r>
              <a:rPr lang="en-US" altLang="en-US" sz="1700"/>
              <a:t> has special syntax for array deallocation: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delete [] p1;</a:t>
            </a:r>
            <a:endParaRPr lang="en-US" altLang="en-US" sz="1700"/>
          </a:p>
          <a:p>
            <a:r>
              <a:rPr lang="en-US" altLang="en-US" sz="1700"/>
              <a:t>the pointer passed to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delete</a:t>
            </a:r>
            <a:r>
              <a:rPr lang="en-US" altLang="en-US" sz="1700"/>
              <a:t> does not have to be the same that receives the value returned by </a:t>
            </a:r>
            <a:r>
              <a:rPr lang="en-US" altLang="en-US" sz="1700">
                <a:solidFill>
                  <a:schemeClr val="accent2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1700">
                <a:solidFill>
                  <a:schemeClr val="accent2"/>
                </a:solidFill>
                <a:latin typeface="Courier" pitchFamily="49" charset="0"/>
              </a:rPr>
              <a:t> </a:t>
            </a:r>
          </a:p>
          <a:p>
            <a:pPr lvl="1"/>
            <a:r>
              <a:rPr lang="en-US" altLang="en-US" sz="1700"/>
              <a:t>how does the computer know how many elements to delete?  – part of dynamic array implementation</a:t>
            </a:r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CDE7A80F-BEC4-A8C2-7317-645DC0127E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C015F45-215A-4B52-9954-EEFB2FEAE95B}" type="slidenum">
              <a:rPr lang="en-US" altLang="en-US" sz="1200" smtClean="0">
                <a:solidFill>
                  <a:srgbClr val="C6F1CD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>
              <a:solidFill>
                <a:srgbClr val="C6F1CD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0B11510A-B367-F25B-8FB9-0AF3BE84D8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Memory Leak</a:t>
            </a:r>
            <a:br>
              <a:rPr lang="en-US" altLang="en-US"/>
            </a:br>
            <a:r>
              <a:rPr lang="en-US" altLang="en-US"/>
              <a:t> with Dynamic Arrays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25F1F070-99C1-09CB-35DE-7D1E86AF1A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7848600" cy="4114800"/>
          </a:xfrm>
          <a:noFill/>
        </p:spPr>
        <p:txBody>
          <a:bodyPr/>
          <a:lstStyle/>
          <a:p>
            <a:pPr lvl="1">
              <a:buFont typeface="Monotype Sorts" pitchFamily="2" charset="2"/>
              <a:buNone/>
            </a:pP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int *p = new int [5];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for (int i = 0; i &lt; 5; ++i) p[i] = i;</a:t>
            </a:r>
          </a:p>
          <a:p>
            <a:pPr lvl="1">
              <a:buFont typeface="Monotype Sorts" pitchFamily="2" charset="2"/>
              <a:buNone/>
            </a:pPr>
            <a:endParaRPr lang="en-US" altLang="en-US">
              <a:solidFill>
                <a:schemeClr val="accent2"/>
              </a:solidFill>
              <a:latin typeface="Courier" pitchFamily="49" charset="0"/>
            </a:endParaRPr>
          </a:p>
          <a:p>
            <a:pPr lvl="1">
              <a:buFont typeface="Monotype Sorts" pitchFamily="2" charset="2"/>
              <a:buNone/>
            </a:pPr>
            <a:endParaRPr lang="en-US" altLang="en-US">
              <a:solidFill>
                <a:schemeClr val="accent2"/>
              </a:solidFill>
              <a:latin typeface="Courier" pitchFamily="49" charset="0"/>
            </a:endParaRPr>
          </a:p>
          <a:p>
            <a:pPr lvl="1">
              <a:buFont typeface="Monotype Sorts" pitchFamily="2" charset="2"/>
              <a:buNone/>
            </a:pPr>
            <a:endParaRPr lang="en-US" altLang="en-US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p = new int [5];</a:t>
            </a:r>
            <a:endParaRPr lang="en-US" altLang="en-US">
              <a:latin typeface="Courier" pitchFamily="49" charset="0"/>
            </a:endParaRPr>
          </a:p>
        </p:txBody>
      </p:sp>
      <p:grpSp>
        <p:nvGrpSpPr>
          <p:cNvPr id="13316" name="Group 52">
            <a:extLst>
              <a:ext uri="{FF2B5EF4-FFF2-40B4-BE49-F238E27FC236}">
                <a16:creationId xmlns:a16="http://schemas.microsoft.com/office/drawing/2014/main" id="{F0AC32D4-9214-EC1E-CCF2-04F97962A1B6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3657600"/>
            <a:ext cx="4983163" cy="1962150"/>
            <a:chOff x="1474" y="2384"/>
            <a:chExt cx="3139" cy="1236"/>
          </a:xfrm>
        </p:grpSpPr>
        <p:sp>
          <p:nvSpPr>
            <p:cNvPr id="13333" name="Rectangle 20">
              <a:extLst>
                <a:ext uri="{FF2B5EF4-FFF2-40B4-BE49-F238E27FC236}">
                  <a16:creationId xmlns:a16="http://schemas.microsoft.com/office/drawing/2014/main" id="{62551970-822B-C3DF-EE74-F55DDA229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" y="3070"/>
              <a:ext cx="9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00">
                  <a:solidFill>
                    <a:srgbClr val="00FF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</a:p>
          </p:txBody>
        </p:sp>
        <p:sp>
          <p:nvSpPr>
            <p:cNvPr id="13334" name="Rectangle 21">
              <a:extLst>
                <a:ext uri="{FF2B5EF4-FFF2-40B4-BE49-F238E27FC236}">
                  <a16:creationId xmlns:a16="http://schemas.microsoft.com/office/drawing/2014/main" id="{97D502B8-3D02-C7ED-BC49-FF0088E8F8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1" y="3049"/>
              <a:ext cx="430" cy="213"/>
            </a:xfrm>
            <a:prstGeom prst="rect">
              <a:avLst/>
            </a:prstGeom>
            <a:solidFill>
              <a:srgbClr val="00FFFF"/>
            </a:solidFill>
            <a:ln w="1587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4400">
                <a:latin typeface="Times New Roman" panose="02020603050405020304" pitchFamily="18" charset="0"/>
              </a:endParaRPr>
            </a:p>
          </p:txBody>
        </p:sp>
        <p:sp>
          <p:nvSpPr>
            <p:cNvPr id="13335" name="Line 22">
              <a:extLst>
                <a:ext uri="{FF2B5EF4-FFF2-40B4-BE49-F238E27FC236}">
                  <a16:creationId xmlns:a16="http://schemas.microsoft.com/office/drawing/2014/main" id="{A75C3291-57B9-CDDF-5E47-AA9B31AF04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7" y="3156"/>
              <a:ext cx="388" cy="1"/>
            </a:xfrm>
            <a:prstGeom prst="line">
              <a:avLst/>
            </a:prstGeom>
            <a:noFill/>
            <a:ln w="26988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336" name="Freeform 23">
              <a:extLst>
                <a:ext uri="{FF2B5EF4-FFF2-40B4-BE49-F238E27FC236}">
                  <a16:creationId xmlns:a16="http://schemas.microsoft.com/office/drawing/2014/main" id="{DD6007A2-2685-3786-573C-79112D92F5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1" y="3119"/>
              <a:ext cx="72" cy="73"/>
            </a:xfrm>
            <a:custGeom>
              <a:avLst/>
              <a:gdLst>
                <a:gd name="T0" fmla="*/ 72 w 72"/>
                <a:gd name="T1" fmla="*/ 37 h 73"/>
                <a:gd name="T2" fmla="*/ 72 w 72"/>
                <a:gd name="T3" fmla="*/ 31 h 73"/>
                <a:gd name="T4" fmla="*/ 70 w 72"/>
                <a:gd name="T5" fmla="*/ 25 h 73"/>
                <a:gd name="T6" fmla="*/ 68 w 72"/>
                <a:gd name="T7" fmla="*/ 19 h 73"/>
                <a:gd name="T8" fmla="*/ 65 w 72"/>
                <a:gd name="T9" fmla="*/ 16 h 73"/>
                <a:gd name="T10" fmla="*/ 61 w 72"/>
                <a:gd name="T11" fmla="*/ 12 h 73"/>
                <a:gd name="T12" fmla="*/ 57 w 72"/>
                <a:gd name="T13" fmla="*/ 8 h 73"/>
                <a:gd name="T14" fmla="*/ 51 w 72"/>
                <a:gd name="T15" fmla="*/ 4 h 73"/>
                <a:gd name="T16" fmla="*/ 47 w 72"/>
                <a:gd name="T17" fmla="*/ 2 h 73"/>
                <a:gd name="T18" fmla="*/ 42 w 72"/>
                <a:gd name="T19" fmla="*/ 0 h 73"/>
                <a:gd name="T20" fmla="*/ 36 w 72"/>
                <a:gd name="T21" fmla="*/ 0 h 73"/>
                <a:gd name="T22" fmla="*/ 30 w 72"/>
                <a:gd name="T23" fmla="*/ 0 h 73"/>
                <a:gd name="T24" fmla="*/ 24 w 72"/>
                <a:gd name="T25" fmla="*/ 2 h 73"/>
                <a:gd name="T26" fmla="*/ 19 w 72"/>
                <a:gd name="T27" fmla="*/ 4 h 73"/>
                <a:gd name="T28" fmla="*/ 13 w 72"/>
                <a:gd name="T29" fmla="*/ 8 h 73"/>
                <a:gd name="T30" fmla="*/ 9 w 72"/>
                <a:gd name="T31" fmla="*/ 12 h 73"/>
                <a:gd name="T32" fmla="*/ 5 w 72"/>
                <a:gd name="T33" fmla="*/ 16 h 73"/>
                <a:gd name="T34" fmla="*/ 3 w 72"/>
                <a:gd name="T35" fmla="*/ 19 h 73"/>
                <a:gd name="T36" fmla="*/ 0 w 72"/>
                <a:gd name="T37" fmla="*/ 25 h 73"/>
                <a:gd name="T38" fmla="*/ 0 w 72"/>
                <a:gd name="T39" fmla="*/ 31 h 73"/>
                <a:gd name="T40" fmla="*/ 0 w 72"/>
                <a:gd name="T41" fmla="*/ 37 h 73"/>
                <a:gd name="T42" fmla="*/ 0 w 72"/>
                <a:gd name="T43" fmla="*/ 42 h 73"/>
                <a:gd name="T44" fmla="*/ 0 w 72"/>
                <a:gd name="T45" fmla="*/ 48 h 73"/>
                <a:gd name="T46" fmla="*/ 3 w 72"/>
                <a:gd name="T47" fmla="*/ 54 h 73"/>
                <a:gd name="T48" fmla="*/ 5 w 72"/>
                <a:gd name="T49" fmla="*/ 58 h 73"/>
                <a:gd name="T50" fmla="*/ 9 w 72"/>
                <a:gd name="T51" fmla="*/ 63 h 73"/>
                <a:gd name="T52" fmla="*/ 13 w 72"/>
                <a:gd name="T53" fmla="*/ 67 h 73"/>
                <a:gd name="T54" fmla="*/ 19 w 72"/>
                <a:gd name="T55" fmla="*/ 69 h 73"/>
                <a:gd name="T56" fmla="*/ 24 w 72"/>
                <a:gd name="T57" fmla="*/ 71 h 73"/>
                <a:gd name="T58" fmla="*/ 30 w 72"/>
                <a:gd name="T59" fmla="*/ 73 h 73"/>
                <a:gd name="T60" fmla="*/ 36 w 72"/>
                <a:gd name="T61" fmla="*/ 73 h 73"/>
                <a:gd name="T62" fmla="*/ 42 w 72"/>
                <a:gd name="T63" fmla="*/ 73 h 73"/>
                <a:gd name="T64" fmla="*/ 47 w 72"/>
                <a:gd name="T65" fmla="*/ 71 h 73"/>
                <a:gd name="T66" fmla="*/ 51 w 72"/>
                <a:gd name="T67" fmla="*/ 69 h 73"/>
                <a:gd name="T68" fmla="*/ 57 w 72"/>
                <a:gd name="T69" fmla="*/ 67 h 73"/>
                <a:gd name="T70" fmla="*/ 61 w 72"/>
                <a:gd name="T71" fmla="*/ 63 h 73"/>
                <a:gd name="T72" fmla="*/ 65 w 72"/>
                <a:gd name="T73" fmla="*/ 58 h 73"/>
                <a:gd name="T74" fmla="*/ 68 w 72"/>
                <a:gd name="T75" fmla="*/ 54 h 73"/>
                <a:gd name="T76" fmla="*/ 70 w 72"/>
                <a:gd name="T77" fmla="*/ 48 h 73"/>
                <a:gd name="T78" fmla="*/ 72 w 72"/>
                <a:gd name="T79" fmla="*/ 42 h 73"/>
                <a:gd name="T80" fmla="*/ 72 w 72"/>
                <a:gd name="T81" fmla="*/ 37 h 7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72"/>
                <a:gd name="T124" fmla="*/ 0 h 73"/>
                <a:gd name="T125" fmla="*/ 72 w 72"/>
                <a:gd name="T126" fmla="*/ 73 h 73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72" h="73">
                  <a:moveTo>
                    <a:pt x="72" y="37"/>
                  </a:moveTo>
                  <a:lnTo>
                    <a:pt x="72" y="31"/>
                  </a:lnTo>
                  <a:lnTo>
                    <a:pt x="70" y="25"/>
                  </a:lnTo>
                  <a:lnTo>
                    <a:pt x="68" y="19"/>
                  </a:lnTo>
                  <a:lnTo>
                    <a:pt x="65" y="16"/>
                  </a:lnTo>
                  <a:lnTo>
                    <a:pt x="61" y="12"/>
                  </a:lnTo>
                  <a:lnTo>
                    <a:pt x="57" y="8"/>
                  </a:lnTo>
                  <a:lnTo>
                    <a:pt x="51" y="4"/>
                  </a:lnTo>
                  <a:lnTo>
                    <a:pt x="47" y="2"/>
                  </a:lnTo>
                  <a:lnTo>
                    <a:pt x="42" y="0"/>
                  </a:lnTo>
                  <a:lnTo>
                    <a:pt x="36" y="0"/>
                  </a:lnTo>
                  <a:lnTo>
                    <a:pt x="30" y="0"/>
                  </a:lnTo>
                  <a:lnTo>
                    <a:pt x="24" y="2"/>
                  </a:lnTo>
                  <a:lnTo>
                    <a:pt x="19" y="4"/>
                  </a:lnTo>
                  <a:lnTo>
                    <a:pt x="13" y="8"/>
                  </a:lnTo>
                  <a:lnTo>
                    <a:pt x="9" y="12"/>
                  </a:lnTo>
                  <a:lnTo>
                    <a:pt x="5" y="16"/>
                  </a:lnTo>
                  <a:lnTo>
                    <a:pt x="3" y="19"/>
                  </a:lnTo>
                  <a:lnTo>
                    <a:pt x="0" y="25"/>
                  </a:lnTo>
                  <a:lnTo>
                    <a:pt x="0" y="31"/>
                  </a:lnTo>
                  <a:lnTo>
                    <a:pt x="0" y="37"/>
                  </a:lnTo>
                  <a:lnTo>
                    <a:pt x="0" y="42"/>
                  </a:lnTo>
                  <a:lnTo>
                    <a:pt x="0" y="48"/>
                  </a:lnTo>
                  <a:lnTo>
                    <a:pt x="3" y="54"/>
                  </a:lnTo>
                  <a:lnTo>
                    <a:pt x="5" y="58"/>
                  </a:lnTo>
                  <a:lnTo>
                    <a:pt x="9" y="63"/>
                  </a:lnTo>
                  <a:lnTo>
                    <a:pt x="13" y="67"/>
                  </a:lnTo>
                  <a:lnTo>
                    <a:pt x="19" y="69"/>
                  </a:lnTo>
                  <a:lnTo>
                    <a:pt x="24" y="71"/>
                  </a:lnTo>
                  <a:lnTo>
                    <a:pt x="30" y="73"/>
                  </a:lnTo>
                  <a:lnTo>
                    <a:pt x="36" y="73"/>
                  </a:lnTo>
                  <a:lnTo>
                    <a:pt x="42" y="73"/>
                  </a:lnTo>
                  <a:lnTo>
                    <a:pt x="47" y="71"/>
                  </a:lnTo>
                  <a:lnTo>
                    <a:pt x="51" y="69"/>
                  </a:lnTo>
                  <a:lnTo>
                    <a:pt x="57" y="67"/>
                  </a:lnTo>
                  <a:lnTo>
                    <a:pt x="61" y="63"/>
                  </a:lnTo>
                  <a:lnTo>
                    <a:pt x="65" y="58"/>
                  </a:lnTo>
                  <a:lnTo>
                    <a:pt x="68" y="54"/>
                  </a:lnTo>
                  <a:lnTo>
                    <a:pt x="70" y="48"/>
                  </a:lnTo>
                  <a:lnTo>
                    <a:pt x="72" y="42"/>
                  </a:lnTo>
                  <a:lnTo>
                    <a:pt x="72" y="37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337" name="Rectangle 24">
              <a:extLst>
                <a:ext uri="{FF2B5EF4-FFF2-40B4-BE49-F238E27FC236}">
                  <a16:creationId xmlns:a16="http://schemas.microsoft.com/office/drawing/2014/main" id="{D3B26E7C-9113-2E48-54FA-9EB409DEC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0" y="3049"/>
              <a:ext cx="431" cy="213"/>
            </a:xfrm>
            <a:prstGeom prst="rect">
              <a:avLst/>
            </a:prstGeom>
            <a:solidFill>
              <a:srgbClr val="00FFFF"/>
            </a:solidFill>
            <a:ln w="1587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4400">
                <a:latin typeface="Times New Roman" panose="02020603050405020304" pitchFamily="18" charset="0"/>
              </a:endParaRPr>
            </a:p>
          </p:txBody>
        </p:sp>
        <p:sp>
          <p:nvSpPr>
            <p:cNvPr id="13338" name="Rectangle 25">
              <a:extLst>
                <a:ext uri="{FF2B5EF4-FFF2-40B4-BE49-F238E27FC236}">
                  <a16:creationId xmlns:a16="http://schemas.microsoft.com/office/drawing/2014/main" id="{815EB2E6-8AF6-0275-CAC0-35E661E41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" y="3051"/>
              <a:ext cx="9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0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  <p:sp>
          <p:nvSpPr>
            <p:cNvPr id="13339" name="Rectangle 26">
              <a:extLst>
                <a:ext uri="{FF2B5EF4-FFF2-40B4-BE49-F238E27FC236}">
                  <a16:creationId xmlns:a16="http://schemas.microsoft.com/office/drawing/2014/main" id="{D619897B-D565-447A-B4AF-310B9890E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1" y="3049"/>
              <a:ext cx="430" cy="213"/>
            </a:xfrm>
            <a:prstGeom prst="rect">
              <a:avLst/>
            </a:prstGeom>
            <a:solidFill>
              <a:srgbClr val="00FFFF"/>
            </a:solidFill>
            <a:ln w="1587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4400">
                <a:latin typeface="Times New Roman" panose="02020603050405020304" pitchFamily="18" charset="0"/>
              </a:endParaRPr>
            </a:p>
          </p:txBody>
        </p:sp>
        <p:sp>
          <p:nvSpPr>
            <p:cNvPr id="13340" name="Rectangle 27">
              <a:extLst>
                <a:ext uri="{FF2B5EF4-FFF2-40B4-BE49-F238E27FC236}">
                  <a16:creationId xmlns:a16="http://schemas.microsoft.com/office/drawing/2014/main" id="{2C5E8AD7-EA26-0F58-9D29-8A099CD8B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9" y="3051"/>
              <a:ext cx="9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0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13341" name="Rectangle 28">
              <a:extLst>
                <a:ext uri="{FF2B5EF4-FFF2-40B4-BE49-F238E27FC236}">
                  <a16:creationId xmlns:a16="http://schemas.microsoft.com/office/drawing/2014/main" id="{75945E71-7D03-0B8D-C194-4FAC4F9961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1" y="3049"/>
              <a:ext cx="431" cy="213"/>
            </a:xfrm>
            <a:prstGeom prst="rect">
              <a:avLst/>
            </a:prstGeom>
            <a:solidFill>
              <a:srgbClr val="00FFFF"/>
            </a:solidFill>
            <a:ln w="1587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4400">
                <a:latin typeface="Times New Roman" panose="02020603050405020304" pitchFamily="18" charset="0"/>
              </a:endParaRPr>
            </a:p>
          </p:txBody>
        </p:sp>
        <p:sp>
          <p:nvSpPr>
            <p:cNvPr id="13342" name="Rectangle 29">
              <a:extLst>
                <a:ext uri="{FF2B5EF4-FFF2-40B4-BE49-F238E27FC236}">
                  <a16:creationId xmlns:a16="http://schemas.microsoft.com/office/drawing/2014/main" id="{403939CD-495E-962F-B879-805A28AFF9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0" y="3051"/>
              <a:ext cx="9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0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13343" name="Rectangle 30">
              <a:extLst>
                <a:ext uri="{FF2B5EF4-FFF2-40B4-BE49-F238E27FC236}">
                  <a16:creationId xmlns:a16="http://schemas.microsoft.com/office/drawing/2014/main" id="{901EB62B-CB66-7191-7BCF-3F86AD26B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2" y="3049"/>
              <a:ext cx="431" cy="213"/>
            </a:xfrm>
            <a:prstGeom prst="rect">
              <a:avLst/>
            </a:prstGeom>
            <a:solidFill>
              <a:srgbClr val="00FFFF"/>
            </a:solidFill>
            <a:ln w="1587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4400">
                <a:latin typeface="Times New Roman" panose="02020603050405020304" pitchFamily="18" charset="0"/>
              </a:endParaRPr>
            </a:p>
          </p:txBody>
        </p:sp>
        <p:sp>
          <p:nvSpPr>
            <p:cNvPr id="13344" name="Rectangle 31">
              <a:extLst>
                <a:ext uri="{FF2B5EF4-FFF2-40B4-BE49-F238E27FC236}">
                  <a16:creationId xmlns:a16="http://schemas.microsoft.com/office/drawing/2014/main" id="{373F1482-D7D1-55DF-A7B0-BD7C384A05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0" y="3051"/>
              <a:ext cx="9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0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sp>
          <p:nvSpPr>
            <p:cNvPr id="13345" name="Rectangle 32">
              <a:extLst>
                <a:ext uri="{FF2B5EF4-FFF2-40B4-BE49-F238E27FC236}">
                  <a16:creationId xmlns:a16="http://schemas.microsoft.com/office/drawing/2014/main" id="{C3A1A3D3-8106-F152-CE37-AE18FEA79E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3" y="3049"/>
              <a:ext cx="430" cy="213"/>
            </a:xfrm>
            <a:prstGeom prst="rect">
              <a:avLst/>
            </a:prstGeom>
            <a:solidFill>
              <a:srgbClr val="00FFFF"/>
            </a:solidFill>
            <a:ln w="1587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4400">
                <a:latin typeface="Times New Roman" panose="02020603050405020304" pitchFamily="18" charset="0"/>
              </a:endParaRPr>
            </a:p>
          </p:txBody>
        </p:sp>
        <p:sp>
          <p:nvSpPr>
            <p:cNvPr id="13346" name="Rectangle 33">
              <a:extLst>
                <a:ext uri="{FF2B5EF4-FFF2-40B4-BE49-F238E27FC236}">
                  <a16:creationId xmlns:a16="http://schemas.microsoft.com/office/drawing/2014/main" id="{4D6267AA-9094-A698-BA11-A5DF4A730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1" y="3051"/>
              <a:ext cx="9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0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  <p:sp>
          <p:nvSpPr>
            <p:cNvPr id="13347" name="Rectangle 34">
              <a:extLst>
                <a:ext uri="{FF2B5EF4-FFF2-40B4-BE49-F238E27FC236}">
                  <a16:creationId xmlns:a16="http://schemas.microsoft.com/office/drawing/2014/main" id="{5E3B3526-BD7B-3495-3C98-E60258441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0" y="3405"/>
              <a:ext cx="431" cy="215"/>
            </a:xfrm>
            <a:prstGeom prst="rect">
              <a:avLst/>
            </a:prstGeom>
            <a:solidFill>
              <a:srgbClr val="00FFFF"/>
            </a:solidFill>
            <a:ln w="1587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4400">
                <a:latin typeface="Times New Roman" panose="02020603050405020304" pitchFamily="18" charset="0"/>
              </a:endParaRPr>
            </a:p>
          </p:txBody>
        </p:sp>
        <p:sp>
          <p:nvSpPr>
            <p:cNvPr id="13348" name="Rectangle 35">
              <a:extLst>
                <a:ext uri="{FF2B5EF4-FFF2-40B4-BE49-F238E27FC236}">
                  <a16:creationId xmlns:a16="http://schemas.microsoft.com/office/drawing/2014/main" id="{18E87F9F-C91F-EF14-35DD-507A522EAC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" y="3409"/>
              <a:ext cx="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ourier" pitchFamily="49" charset="0"/>
                </a:rPr>
                <a:t>—</a:t>
              </a:r>
              <a:endParaRPr lang="en-US" altLang="en-US" sz="4400">
                <a:latin typeface="Times New Roman" panose="02020603050405020304" pitchFamily="18" charset="0"/>
              </a:endParaRPr>
            </a:p>
          </p:txBody>
        </p:sp>
        <p:sp>
          <p:nvSpPr>
            <p:cNvPr id="13349" name="Rectangle 36">
              <a:extLst>
                <a:ext uri="{FF2B5EF4-FFF2-40B4-BE49-F238E27FC236}">
                  <a16:creationId xmlns:a16="http://schemas.microsoft.com/office/drawing/2014/main" id="{A57553C3-63B5-80DB-C71F-B5B2B1B3F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1" y="3405"/>
              <a:ext cx="430" cy="215"/>
            </a:xfrm>
            <a:prstGeom prst="rect">
              <a:avLst/>
            </a:prstGeom>
            <a:solidFill>
              <a:srgbClr val="00FFFF"/>
            </a:solidFill>
            <a:ln w="1587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4400">
                <a:latin typeface="Times New Roman" panose="02020603050405020304" pitchFamily="18" charset="0"/>
              </a:endParaRPr>
            </a:p>
          </p:txBody>
        </p:sp>
        <p:sp>
          <p:nvSpPr>
            <p:cNvPr id="13350" name="Rectangle 37">
              <a:extLst>
                <a:ext uri="{FF2B5EF4-FFF2-40B4-BE49-F238E27FC236}">
                  <a16:creationId xmlns:a16="http://schemas.microsoft.com/office/drawing/2014/main" id="{4AB2555D-FECA-F5B9-3E29-8E2A1E39C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9" y="3409"/>
              <a:ext cx="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ourier" pitchFamily="49" charset="0"/>
                </a:rPr>
                <a:t>—</a:t>
              </a:r>
              <a:endParaRPr lang="en-US" altLang="en-US" sz="4400">
                <a:latin typeface="Times New Roman" panose="02020603050405020304" pitchFamily="18" charset="0"/>
              </a:endParaRPr>
            </a:p>
          </p:txBody>
        </p:sp>
        <p:sp>
          <p:nvSpPr>
            <p:cNvPr id="13351" name="Rectangle 38">
              <a:extLst>
                <a:ext uri="{FF2B5EF4-FFF2-40B4-BE49-F238E27FC236}">
                  <a16:creationId xmlns:a16="http://schemas.microsoft.com/office/drawing/2014/main" id="{5C817370-FA99-B2DD-8C4B-7B0C8CC572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1" y="3405"/>
              <a:ext cx="431" cy="215"/>
            </a:xfrm>
            <a:prstGeom prst="rect">
              <a:avLst/>
            </a:prstGeom>
            <a:solidFill>
              <a:srgbClr val="00FFFF"/>
            </a:solidFill>
            <a:ln w="1587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4400">
                <a:latin typeface="Times New Roman" panose="02020603050405020304" pitchFamily="18" charset="0"/>
              </a:endParaRPr>
            </a:p>
          </p:txBody>
        </p:sp>
        <p:sp>
          <p:nvSpPr>
            <p:cNvPr id="13352" name="Rectangle 39">
              <a:extLst>
                <a:ext uri="{FF2B5EF4-FFF2-40B4-BE49-F238E27FC236}">
                  <a16:creationId xmlns:a16="http://schemas.microsoft.com/office/drawing/2014/main" id="{1CC26259-6043-602B-9FBD-C577821943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0" y="3409"/>
              <a:ext cx="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ourier" pitchFamily="49" charset="0"/>
                </a:rPr>
                <a:t>—</a:t>
              </a:r>
              <a:endParaRPr lang="en-US" altLang="en-US" sz="4400">
                <a:latin typeface="Times New Roman" panose="02020603050405020304" pitchFamily="18" charset="0"/>
              </a:endParaRPr>
            </a:p>
          </p:txBody>
        </p:sp>
        <p:sp>
          <p:nvSpPr>
            <p:cNvPr id="13353" name="Rectangle 40">
              <a:extLst>
                <a:ext uri="{FF2B5EF4-FFF2-40B4-BE49-F238E27FC236}">
                  <a16:creationId xmlns:a16="http://schemas.microsoft.com/office/drawing/2014/main" id="{5BBE57A9-B220-3D8F-C404-47BCD3455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2" y="3405"/>
              <a:ext cx="431" cy="215"/>
            </a:xfrm>
            <a:prstGeom prst="rect">
              <a:avLst/>
            </a:prstGeom>
            <a:solidFill>
              <a:srgbClr val="00FFFF"/>
            </a:solidFill>
            <a:ln w="1587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4400">
                <a:latin typeface="Times New Roman" panose="02020603050405020304" pitchFamily="18" charset="0"/>
              </a:endParaRPr>
            </a:p>
          </p:txBody>
        </p:sp>
        <p:sp>
          <p:nvSpPr>
            <p:cNvPr id="13354" name="Rectangle 41">
              <a:extLst>
                <a:ext uri="{FF2B5EF4-FFF2-40B4-BE49-F238E27FC236}">
                  <a16:creationId xmlns:a16="http://schemas.microsoft.com/office/drawing/2014/main" id="{1850F6B8-C8A4-CA60-C641-758C33011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0" y="3409"/>
              <a:ext cx="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ourier" pitchFamily="49" charset="0"/>
                </a:rPr>
                <a:t>—</a:t>
              </a:r>
              <a:endParaRPr lang="en-US" altLang="en-US" sz="4400">
                <a:latin typeface="Times New Roman" panose="02020603050405020304" pitchFamily="18" charset="0"/>
              </a:endParaRPr>
            </a:p>
          </p:txBody>
        </p:sp>
        <p:sp>
          <p:nvSpPr>
            <p:cNvPr id="13355" name="Rectangle 42">
              <a:extLst>
                <a:ext uri="{FF2B5EF4-FFF2-40B4-BE49-F238E27FC236}">
                  <a16:creationId xmlns:a16="http://schemas.microsoft.com/office/drawing/2014/main" id="{903E18CA-5D0D-8805-3C82-1DAD850EE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3" y="3405"/>
              <a:ext cx="430" cy="215"/>
            </a:xfrm>
            <a:prstGeom prst="rect">
              <a:avLst/>
            </a:prstGeom>
            <a:solidFill>
              <a:srgbClr val="00FFFF"/>
            </a:solidFill>
            <a:ln w="1587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4400">
                <a:latin typeface="Times New Roman" panose="02020603050405020304" pitchFamily="18" charset="0"/>
              </a:endParaRPr>
            </a:p>
          </p:txBody>
        </p:sp>
        <p:sp>
          <p:nvSpPr>
            <p:cNvPr id="13356" name="Rectangle 43">
              <a:extLst>
                <a:ext uri="{FF2B5EF4-FFF2-40B4-BE49-F238E27FC236}">
                  <a16:creationId xmlns:a16="http://schemas.microsoft.com/office/drawing/2014/main" id="{ABB88F87-5C61-BE52-D66D-9510386A9A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1" y="3409"/>
              <a:ext cx="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ourier" pitchFamily="49" charset="0"/>
                </a:rPr>
                <a:t>—</a:t>
              </a:r>
              <a:endParaRPr lang="en-US" altLang="en-US" sz="4400">
                <a:latin typeface="Times New Roman" panose="02020603050405020304" pitchFamily="18" charset="0"/>
              </a:endParaRPr>
            </a:p>
          </p:txBody>
        </p:sp>
        <p:sp>
          <p:nvSpPr>
            <p:cNvPr id="13357" name="Line 44">
              <a:extLst>
                <a:ext uri="{FF2B5EF4-FFF2-40B4-BE49-F238E27FC236}">
                  <a16:creationId xmlns:a16="http://schemas.microsoft.com/office/drawing/2014/main" id="{AF8F9C93-2459-7C9F-092B-42B19F3C9E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5" y="3156"/>
              <a:ext cx="1" cy="358"/>
            </a:xfrm>
            <a:prstGeom prst="line">
              <a:avLst/>
            </a:prstGeom>
            <a:noFill/>
            <a:ln w="26988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358" name="Line 45">
              <a:extLst>
                <a:ext uri="{FF2B5EF4-FFF2-40B4-BE49-F238E27FC236}">
                  <a16:creationId xmlns:a16="http://schemas.microsoft.com/office/drawing/2014/main" id="{AF190E6C-7595-C80F-0D44-A28612F8D6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5" y="3514"/>
              <a:ext cx="140" cy="1"/>
            </a:xfrm>
            <a:prstGeom prst="line">
              <a:avLst/>
            </a:prstGeom>
            <a:noFill/>
            <a:ln w="26988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359" name="Freeform 46">
              <a:extLst>
                <a:ext uri="{FF2B5EF4-FFF2-40B4-BE49-F238E27FC236}">
                  <a16:creationId xmlns:a16="http://schemas.microsoft.com/office/drawing/2014/main" id="{3E86BC99-53FB-1387-9C68-AD86F112B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" y="3464"/>
              <a:ext cx="98" cy="97"/>
            </a:xfrm>
            <a:custGeom>
              <a:avLst/>
              <a:gdLst>
                <a:gd name="T0" fmla="*/ 98 w 98"/>
                <a:gd name="T1" fmla="*/ 50 h 97"/>
                <a:gd name="T2" fmla="*/ 0 w 98"/>
                <a:gd name="T3" fmla="*/ 97 h 97"/>
                <a:gd name="T4" fmla="*/ 4 w 98"/>
                <a:gd name="T5" fmla="*/ 90 h 97"/>
                <a:gd name="T6" fmla="*/ 6 w 98"/>
                <a:gd name="T7" fmla="*/ 84 h 97"/>
                <a:gd name="T8" fmla="*/ 8 w 98"/>
                <a:gd name="T9" fmla="*/ 76 h 97"/>
                <a:gd name="T10" fmla="*/ 10 w 98"/>
                <a:gd name="T11" fmla="*/ 69 h 97"/>
                <a:gd name="T12" fmla="*/ 12 w 98"/>
                <a:gd name="T13" fmla="*/ 61 h 97"/>
                <a:gd name="T14" fmla="*/ 12 w 98"/>
                <a:gd name="T15" fmla="*/ 54 h 97"/>
                <a:gd name="T16" fmla="*/ 12 w 98"/>
                <a:gd name="T17" fmla="*/ 46 h 97"/>
                <a:gd name="T18" fmla="*/ 12 w 98"/>
                <a:gd name="T19" fmla="*/ 38 h 97"/>
                <a:gd name="T20" fmla="*/ 10 w 98"/>
                <a:gd name="T21" fmla="*/ 29 h 97"/>
                <a:gd name="T22" fmla="*/ 8 w 98"/>
                <a:gd name="T23" fmla="*/ 23 h 97"/>
                <a:gd name="T24" fmla="*/ 6 w 98"/>
                <a:gd name="T25" fmla="*/ 15 h 97"/>
                <a:gd name="T26" fmla="*/ 4 w 98"/>
                <a:gd name="T27" fmla="*/ 8 h 97"/>
                <a:gd name="T28" fmla="*/ 0 w 98"/>
                <a:gd name="T29" fmla="*/ 0 h 97"/>
                <a:gd name="T30" fmla="*/ 98 w 98"/>
                <a:gd name="T31" fmla="*/ 50 h 9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98"/>
                <a:gd name="T49" fmla="*/ 0 h 97"/>
                <a:gd name="T50" fmla="*/ 98 w 98"/>
                <a:gd name="T51" fmla="*/ 97 h 9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98" h="97">
                  <a:moveTo>
                    <a:pt x="98" y="50"/>
                  </a:moveTo>
                  <a:lnTo>
                    <a:pt x="0" y="97"/>
                  </a:lnTo>
                  <a:lnTo>
                    <a:pt x="4" y="90"/>
                  </a:lnTo>
                  <a:lnTo>
                    <a:pt x="6" y="84"/>
                  </a:lnTo>
                  <a:lnTo>
                    <a:pt x="8" y="76"/>
                  </a:lnTo>
                  <a:lnTo>
                    <a:pt x="10" y="69"/>
                  </a:lnTo>
                  <a:lnTo>
                    <a:pt x="12" y="61"/>
                  </a:lnTo>
                  <a:lnTo>
                    <a:pt x="12" y="54"/>
                  </a:lnTo>
                  <a:lnTo>
                    <a:pt x="12" y="46"/>
                  </a:lnTo>
                  <a:lnTo>
                    <a:pt x="12" y="38"/>
                  </a:lnTo>
                  <a:lnTo>
                    <a:pt x="10" y="29"/>
                  </a:lnTo>
                  <a:lnTo>
                    <a:pt x="8" y="23"/>
                  </a:lnTo>
                  <a:lnTo>
                    <a:pt x="6" y="15"/>
                  </a:lnTo>
                  <a:lnTo>
                    <a:pt x="4" y="8"/>
                  </a:lnTo>
                  <a:lnTo>
                    <a:pt x="0" y="0"/>
                  </a:lnTo>
                  <a:lnTo>
                    <a:pt x="98" y="5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360" name="Line 47">
              <a:extLst>
                <a:ext uri="{FF2B5EF4-FFF2-40B4-BE49-F238E27FC236}">
                  <a16:creationId xmlns:a16="http://schemas.microsoft.com/office/drawing/2014/main" id="{7BC3A3AA-9C6D-C6E6-A85E-9A6CCFD86B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" y="2834"/>
              <a:ext cx="1" cy="70"/>
            </a:xfrm>
            <a:prstGeom prst="line">
              <a:avLst/>
            </a:prstGeom>
            <a:noFill/>
            <a:ln w="26988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361" name="Freeform 48">
              <a:extLst>
                <a:ext uri="{FF2B5EF4-FFF2-40B4-BE49-F238E27FC236}">
                  <a16:creationId xmlns:a16="http://schemas.microsoft.com/office/drawing/2014/main" id="{8CD6C51F-4593-5F09-72F0-EEA901039C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8" y="2879"/>
              <a:ext cx="97" cy="97"/>
            </a:xfrm>
            <a:custGeom>
              <a:avLst/>
              <a:gdLst>
                <a:gd name="T0" fmla="*/ 50 w 97"/>
                <a:gd name="T1" fmla="*/ 97 h 97"/>
                <a:gd name="T2" fmla="*/ 0 w 97"/>
                <a:gd name="T3" fmla="*/ 0 h 97"/>
                <a:gd name="T4" fmla="*/ 7 w 97"/>
                <a:gd name="T5" fmla="*/ 4 h 97"/>
                <a:gd name="T6" fmla="*/ 15 w 97"/>
                <a:gd name="T7" fmla="*/ 6 h 97"/>
                <a:gd name="T8" fmla="*/ 23 w 97"/>
                <a:gd name="T9" fmla="*/ 10 h 97"/>
                <a:gd name="T10" fmla="*/ 28 w 97"/>
                <a:gd name="T11" fmla="*/ 10 h 97"/>
                <a:gd name="T12" fmla="*/ 38 w 97"/>
                <a:gd name="T13" fmla="*/ 12 h 97"/>
                <a:gd name="T14" fmla="*/ 46 w 97"/>
                <a:gd name="T15" fmla="*/ 12 h 97"/>
                <a:gd name="T16" fmla="*/ 53 w 97"/>
                <a:gd name="T17" fmla="*/ 12 h 97"/>
                <a:gd name="T18" fmla="*/ 61 w 97"/>
                <a:gd name="T19" fmla="*/ 12 h 97"/>
                <a:gd name="T20" fmla="*/ 69 w 97"/>
                <a:gd name="T21" fmla="*/ 10 h 97"/>
                <a:gd name="T22" fmla="*/ 76 w 97"/>
                <a:gd name="T23" fmla="*/ 10 h 97"/>
                <a:gd name="T24" fmla="*/ 84 w 97"/>
                <a:gd name="T25" fmla="*/ 6 h 97"/>
                <a:gd name="T26" fmla="*/ 90 w 97"/>
                <a:gd name="T27" fmla="*/ 4 h 97"/>
                <a:gd name="T28" fmla="*/ 97 w 97"/>
                <a:gd name="T29" fmla="*/ 0 h 97"/>
                <a:gd name="T30" fmla="*/ 50 w 97"/>
                <a:gd name="T31" fmla="*/ 97 h 9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97"/>
                <a:gd name="T49" fmla="*/ 0 h 97"/>
                <a:gd name="T50" fmla="*/ 97 w 97"/>
                <a:gd name="T51" fmla="*/ 97 h 9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97" h="97">
                  <a:moveTo>
                    <a:pt x="50" y="97"/>
                  </a:moveTo>
                  <a:lnTo>
                    <a:pt x="0" y="0"/>
                  </a:lnTo>
                  <a:lnTo>
                    <a:pt x="7" y="4"/>
                  </a:lnTo>
                  <a:lnTo>
                    <a:pt x="15" y="6"/>
                  </a:lnTo>
                  <a:lnTo>
                    <a:pt x="23" y="10"/>
                  </a:lnTo>
                  <a:lnTo>
                    <a:pt x="28" y="10"/>
                  </a:lnTo>
                  <a:lnTo>
                    <a:pt x="38" y="12"/>
                  </a:lnTo>
                  <a:lnTo>
                    <a:pt x="46" y="12"/>
                  </a:lnTo>
                  <a:lnTo>
                    <a:pt x="53" y="12"/>
                  </a:lnTo>
                  <a:lnTo>
                    <a:pt x="61" y="12"/>
                  </a:lnTo>
                  <a:lnTo>
                    <a:pt x="69" y="10"/>
                  </a:lnTo>
                  <a:lnTo>
                    <a:pt x="76" y="10"/>
                  </a:lnTo>
                  <a:lnTo>
                    <a:pt x="84" y="6"/>
                  </a:lnTo>
                  <a:lnTo>
                    <a:pt x="90" y="4"/>
                  </a:lnTo>
                  <a:lnTo>
                    <a:pt x="97" y="0"/>
                  </a:lnTo>
                  <a:lnTo>
                    <a:pt x="50" y="97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362" name="Rectangle 49">
              <a:extLst>
                <a:ext uri="{FF2B5EF4-FFF2-40B4-BE49-F238E27FC236}">
                  <a16:creationId xmlns:a16="http://schemas.microsoft.com/office/drawing/2014/main" id="{892E6753-B77C-FF24-FD0B-9595CF26A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9" y="2384"/>
              <a:ext cx="181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00FFFF"/>
                  </a:solidFill>
                </a:rPr>
                <a:t>these locations cannot be</a:t>
              </a:r>
              <a:endParaRPr lang="en-US" altLang="en-US" sz="4400">
                <a:latin typeface="Times New Roman" panose="02020603050405020304" pitchFamily="18" charset="0"/>
              </a:endParaRPr>
            </a:p>
          </p:txBody>
        </p:sp>
        <p:sp>
          <p:nvSpPr>
            <p:cNvPr id="13363" name="Rectangle 50">
              <a:extLst>
                <a:ext uri="{FF2B5EF4-FFF2-40B4-BE49-F238E27FC236}">
                  <a16:creationId xmlns:a16="http://schemas.microsoft.com/office/drawing/2014/main" id="{C9CF1AFF-D317-84EC-7C7A-77C784656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8" y="2607"/>
              <a:ext cx="1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00FFFF"/>
                  </a:solidFill>
                </a:rPr>
                <a:t>accessed by program</a:t>
              </a:r>
              <a:endParaRPr lang="en-US" altLang="en-US" sz="4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3317" name="Group 51">
            <a:extLst>
              <a:ext uri="{FF2B5EF4-FFF2-40B4-BE49-F238E27FC236}">
                <a16:creationId xmlns:a16="http://schemas.microsoft.com/office/drawing/2014/main" id="{C9475DA1-A913-6A4E-C6F0-D9DE2EBEFBD1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2667000"/>
            <a:ext cx="4983163" cy="327025"/>
            <a:chOff x="1474" y="1759"/>
            <a:chExt cx="3139" cy="206"/>
          </a:xfrm>
        </p:grpSpPr>
        <p:sp>
          <p:nvSpPr>
            <p:cNvPr id="13319" name="Rectangle 6">
              <a:extLst>
                <a:ext uri="{FF2B5EF4-FFF2-40B4-BE49-F238E27FC236}">
                  <a16:creationId xmlns:a16="http://schemas.microsoft.com/office/drawing/2014/main" id="{8FC7C82C-1F48-827B-22BA-2BAECBF14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" y="1779"/>
              <a:ext cx="9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00">
                  <a:solidFill>
                    <a:srgbClr val="00FF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endParaRPr lang="en-US" altLang="en-US" sz="4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320" name="Rectangle 7">
              <a:extLst>
                <a:ext uri="{FF2B5EF4-FFF2-40B4-BE49-F238E27FC236}">
                  <a16:creationId xmlns:a16="http://schemas.microsoft.com/office/drawing/2014/main" id="{D4C51954-0949-47B0-257A-9B661437E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1" y="1759"/>
              <a:ext cx="430" cy="206"/>
            </a:xfrm>
            <a:prstGeom prst="rect">
              <a:avLst/>
            </a:prstGeom>
            <a:solidFill>
              <a:srgbClr val="00FFFF"/>
            </a:solidFill>
            <a:ln w="1587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4400">
                <a:latin typeface="Times New Roman" panose="02020603050405020304" pitchFamily="18" charset="0"/>
              </a:endParaRPr>
            </a:p>
          </p:txBody>
        </p:sp>
        <p:sp>
          <p:nvSpPr>
            <p:cNvPr id="13321" name="Line 8">
              <a:extLst>
                <a:ext uri="{FF2B5EF4-FFF2-40B4-BE49-F238E27FC236}">
                  <a16:creationId xmlns:a16="http://schemas.microsoft.com/office/drawing/2014/main" id="{980092B2-487D-2752-D43F-D9A6D83086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7" y="1862"/>
              <a:ext cx="528" cy="1"/>
            </a:xfrm>
            <a:prstGeom prst="line">
              <a:avLst/>
            </a:prstGeom>
            <a:noFill/>
            <a:ln w="26988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322" name="Freeform 9">
              <a:extLst>
                <a:ext uri="{FF2B5EF4-FFF2-40B4-BE49-F238E27FC236}">
                  <a16:creationId xmlns:a16="http://schemas.microsoft.com/office/drawing/2014/main" id="{2FDB084F-D9B6-D48F-651B-6BC4742EA2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21" y="1814"/>
              <a:ext cx="639" cy="94"/>
            </a:xfrm>
            <a:custGeom>
              <a:avLst/>
              <a:gdLst>
                <a:gd name="T0" fmla="*/ 72 w 639"/>
                <a:gd name="T1" fmla="*/ 48 h 94"/>
                <a:gd name="T2" fmla="*/ 72 w 639"/>
                <a:gd name="T3" fmla="*/ 42 h 94"/>
                <a:gd name="T4" fmla="*/ 70 w 639"/>
                <a:gd name="T5" fmla="*/ 37 h 94"/>
                <a:gd name="T6" fmla="*/ 68 w 639"/>
                <a:gd name="T7" fmla="*/ 31 h 94"/>
                <a:gd name="T8" fmla="*/ 65 w 639"/>
                <a:gd name="T9" fmla="*/ 28 h 94"/>
                <a:gd name="T10" fmla="*/ 61 w 639"/>
                <a:gd name="T11" fmla="*/ 22 h 94"/>
                <a:gd name="T12" fmla="*/ 57 w 639"/>
                <a:gd name="T13" fmla="*/ 18 h 94"/>
                <a:gd name="T14" fmla="*/ 51 w 639"/>
                <a:gd name="T15" fmla="*/ 17 h 94"/>
                <a:gd name="T16" fmla="*/ 47 w 639"/>
                <a:gd name="T17" fmla="*/ 15 h 94"/>
                <a:gd name="T18" fmla="*/ 42 w 639"/>
                <a:gd name="T19" fmla="*/ 13 h 94"/>
                <a:gd name="T20" fmla="*/ 36 w 639"/>
                <a:gd name="T21" fmla="*/ 13 h 94"/>
                <a:gd name="T22" fmla="*/ 30 w 639"/>
                <a:gd name="T23" fmla="*/ 13 h 94"/>
                <a:gd name="T24" fmla="*/ 24 w 639"/>
                <a:gd name="T25" fmla="*/ 15 h 94"/>
                <a:gd name="T26" fmla="*/ 19 w 639"/>
                <a:gd name="T27" fmla="*/ 17 h 94"/>
                <a:gd name="T28" fmla="*/ 13 w 639"/>
                <a:gd name="T29" fmla="*/ 18 h 94"/>
                <a:gd name="T30" fmla="*/ 9 w 639"/>
                <a:gd name="T31" fmla="*/ 22 h 94"/>
                <a:gd name="T32" fmla="*/ 5 w 639"/>
                <a:gd name="T33" fmla="*/ 28 h 94"/>
                <a:gd name="T34" fmla="*/ 3 w 639"/>
                <a:gd name="T35" fmla="*/ 31 h 94"/>
                <a:gd name="T36" fmla="*/ 0 w 639"/>
                <a:gd name="T37" fmla="*/ 37 h 94"/>
                <a:gd name="T38" fmla="*/ 0 w 639"/>
                <a:gd name="T39" fmla="*/ 42 h 94"/>
                <a:gd name="T40" fmla="*/ 0 w 639"/>
                <a:gd name="T41" fmla="*/ 48 h 94"/>
                <a:gd name="T42" fmla="*/ 0 w 639"/>
                <a:gd name="T43" fmla="*/ 54 h 94"/>
                <a:gd name="T44" fmla="*/ 0 w 639"/>
                <a:gd name="T45" fmla="*/ 59 h 94"/>
                <a:gd name="T46" fmla="*/ 3 w 639"/>
                <a:gd name="T47" fmla="*/ 65 h 94"/>
                <a:gd name="T48" fmla="*/ 5 w 639"/>
                <a:gd name="T49" fmla="*/ 68 h 94"/>
                <a:gd name="T50" fmla="*/ 9 w 639"/>
                <a:gd name="T51" fmla="*/ 72 h 94"/>
                <a:gd name="T52" fmla="*/ 13 w 639"/>
                <a:gd name="T53" fmla="*/ 76 h 94"/>
                <a:gd name="T54" fmla="*/ 19 w 639"/>
                <a:gd name="T55" fmla="*/ 79 h 94"/>
                <a:gd name="T56" fmla="*/ 24 w 639"/>
                <a:gd name="T57" fmla="*/ 81 h 94"/>
                <a:gd name="T58" fmla="*/ 30 w 639"/>
                <a:gd name="T59" fmla="*/ 83 h 94"/>
                <a:gd name="T60" fmla="*/ 36 w 639"/>
                <a:gd name="T61" fmla="*/ 83 h 94"/>
                <a:gd name="T62" fmla="*/ 42 w 639"/>
                <a:gd name="T63" fmla="*/ 83 h 94"/>
                <a:gd name="T64" fmla="*/ 47 w 639"/>
                <a:gd name="T65" fmla="*/ 81 h 94"/>
                <a:gd name="T66" fmla="*/ 51 w 639"/>
                <a:gd name="T67" fmla="*/ 79 h 94"/>
                <a:gd name="T68" fmla="*/ 57 w 639"/>
                <a:gd name="T69" fmla="*/ 76 h 94"/>
                <a:gd name="T70" fmla="*/ 61 w 639"/>
                <a:gd name="T71" fmla="*/ 72 h 94"/>
                <a:gd name="T72" fmla="*/ 65 w 639"/>
                <a:gd name="T73" fmla="*/ 68 h 94"/>
                <a:gd name="T74" fmla="*/ 68 w 639"/>
                <a:gd name="T75" fmla="*/ 65 h 94"/>
                <a:gd name="T76" fmla="*/ 70 w 639"/>
                <a:gd name="T77" fmla="*/ 59 h 94"/>
                <a:gd name="T78" fmla="*/ 72 w 639"/>
                <a:gd name="T79" fmla="*/ 54 h 94"/>
                <a:gd name="T80" fmla="*/ 72 w 639"/>
                <a:gd name="T81" fmla="*/ 48 h 94"/>
                <a:gd name="T82" fmla="*/ 639 w 639"/>
                <a:gd name="T83" fmla="*/ 48 h 94"/>
                <a:gd name="T84" fmla="*/ 541 w 639"/>
                <a:gd name="T85" fmla="*/ 94 h 94"/>
                <a:gd name="T86" fmla="*/ 545 w 639"/>
                <a:gd name="T87" fmla="*/ 89 h 94"/>
                <a:gd name="T88" fmla="*/ 547 w 639"/>
                <a:gd name="T89" fmla="*/ 81 h 94"/>
                <a:gd name="T90" fmla="*/ 549 w 639"/>
                <a:gd name="T91" fmla="*/ 74 h 94"/>
                <a:gd name="T92" fmla="*/ 551 w 639"/>
                <a:gd name="T93" fmla="*/ 66 h 94"/>
                <a:gd name="T94" fmla="*/ 553 w 639"/>
                <a:gd name="T95" fmla="*/ 59 h 94"/>
                <a:gd name="T96" fmla="*/ 553 w 639"/>
                <a:gd name="T97" fmla="*/ 52 h 94"/>
                <a:gd name="T98" fmla="*/ 553 w 639"/>
                <a:gd name="T99" fmla="*/ 44 h 94"/>
                <a:gd name="T100" fmla="*/ 553 w 639"/>
                <a:gd name="T101" fmla="*/ 37 h 94"/>
                <a:gd name="T102" fmla="*/ 551 w 639"/>
                <a:gd name="T103" fmla="*/ 30 h 94"/>
                <a:gd name="T104" fmla="*/ 549 w 639"/>
                <a:gd name="T105" fmla="*/ 22 h 94"/>
                <a:gd name="T106" fmla="*/ 547 w 639"/>
                <a:gd name="T107" fmla="*/ 15 h 94"/>
                <a:gd name="T108" fmla="*/ 545 w 639"/>
                <a:gd name="T109" fmla="*/ 7 h 94"/>
                <a:gd name="T110" fmla="*/ 541 w 639"/>
                <a:gd name="T111" fmla="*/ 0 h 94"/>
                <a:gd name="T112" fmla="*/ 639 w 639"/>
                <a:gd name="T113" fmla="*/ 48 h 9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39"/>
                <a:gd name="T172" fmla="*/ 0 h 94"/>
                <a:gd name="T173" fmla="*/ 639 w 639"/>
                <a:gd name="T174" fmla="*/ 94 h 94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39" h="94">
                  <a:moveTo>
                    <a:pt x="72" y="48"/>
                  </a:moveTo>
                  <a:lnTo>
                    <a:pt x="72" y="42"/>
                  </a:lnTo>
                  <a:lnTo>
                    <a:pt x="70" y="37"/>
                  </a:lnTo>
                  <a:lnTo>
                    <a:pt x="68" y="31"/>
                  </a:lnTo>
                  <a:lnTo>
                    <a:pt x="65" y="28"/>
                  </a:lnTo>
                  <a:lnTo>
                    <a:pt x="61" y="22"/>
                  </a:lnTo>
                  <a:lnTo>
                    <a:pt x="57" y="18"/>
                  </a:lnTo>
                  <a:lnTo>
                    <a:pt x="51" y="17"/>
                  </a:lnTo>
                  <a:lnTo>
                    <a:pt x="47" y="15"/>
                  </a:lnTo>
                  <a:lnTo>
                    <a:pt x="42" y="13"/>
                  </a:lnTo>
                  <a:lnTo>
                    <a:pt x="36" y="13"/>
                  </a:lnTo>
                  <a:lnTo>
                    <a:pt x="30" y="13"/>
                  </a:lnTo>
                  <a:lnTo>
                    <a:pt x="24" y="15"/>
                  </a:lnTo>
                  <a:lnTo>
                    <a:pt x="19" y="17"/>
                  </a:lnTo>
                  <a:lnTo>
                    <a:pt x="13" y="18"/>
                  </a:lnTo>
                  <a:lnTo>
                    <a:pt x="9" y="22"/>
                  </a:lnTo>
                  <a:lnTo>
                    <a:pt x="5" y="28"/>
                  </a:lnTo>
                  <a:lnTo>
                    <a:pt x="3" y="31"/>
                  </a:lnTo>
                  <a:lnTo>
                    <a:pt x="0" y="37"/>
                  </a:lnTo>
                  <a:lnTo>
                    <a:pt x="0" y="42"/>
                  </a:lnTo>
                  <a:lnTo>
                    <a:pt x="0" y="48"/>
                  </a:lnTo>
                  <a:lnTo>
                    <a:pt x="0" y="54"/>
                  </a:lnTo>
                  <a:lnTo>
                    <a:pt x="0" y="59"/>
                  </a:lnTo>
                  <a:lnTo>
                    <a:pt x="3" y="65"/>
                  </a:lnTo>
                  <a:lnTo>
                    <a:pt x="5" y="68"/>
                  </a:lnTo>
                  <a:lnTo>
                    <a:pt x="9" y="72"/>
                  </a:lnTo>
                  <a:lnTo>
                    <a:pt x="13" y="76"/>
                  </a:lnTo>
                  <a:lnTo>
                    <a:pt x="19" y="79"/>
                  </a:lnTo>
                  <a:lnTo>
                    <a:pt x="24" y="81"/>
                  </a:lnTo>
                  <a:lnTo>
                    <a:pt x="30" y="83"/>
                  </a:lnTo>
                  <a:lnTo>
                    <a:pt x="36" y="83"/>
                  </a:lnTo>
                  <a:lnTo>
                    <a:pt x="42" y="83"/>
                  </a:lnTo>
                  <a:lnTo>
                    <a:pt x="47" y="81"/>
                  </a:lnTo>
                  <a:lnTo>
                    <a:pt x="51" y="79"/>
                  </a:lnTo>
                  <a:lnTo>
                    <a:pt x="57" y="76"/>
                  </a:lnTo>
                  <a:lnTo>
                    <a:pt x="61" y="72"/>
                  </a:lnTo>
                  <a:lnTo>
                    <a:pt x="65" y="68"/>
                  </a:lnTo>
                  <a:lnTo>
                    <a:pt x="68" y="65"/>
                  </a:lnTo>
                  <a:lnTo>
                    <a:pt x="70" y="59"/>
                  </a:lnTo>
                  <a:lnTo>
                    <a:pt x="72" y="54"/>
                  </a:lnTo>
                  <a:lnTo>
                    <a:pt x="72" y="48"/>
                  </a:lnTo>
                  <a:close/>
                  <a:moveTo>
                    <a:pt x="639" y="48"/>
                  </a:moveTo>
                  <a:lnTo>
                    <a:pt x="541" y="94"/>
                  </a:lnTo>
                  <a:lnTo>
                    <a:pt x="545" y="89"/>
                  </a:lnTo>
                  <a:lnTo>
                    <a:pt x="547" y="81"/>
                  </a:lnTo>
                  <a:lnTo>
                    <a:pt x="549" y="74"/>
                  </a:lnTo>
                  <a:lnTo>
                    <a:pt x="551" y="66"/>
                  </a:lnTo>
                  <a:lnTo>
                    <a:pt x="553" y="59"/>
                  </a:lnTo>
                  <a:lnTo>
                    <a:pt x="553" y="52"/>
                  </a:lnTo>
                  <a:lnTo>
                    <a:pt x="553" y="44"/>
                  </a:lnTo>
                  <a:lnTo>
                    <a:pt x="553" y="37"/>
                  </a:lnTo>
                  <a:lnTo>
                    <a:pt x="551" y="30"/>
                  </a:lnTo>
                  <a:lnTo>
                    <a:pt x="549" y="22"/>
                  </a:lnTo>
                  <a:lnTo>
                    <a:pt x="547" y="15"/>
                  </a:lnTo>
                  <a:lnTo>
                    <a:pt x="545" y="7"/>
                  </a:lnTo>
                  <a:lnTo>
                    <a:pt x="541" y="0"/>
                  </a:lnTo>
                  <a:lnTo>
                    <a:pt x="639" y="48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323" name="Rectangle 10">
              <a:extLst>
                <a:ext uri="{FF2B5EF4-FFF2-40B4-BE49-F238E27FC236}">
                  <a16:creationId xmlns:a16="http://schemas.microsoft.com/office/drawing/2014/main" id="{663D1695-D1A0-1B6D-5744-22F8205DB3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0" y="1759"/>
              <a:ext cx="431" cy="206"/>
            </a:xfrm>
            <a:prstGeom prst="rect">
              <a:avLst/>
            </a:prstGeom>
            <a:solidFill>
              <a:srgbClr val="00FFFF"/>
            </a:solidFill>
            <a:ln w="1587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4400">
                <a:latin typeface="Times New Roman" panose="02020603050405020304" pitchFamily="18" charset="0"/>
              </a:endParaRPr>
            </a:p>
          </p:txBody>
        </p:sp>
        <p:sp>
          <p:nvSpPr>
            <p:cNvPr id="13324" name="Rectangle 11">
              <a:extLst>
                <a:ext uri="{FF2B5EF4-FFF2-40B4-BE49-F238E27FC236}">
                  <a16:creationId xmlns:a16="http://schemas.microsoft.com/office/drawing/2014/main" id="{F9AD11EA-AD2B-445B-B38A-D2FD4F16CB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" y="1760"/>
              <a:ext cx="9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0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lang="en-US" altLang="en-US" sz="4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325" name="Rectangle 12">
              <a:extLst>
                <a:ext uri="{FF2B5EF4-FFF2-40B4-BE49-F238E27FC236}">
                  <a16:creationId xmlns:a16="http://schemas.microsoft.com/office/drawing/2014/main" id="{95AD2767-9448-B1D3-514F-1B89472718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1" y="1759"/>
              <a:ext cx="430" cy="206"/>
            </a:xfrm>
            <a:prstGeom prst="rect">
              <a:avLst/>
            </a:prstGeom>
            <a:solidFill>
              <a:srgbClr val="00FFFF"/>
            </a:solidFill>
            <a:ln w="1587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4400">
                <a:latin typeface="Times New Roman" panose="02020603050405020304" pitchFamily="18" charset="0"/>
              </a:endParaRPr>
            </a:p>
          </p:txBody>
        </p:sp>
        <p:sp>
          <p:nvSpPr>
            <p:cNvPr id="13326" name="Rectangle 13">
              <a:extLst>
                <a:ext uri="{FF2B5EF4-FFF2-40B4-BE49-F238E27FC236}">
                  <a16:creationId xmlns:a16="http://schemas.microsoft.com/office/drawing/2014/main" id="{9B9B6CE4-4317-6F45-67AE-6A66404CFC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9" y="1760"/>
              <a:ext cx="9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0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13327" name="Rectangle 14">
              <a:extLst>
                <a:ext uri="{FF2B5EF4-FFF2-40B4-BE49-F238E27FC236}">
                  <a16:creationId xmlns:a16="http://schemas.microsoft.com/office/drawing/2014/main" id="{450989A0-36C2-BD22-1442-F14F74EC4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1" y="1759"/>
              <a:ext cx="431" cy="206"/>
            </a:xfrm>
            <a:prstGeom prst="rect">
              <a:avLst/>
            </a:prstGeom>
            <a:solidFill>
              <a:srgbClr val="00FFFF"/>
            </a:solidFill>
            <a:ln w="1587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4400">
                <a:latin typeface="Times New Roman" panose="02020603050405020304" pitchFamily="18" charset="0"/>
              </a:endParaRPr>
            </a:p>
          </p:txBody>
        </p:sp>
        <p:sp>
          <p:nvSpPr>
            <p:cNvPr id="13328" name="Rectangle 15">
              <a:extLst>
                <a:ext uri="{FF2B5EF4-FFF2-40B4-BE49-F238E27FC236}">
                  <a16:creationId xmlns:a16="http://schemas.microsoft.com/office/drawing/2014/main" id="{65FC1511-0FE6-2520-D985-ED2971585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0" y="1760"/>
              <a:ext cx="9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0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13329" name="Rectangle 16">
              <a:extLst>
                <a:ext uri="{FF2B5EF4-FFF2-40B4-BE49-F238E27FC236}">
                  <a16:creationId xmlns:a16="http://schemas.microsoft.com/office/drawing/2014/main" id="{712FA83E-C952-7552-7EC9-0DEBD68E4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2" y="1759"/>
              <a:ext cx="431" cy="206"/>
            </a:xfrm>
            <a:prstGeom prst="rect">
              <a:avLst/>
            </a:prstGeom>
            <a:solidFill>
              <a:srgbClr val="00FFFF"/>
            </a:solidFill>
            <a:ln w="1587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4400">
                <a:latin typeface="Times New Roman" panose="02020603050405020304" pitchFamily="18" charset="0"/>
              </a:endParaRPr>
            </a:p>
          </p:txBody>
        </p:sp>
        <p:sp>
          <p:nvSpPr>
            <p:cNvPr id="13330" name="Rectangle 17">
              <a:extLst>
                <a:ext uri="{FF2B5EF4-FFF2-40B4-BE49-F238E27FC236}">
                  <a16:creationId xmlns:a16="http://schemas.microsoft.com/office/drawing/2014/main" id="{B26574B9-F9F4-345E-A455-F8258E0265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0" y="1760"/>
              <a:ext cx="9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0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sp>
          <p:nvSpPr>
            <p:cNvPr id="13331" name="Rectangle 18">
              <a:extLst>
                <a:ext uri="{FF2B5EF4-FFF2-40B4-BE49-F238E27FC236}">
                  <a16:creationId xmlns:a16="http://schemas.microsoft.com/office/drawing/2014/main" id="{D61A0803-BA18-3725-8179-EEEB3D249A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3" y="1759"/>
              <a:ext cx="430" cy="206"/>
            </a:xfrm>
            <a:prstGeom prst="rect">
              <a:avLst/>
            </a:prstGeom>
            <a:solidFill>
              <a:srgbClr val="00FFFF"/>
            </a:solidFill>
            <a:ln w="1587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4400">
                <a:latin typeface="Times New Roman" panose="02020603050405020304" pitchFamily="18" charset="0"/>
              </a:endParaRPr>
            </a:p>
          </p:txBody>
        </p:sp>
        <p:sp>
          <p:nvSpPr>
            <p:cNvPr id="13332" name="Rectangle 19">
              <a:extLst>
                <a:ext uri="{FF2B5EF4-FFF2-40B4-BE49-F238E27FC236}">
                  <a16:creationId xmlns:a16="http://schemas.microsoft.com/office/drawing/2014/main" id="{9BEE3F1F-3B00-9B0B-8766-6DC5DF1CF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1" y="1760"/>
              <a:ext cx="9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0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</p:grpSp>
      <p:sp>
        <p:nvSpPr>
          <p:cNvPr id="13318" name="Slide Number Placeholder 50">
            <a:extLst>
              <a:ext uri="{FF2B5EF4-FFF2-40B4-BE49-F238E27FC236}">
                <a16:creationId xmlns:a16="http://schemas.microsoft.com/office/drawing/2014/main" id="{5469DEB2-297E-74BE-595B-8142A94E62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46FB706-62D2-4C23-9F93-16C4E4F137F2}" type="slidenum">
              <a:rPr lang="en-US" altLang="en-US" sz="1200" smtClean="0">
                <a:solidFill>
                  <a:srgbClr val="C6F1CD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>
              <a:solidFill>
                <a:srgbClr val="C6F1CD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reen">
  <a:themeElements>
    <a:clrScheme name="">
      <a:dk1>
        <a:srgbClr val="000000"/>
      </a:dk1>
      <a:lt1>
        <a:srgbClr val="FFFFFF"/>
      </a:lt1>
      <a:dk2>
        <a:srgbClr val="1F7B2E"/>
      </a:dk2>
      <a:lt2>
        <a:srgbClr val="B9F9C8"/>
      </a:lt2>
      <a:accent1>
        <a:srgbClr val="D60093"/>
      </a:accent1>
      <a:accent2>
        <a:srgbClr val="FFFF66"/>
      </a:accent2>
      <a:accent3>
        <a:srgbClr val="ABBFAD"/>
      </a:accent3>
      <a:accent4>
        <a:srgbClr val="DADADA"/>
      </a:accent4>
      <a:accent5>
        <a:srgbClr val="E8AAC8"/>
      </a:accent5>
      <a:accent6>
        <a:srgbClr val="E7E75C"/>
      </a:accent6>
      <a:hlink>
        <a:srgbClr val="FF9933"/>
      </a:hlink>
      <a:folHlink>
        <a:srgbClr val="66FFFF"/>
      </a:folHlink>
    </a:clrScheme>
    <a:fontScheme name="green.pot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reen.pot 1">
        <a:dk1>
          <a:srgbClr val="000000"/>
        </a:dk1>
        <a:lt1>
          <a:srgbClr val="FFFFFF"/>
        </a:lt1>
        <a:dk2>
          <a:srgbClr val="990066"/>
        </a:dk2>
        <a:lt2>
          <a:srgbClr val="00CCCC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.pot 2">
        <a:dk1>
          <a:srgbClr val="000000"/>
        </a:dk1>
        <a:lt1>
          <a:srgbClr val="FFFFCC"/>
        </a:lt1>
        <a:dk2>
          <a:srgbClr val="996600"/>
        </a:dk2>
        <a:lt2>
          <a:srgbClr val="FFFFCC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000000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.pot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I:\slides\02-Edition\green.pot</Template>
  <TotalTime>3114</TotalTime>
  <Words>1225</Words>
  <Application>Microsoft Office PowerPoint</Application>
  <PresentationFormat>On-screen Show (4:3)</PresentationFormat>
  <Paragraphs>187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Times New Roman</vt:lpstr>
      <vt:lpstr>Arial</vt:lpstr>
      <vt:lpstr>Monotype Sorts</vt:lpstr>
      <vt:lpstr>Courier New</vt:lpstr>
      <vt:lpstr>Courier</vt:lpstr>
      <vt:lpstr>green</vt:lpstr>
      <vt:lpstr>Pointers Revisited</vt:lpstr>
      <vt:lpstr>Dynamic Memory Allocation</vt:lpstr>
      <vt:lpstr>Dynamic Memory Allocation</vt:lpstr>
      <vt:lpstr>new and delete</vt:lpstr>
      <vt:lpstr>Memory Allocation Types</vt:lpstr>
      <vt:lpstr>Memory Leak Problem</vt:lpstr>
      <vt:lpstr>Pointers and Arrays</vt:lpstr>
      <vt:lpstr>Dynamic Arrays</vt:lpstr>
      <vt:lpstr>Memory Leak  with Dynamic Arrays</vt:lpstr>
      <vt:lpstr>Pointers and Functions</vt:lpstr>
      <vt:lpstr>Dynamic Objects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</dc:title>
  <dc:creator>J. Cohoon</dc:creator>
  <cp:lastModifiedBy>Patel, Yug</cp:lastModifiedBy>
  <cp:revision>330</cp:revision>
  <cp:lastPrinted>2000-11-03T01:43:25Z</cp:lastPrinted>
  <dcterms:created xsi:type="dcterms:W3CDTF">1995-06-02T22:19:30Z</dcterms:created>
  <dcterms:modified xsi:type="dcterms:W3CDTF">2024-04-21T04:21:05Z</dcterms:modified>
</cp:coreProperties>
</file>