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617" r:id="rId2"/>
    <p:sldId id="268" r:id="rId3"/>
    <p:sldId id="608" r:id="rId4"/>
    <p:sldId id="609" r:id="rId5"/>
    <p:sldId id="610" r:id="rId6"/>
    <p:sldId id="611" r:id="rId7"/>
    <p:sldId id="612" r:id="rId8"/>
    <p:sldId id="619" r:id="rId9"/>
    <p:sldId id="613" r:id="rId10"/>
    <p:sldId id="615" r:id="rId11"/>
    <p:sldId id="614" r:id="rId12"/>
    <p:sldId id="61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8B629FD-99F5-DF82-4C89-031EC5412C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0167251-9F24-5A11-C382-3A0160EA33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1F43A8F-240D-70DA-D4B3-11496245DE5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F78B4FC-BA59-4E31-425E-728CD6B258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DFFFB98-B23A-9C33-3515-719369BF26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C4C7CA6-0B5A-9D57-5092-555FFD847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18489F-F871-4632-BC68-9D5740BB6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3C3E4EC9-1BD3-BF4E-4E18-2C63E2FFD6D6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D62B45D0-EE83-CC93-D47E-EF9123F559D9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200DF297-065B-2586-2396-9C78949AC99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A7C8-1797-EF16-63A1-1DA0BFE486C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65FB1-8D70-6D88-3B3A-F9CF95EEB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58CC-BE20-4B53-587B-990C94BB4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CA22D-9049-442C-828C-4CA032F347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3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491543F-AD85-8280-5D83-832A441831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E262247-7D50-E75D-2779-BB61EFE84A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EE25F-DB11-4E09-A705-6E759F7174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D191436-EA54-75DB-519A-A0821F0096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10977D9-E40A-5FB5-8098-5CC9C053F8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FF26E90-566D-8694-9010-857528CF85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3728E-7804-469D-8AB4-20FA9CA8B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848DCA2-DB71-F5A5-5C29-9E53D9EF1AC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50326F-5AB7-00E3-9645-360E182AF3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802963F-7060-DD8C-FB34-4F82E57D15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897D0BD-06BB-4E9B-AC14-02128E009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8096545-3429-D24B-B188-57F7261EB7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D2A24C3-2FBE-807C-0BE7-303D49ED1A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04E7E2C-A6E0-9D97-1A53-54BD7A5473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FD95B-33DE-4BE2-8AD8-E1966EEC4E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2CF5C15-4D3E-359B-48DB-6375F4272B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A4DF647-C874-F922-BA42-A137A2ADE8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D646602-34C3-51EE-9507-35CAACD022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42FC9-115B-49BC-A318-C1748FA2E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F9C669C-BD86-3A47-5690-8CA34898D7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8A9241-5E48-B814-CEBA-3CC7ABF1D7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2F1803B-DDA4-11DB-1260-F0FD7AB51E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7C15-8D92-4DBB-A4B6-F5A1C1B762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18D0695-451B-5689-7F2D-B3E2EAC1CDA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1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D38FCE0-E212-143B-EB17-C8386A2380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54B2E6F-13F4-5211-84F6-2C34119B88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B55F4-389E-4FC4-AAA7-CB84AF7DE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B43BDF7-1195-2901-229A-1F2B2F7B34A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9CD937A-CE55-24C4-FECD-7B47D4933D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A1B0B3-E6AB-9C69-1179-BD53A5C0C4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F3731-9C9B-4877-A677-1D1893909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D2705D0-C0B5-F84E-8407-F37D27FAED6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A29398-4450-DB83-B113-C812C372E8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D86DE29-4418-FBE4-1294-549BC6FA36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52E52-EF43-439E-94C0-7F9F03C10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600A346-3311-2EFD-8EC8-9C86411D12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62424B0-261A-FD2F-F6A3-5225B20585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6FBB8E4-C775-18A8-B67E-57E774F546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5D3E4-478B-421B-8175-3E4D5012E2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0238968-52BC-700E-3057-59076790A5D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55B54F68-C9F2-5D5A-D95E-9ED976FC1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FFB631B2-7C83-3A6F-8C04-73FCEFA13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4CA4DC72-7736-7CFE-F5F1-AE3AF234B2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CEB4CFA2-59E1-E866-5D48-9F66B47C8E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6F1CD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7E7035-ABB0-4D07-B489-3EA727291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451D4E14-B7ED-9A93-CBEF-B5BA39BE37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B1DB14A-1E98-A78A-C80C-EC31D37C2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Dynamic Memory Review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351C49F-4E01-7A6D-7AB8-A81FD8AFB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3581400"/>
          </a:xfrm>
          <a:noFill/>
        </p:spPr>
        <p:txBody>
          <a:bodyPr/>
          <a:lstStyle/>
          <a:p>
            <a:r>
              <a:rPr lang="en-US" altLang="en-US" sz="1800"/>
              <a:t>what is static, automatic, dynamic variables? </a:t>
            </a:r>
            <a:br>
              <a:rPr lang="en-US" altLang="en-US" sz="1800"/>
            </a:br>
            <a:r>
              <a:rPr lang="en-US" altLang="en-US" sz="1800"/>
              <a:t>why are dynamic(ally allocated) variables needed?</a:t>
            </a:r>
          </a:p>
          <a:p>
            <a:r>
              <a:rPr lang="en-US" altLang="en-US" sz="1800"/>
              <a:t>what is program stack?  function (invocation) frame?</a:t>
            </a:r>
          </a:p>
          <a:p>
            <a:r>
              <a:rPr lang="en-US" altLang="en-US" sz="1800"/>
              <a:t>what is a heap? how is it used?</a:t>
            </a:r>
          </a:p>
          <a:p>
            <a:r>
              <a:rPr lang="en-US" altLang="en-US" sz="1800"/>
              <a:t>what is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z="1800"/>
              <a:t> operations? how are they used?</a:t>
            </a:r>
          </a:p>
          <a:p>
            <a:r>
              <a:rPr lang="en-US" altLang="en-US" sz="1800"/>
              <a:t>how is dynamically allocated variable accessed? assigned value at declaration time?</a:t>
            </a:r>
          </a:p>
          <a:p>
            <a:r>
              <a:rPr lang="en-US" altLang="en-US" sz="1800"/>
              <a:t>what is memory leak? loose pointer (again)?</a:t>
            </a:r>
          </a:p>
          <a:p>
            <a:r>
              <a:rPr lang="en-US" altLang="en-US" sz="1800"/>
              <a:t>how are dynamic arrays allocated? deallocated?</a:t>
            </a:r>
          </a:p>
          <a:p>
            <a:r>
              <a:rPr lang="en-US" altLang="en-US" sz="1800"/>
              <a:t>how can a pointer be passed by value/by reference to a function? why?</a:t>
            </a:r>
          </a:p>
          <a:p>
            <a:r>
              <a:rPr lang="en-US" altLang="en-US" sz="1800"/>
              <a:t>what are dynamically allocated objects? what is 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800"/>
              <a:t>      ?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B8013D5-4136-8196-B34D-39167ECD8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79D815-48FB-4F13-B7D1-4A42DE838E80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8E942D-33A0-B348-9018-F2F4BF5FA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Stackable Assignment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8B32A25-605F-5D8D-8F42-7567BC337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562600"/>
          </a:xfrm>
          <a:noFill/>
        </p:spPr>
        <p:txBody>
          <a:bodyPr/>
          <a:lstStyle/>
          <a:p>
            <a:r>
              <a:rPr lang="en-US" altLang="en-US" sz="1700"/>
              <a:t>what happens if you do this assignment?	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thirdObj = secondObj = firstObj; </a:t>
            </a:r>
            <a:br>
              <a:rPr lang="en-US" altLang="en-US" sz="1700">
                <a:solidFill>
                  <a:schemeClr val="accent2"/>
                </a:solidFill>
                <a:latin typeface="Courier" pitchFamily="49" charset="0"/>
              </a:rPr>
            </a:b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700"/>
              <a:t>definition that handles it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MyClass&amp; MyClass::operator= (const MyClass&amp; rhs){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if (this != &amp;rhs){ // if not same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size_ = rhs.size_;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delete [] a_;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a_ =new int[size_];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for (int i=0; i &lt; size_; i++)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a_[i]=rhs.a_[i];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return *this; // return lhs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700"/>
              <a:t>note the return value of the function, it is a </a:t>
            </a:r>
            <a:r>
              <a:rPr lang="en-US" altLang="en-US" sz="1700" i="1"/>
              <a:t>reference</a:t>
            </a:r>
            <a:r>
              <a:rPr lang="en-US" altLang="en-US" sz="1700"/>
              <a:t> to an object</a:t>
            </a:r>
          </a:p>
          <a:p>
            <a:pPr lvl="1"/>
            <a:r>
              <a:rPr lang="en-US" altLang="en-US" sz="1700"/>
              <a:t>returned object </a:t>
            </a:r>
            <a:r>
              <a:rPr lang="en-US" altLang="en-US" sz="1700" i="1"/>
              <a:t>refers</a:t>
            </a:r>
            <a:r>
              <a:rPr lang="en-US" altLang="en-US" sz="1700"/>
              <a:t> to object used in return-statement</a:t>
            </a:r>
          </a:p>
          <a:p>
            <a:pPr lvl="1"/>
            <a:r>
              <a:rPr lang="en-US" altLang="en-US" sz="1700"/>
              <a:t>similar to pass-by-reference parameter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73BA179-07F4-F50D-79B3-C72179999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5866ED-A922-4AFA-8043-250565B33978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8B13C27-6411-4190-64A1-AC6BCE708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The BIG Three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10226BC-EFE4-1436-318C-6FC8375F7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5943600" cy="457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i="1"/>
              <a:t>big three</a:t>
            </a:r>
            <a:r>
              <a:rPr lang="en-US" altLang="en-US" sz="1700"/>
              <a:t> - copy constructor, overloaded assignment and destructor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expert opinion - if you need any one of them - most probably you will need all three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they are not syntactically related but it is usually safer to define all three if you think you’d need at least one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2B59D4F-D55D-4D60-7724-520C846C0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BC11C-99E3-4158-95BA-411101C6346F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E731E3-68AC-AF6E-8784-BE05FA622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371600"/>
          </a:xfrm>
          <a:noFill/>
        </p:spPr>
        <p:txBody>
          <a:bodyPr/>
          <a:lstStyle/>
          <a:p>
            <a:r>
              <a:rPr lang="en-US" altLang="en-US"/>
              <a:t>Objects with Dynamic Members Review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CFF5EE6-7497-5082-162C-565F43664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572000"/>
          </a:xfrm>
          <a:noFill/>
        </p:spPr>
        <p:txBody>
          <a:bodyPr/>
          <a:lstStyle/>
          <a:p>
            <a:r>
              <a:rPr lang="en-US" altLang="en-US" sz="1700"/>
              <a:t>What are dynamically allocated objects Objects containing dynamically </a:t>
            </a:r>
            <a:br>
              <a:rPr lang="en-US" altLang="en-US" sz="1700"/>
            </a:br>
            <a:r>
              <a:rPr lang="en-US" altLang="en-US" sz="1700"/>
              <a:t>allocated members? What may be potential problems with the latter?</a:t>
            </a:r>
          </a:p>
          <a:p>
            <a:r>
              <a:rPr lang="en-US" altLang="en-US" sz="1700"/>
              <a:t>What are the </a:t>
            </a:r>
            <a:r>
              <a:rPr lang="en-US" altLang="en-US" sz="1700" i="1"/>
              <a:t>big three </a:t>
            </a:r>
            <a:r>
              <a:rPr lang="en-US" altLang="en-US" sz="1700"/>
              <a:t>operations?</a:t>
            </a:r>
          </a:p>
          <a:p>
            <a:r>
              <a:rPr lang="en-US" altLang="en-US" sz="1700"/>
              <a:t>What is a destructor? Why is it needed? When is it executed? How is it declared/defined?</a:t>
            </a:r>
          </a:p>
          <a:p>
            <a:r>
              <a:rPr lang="en-US" altLang="en-US" sz="1700"/>
              <a:t>What is a copy-constructor? Why is it needed? When is it executed? How is it declared/defined?</a:t>
            </a:r>
          </a:p>
          <a:p>
            <a:r>
              <a:rPr lang="en-US" altLang="en-US" sz="1700"/>
              <a:t>What is operation overloading? What is overloaded assignment? Why is it needed for objects with dynamic members? How is it declared/defined?</a:t>
            </a:r>
          </a:p>
          <a:p>
            <a:r>
              <a:rPr lang="en-US" altLang="en-US" sz="1700"/>
              <a:t>What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700"/>
              <a:t>-pointer? What is protection against self-assignment? How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700"/>
              <a:t>-pointer used for that?</a:t>
            </a:r>
          </a:p>
          <a:p>
            <a:r>
              <a:rPr lang="en-US" altLang="en-US" sz="1700"/>
              <a:t>What is stackability of an operator? How can overloaded assignment be made stackable?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9AF8B27-7EA1-3453-2D95-45D8B009E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93CC48-3F8A-46D2-B722-244927CE7F4F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97E5A74-D4D7-74FF-EAD5-F2D5B8C992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Objects Containing Dynamically Allocated Members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0F624D2-7147-0F28-88DB-97E02E30A7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32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799B0-BF67-CB7D-DC26-7EE57E08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/>
              <a:t>Objects Containing Dynamic Members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B2A19D6-38AD-CD37-6BB0-C21AE0B60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486400"/>
          </a:xfrm>
          <a:noFill/>
        </p:spPr>
        <p:txBody>
          <a:bodyPr/>
          <a:lstStyle/>
          <a:p>
            <a:r>
              <a:rPr lang="en-US" altLang="en-US" sz="1700"/>
              <a:t>if we want to create an object that can shrink and grow as needed?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MyClass{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MyClass(int); // constructor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*a_;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size_;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en-US" sz="1700"/>
              <a:t>with the following constructor: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MyClass::MyClass(int size){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size_=size;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a_ = new int[size];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then the following declaration creates an object containing an array of 5 integers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 myobj(5);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/>
              <a:t>	and this contains an array of 10 integers (both objects belong to same class)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 myobj2(10); // 10-element array</a:t>
            </a:r>
            <a:endParaRPr lang="en-US" altLang="en-US" sz="170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3C86A04-A53F-54D8-7E64-DBADA45FC3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8C6720-39D8-4A56-884D-6494326031D0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85FE09-8B18-08EA-6FD0-67C384606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Destructor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8A17E74-B77C-074F-0854-7E234CCF3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105400"/>
          </a:xfrm>
          <a:noFill/>
        </p:spPr>
        <p:txBody>
          <a:bodyPr/>
          <a:lstStyle/>
          <a:p>
            <a:r>
              <a:rPr lang="en-US" altLang="en-US" sz="1700"/>
              <a:t>however,  when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myobj</a:t>
            </a:r>
            <a:r>
              <a:rPr lang="en-US" altLang="en-US" sz="1700"/>
              <a:t> goes out of scope, the dynamically allocated array is leaked</a:t>
            </a:r>
          </a:p>
          <a:p>
            <a:pPr lvl="1"/>
            <a:r>
              <a:rPr lang="en-US" altLang="en-US" sz="1700"/>
              <a:t>why?</a:t>
            </a:r>
          </a:p>
          <a:p>
            <a:r>
              <a:rPr lang="en-US" altLang="en-US" sz="1700" i="1"/>
              <a:t>destructor</a:t>
            </a:r>
            <a:r>
              <a:rPr lang="en-US" altLang="en-US" sz="1700"/>
              <a:t> is a function that is called implicitly (without mentioning its name) when object goes out of scope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MyClass{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MyClass(int); // constructor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~MyClass(); // destructor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*a_;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size_;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en-US" sz="1700"/>
              <a:t>name of destructor: tilde (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~</a:t>
            </a:r>
            <a:r>
              <a:rPr lang="en-US" altLang="en-US" sz="1700"/>
              <a:t>) and name of class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MyClass::~MyClass(){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delete [] a_;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1700"/>
              <a:t>no need to deallocate automatic variables</a:t>
            </a:r>
          </a:p>
          <a:p>
            <a:r>
              <a:rPr lang="en-US" altLang="en-US" sz="1700"/>
              <a:t>destructor is never invoked explicitly and does not accept parameters</a:t>
            </a:r>
          </a:p>
          <a:p>
            <a:r>
              <a:rPr lang="en-US" altLang="en-US" sz="1700"/>
              <a:t>destructor is called on every local object when function ends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44E7A9C5-0AA9-41E6-482D-EE5701979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5CC1B1-A135-40F6-A11F-60D12D080FD3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667A9CD-E80C-D940-17F6-D27350C03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Copy Constructor Need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EB700E8-24FB-15CA-D3C3-F3EF31B33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419600"/>
          </a:xfrm>
          <a:noFill/>
        </p:spPr>
        <p:txBody>
          <a:bodyPr/>
          <a:lstStyle/>
          <a:p>
            <a:r>
              <a:rPr lang="en-US" altLang="en-US" sz="1700"/>
              <a:t>what if we have this function (the object is passed by value):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 (MyClass);</a:t>
            </a:r>
            <a:endParaRPr lang="en-US" altLang="en-US" sz="1700"/>
          </a:p>
          <a:p>
            <a:r>
              <a:rPr lang="en-US" altLang="en-US" sz="1700"/>
              <a:t>if we invoke it as follows  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myfunc(myobj);</a:t>
            </a:r>
            <a:r>
              <a:rPr lang="en-US" altLang="en-US" sz="1700">
                <a:solidFill>
                  <a:schemeClr val="accent2"/>
                </a:solidFill>
                <a:latin typeface="Courier" pitchFamily="49" charset="0"/>
              </a:rPr>
              <a:t>	 </a:t>
            </a:r>
            <a:r>
              <a:rPr lang="en-US" altLang="en-US" sz="1700"/>
              <a:t>what happens?</a:t>
            </a:r>
          </a:p>
          <a:p>
            <a:r>
              <a:rPr lang="en-US" altLang="en-US" sz="1700"/>
              <a:t>the function is passed a reference to the same array - copy of the array is not created</a:t>
            </a:r>
          </a:p>
          <a:p>
            <a:r>
              <a:rPr lang="en-US" altLang="en-US" sz="1700"/>
              <a:t>copy constructor is invoked implicitly when a new copy of an object is created:</a:t>
            </a:r>
          </a:p>
          <a:p>
            <a:pPr lvl="1"/>
            <a:r>
              <a:rPr lang="en-US" altLang="en-US" sz="1700"/>
              <a:t>when function is passed an object by value</a:t>
            </a:r>
          </a:p>
          <a:p>
            <a:pPr lvl="1"/>
            <a:r>
              <a:rPr lang="en-US" altLang="en-US" sz="1700"/>
              <a:t>when function returns an object </a:t>
            </a:r>
          </a:p>
          <a:p>
            <a:r>
              <a:rPr lang="en-US" altLang="en-US" sz="1700"/>
              <a:t>copy constructor can be invoked at object declaration, how?</a:t>
            </a:r>
          </a:p>
          <a:p>
            <a:r>
              <a:rPr lang="en-US" altLang="en-US" sz="1700"/>
              <a:t>copy constructor is </a:t>
            </a:r>
            <a:r>
              <a:rPr lang="en-US" altLang="en-US" sz="1700" u="sng"/>
              <a:t>not</a:t>
            </a:r>
            <a:r>
              <a:rPr lang="en-US" altLang="en-US" sz="1700"/>
              <a:t> invoked when one object is assigned to another (more on that later)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C3CAB3B-AA6C-052C-B89E-0F2BDE848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697826-0AAE-4D82-87E9-E78AE58EC33C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6804519-DE40-3FE1-9C76-B5878CF0A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0363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Copy Constructor Code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81D9C95-EB14-96F4-AD05-1F80821BB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562600"/>
          </a:xfrm>
          <a:noFill/>
        </p:spPr>
        <p:txBody>
          <a:bodyPr/>
          <a:lstStyle/>
          <a:p>
            <a:r>
              <a:rPr lang="en-US" altLang="en-US" sz="1700"/>
              <a:t>copy constructor is a constructor that accepts an object of the same class passed by reference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MyClass{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MyClass(int); // regular constructor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MyClass(const MyClass&amp;); // copy constructor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*a_;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size_;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700"/>
              <a:t>definition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MyClass::MyClass(const MyClass&amp; org){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size_=org.size_;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a_ = new int[size_];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for(int i=0; i&lt; size; ++i) a_[i]=org.a_[i];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700"/>
              <a:t>note that copy constructor can access private members of the parameter object</a:t>
            </a:r>
          </a:p>
          <a:p>
            <a:r>
              <a:rPr lang="en-US" altLang="en-US" sz="1700"/>
              <a:t>can be invoked at object declaration: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 newobj(myobj);</a:t>
            </a:r>
            <a:endParaRPr lang="en-US" altLang="en-US" sz="1700"/>
          </a:p>
          <a:p>
            <a:pPr>
              <a:lnSpc>
                <a:spcPct val="50000"/>
              </a:lnSpc>
            </a:pPr>
            <a:endParaRPr lang="en-US" altLang="en-US" sz="170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18B0554-A08C-6193-24F3-CD71EBCB8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876877-83BF-4112-968B-40BB87FB70D0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968F505-847C-ED5A-FD59-EA486DFD6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Assignment Overloading Need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B8650AC-876B-42A7-9378-D139E6065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467600" cy="5029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what do you think this operation does?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secondObj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firstObj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dirty="0"/>
              <a:t>copies the value of pointer leaking the array of the old object and not creating a copy of the array in the new object</a:t>
            </a:r>
          </a:p>
          <a:p>
            <a:pPr>
              <a:defRPr/>
            </a:pPr>
            <a:r>
              <a:rPr lang="en-US" altLang="en-US" sz="1700" dirty="0"/>
              <a:t>assignment needs to be </a:t>
            </a:r>
            <a:r>
              <a:rPr lang="en-US" altLang="en-US" sz="1700" i="1" dirty="0"/>
              <a:t>overloaded</a:t>
            </a:r>
          </a:p>
          <a:p>
            <a:pPr lvl="1">
              <a:defRPr/>
            </a:pPr>
            <a:r>
              <a:rPr lang="en-US" altLang="en-US" sz="1700" dirty="0"/>
              <a:t>what does function overloading mean?</a:t>
            </a:r>
            <a:r>
              <a:rPr lang="en-US" altLang="en-US" sz="1700" i="1" dirty="0"/>
              <a:t> </a:t>
            </a:r>
          </a:p>
          <a:p>
            <a:pPr>
              <a:defRPr/>
            </a:pPr>
            <a:r>
              <a:rPr lang="en-US" altLang="en-US" sz="1700" dirty="0"/>
              <a:t>assignment overloading operator accepts by reference the object on the right-hand-side of equation and is invoked on the object on the left-hand-side:  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lhsobj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endParaRPr lang="en-US" altLang="en-US" sz="1600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B1E10F2-17CD-E553-6D4C-DD3DC193E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27BA5F-4A46-4EAF-8CD8-B8D3AAC711FA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A604A0-EA66-A91D-7524-EC6DE24DF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Assignment Overloading Code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80A0171-F89B-3CD3-7719-44CC1A9EB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086600" cy="5029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invocation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lhsobj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1700" dirty="0"/>
              <a:t>declaration 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…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void operator=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&amp;);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int *a_;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int size_;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" pitchFamily="49" charset="0"/>
            </a:endParaRPr>
          </a:p>
          <a:p>
            <a:pPr>
              <a:defRPr/>
            </a:pPr>
            <a:r>
              <a:rPr lang="en-US" altLang="en-US" sz="1700" dirty="0"/>
              <a:t>definition (</a:t>
            </a:r>
            <a:r>
              <a:rPr lang="en-US" altLang="en-US" sz="1700" u="sng" dirty="0"/>
              <a:t>not quite right yet</a:t>
            </a:r>
            <a:r>
              <a:rPr lang="en-US" altLang="en-US" sz="1700" dirty="0"/>
              <a:t>):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::operator=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size_=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rhs.size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delete [] a_;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a_ = new int[size_];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=0;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size_; ++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 a_[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]=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rhs.a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_[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endParaRPr lang="en-US" altLang="en-US" sz="1600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8B4F53E-DA07-998D-D82D-B8F05B900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37FAD3-C83F-4A8C-8883-71176A248F86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AC9886-7852-9ADA-F3CC-730E84186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7620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Self-Assignment Protection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625931A-8654-7797-4459-AD2DB2DBA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800600"/>
          </a:xfrm>
          <a:noFill/>
        </p:spPr>
        <p:txBody>
          <a:bodyPr/>
          <a:lstStyle/>
          <a:p>
            <a:r>
              <a:rPr lang="en-US" altLang="en-US" sz="1700"/>
              <a:t>what happens if you do this assignment?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myobj=myobj;</a:t>
            </a:r>
          </a:p>
          <a:p>
            <a:pPr lvl="1"/>
            <a:r>
              <a:rPr lang="en-US" altLang="en-US" sz="1700"/>
              <a:t>it is legal in C++</a:t>
            </a:r>
          </a:p>
          <a:p>
            <a:pPr lvl="1"/>
            <a:r>
              <a:rPr lang="en-US" altLang="en-US" sz="1700"/>
              <a:t>is our overloaded assignment going to handle it right?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700"/>
              <a:t> is a reserved keyword. It is a pointer to the object that invokes the member function</a:t>
            </a:r>
          </a:p>
          <a:p>
            <a:pPr lvl="1"/>
            <a:r>
              <a:rPr lang="en-US" altLang="en-US" sz="1700"/>
              <a:t>it is passed implicitly to every member function</a:t>
            </a:r>
          </a:p>
          <a:p>
            <a:pPr lvl="1"/>
            <a:endParaRPr lang="en-US" altLang="en-US" sz="1700"/>
          </a:p>
          <a:p>
            <a:r>
              <a:rPr lang="en-US" altLang="en-US" sz="1700"/>
              <a:t>assignment overloading (</a:t>
            </a:r>
            <a:r>
              <a:rPr lang="en-US" altLang="en-US" sz="1700" u="sng"/>
              <a:t>still not quite right</a:t>
            </a:r>
            <a:r>
              <a:rPr lang="en-US" altLang="en-US" sz="1700"/>
              <a:t>):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MyClass::operator= (const MyClass&amp; rhs){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if (this != &amp;rhs){ // if not same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size_ = rhs.size_;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delete [] a_;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a_ =new int[size_];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for (int i=0; i &lt; size_; i++)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a_[i]=rhs.a_[i];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D128FE4-C60C-F8E4-9D74-09373AAFB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DF0867-BB02-4122-8525-31EE10CBB6D5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3306</TotalTime>
  <Words>1234</Words>
  <Application>Microsoft Office PowerPoint</Application>
  <PresentationFormat>On-screen Show (4:3)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Arial</vt:lpstr>
      <vt:lpstr>Monotype Sorts</vt:lpstr>
      <vt:lpstr>Courier New</vt:lpstr>
      <vt:lpstr>Courier</vt:lpstr>
      <vt:lpstr>green</vt:lpstr>
      <vt:lpstr>Dynamic Memory Review</vt:lpstr>
      <vt:lpstr>Objects Containing Dynamically Allocated Members</vt:lpstr>
      <vt:lpstr>Objects Containing Dynamic Members</vt:lpstr>
      <vt:lpstr>Destructor</vt:lpstr>
      <vt:lpstr>Copy Constructor Need</vt:lpstr>
      <vt:lpstr>Copy Constructor Code</vt:lpstr>
      <vt:lpstr>Assignment Overloading Need</vt:lpstr>
      <vt:lpstr>Assignment Overloading Code</vt:lpstr>
      <vt:lpstr>Self-Assignment Protection</vt:lpstr>
      <vt:lpstr>Stackable Assignment</vt:lpstr>
      <vt:lpstr>The BIG Three</vt:lpstr>
      <vt:lpstr>Objects with Dynamic Members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325</cp:revision>
  <cp:lastPrinted>2000-11-03T01:43:25Z</cp:lastPrinted>
  <dcterms:created xsi:type="dcterms:W3CDTF">1995-06-02T22:19:30Z</dcterms:created>
  <dcterms:modified xsi:type="dcterms:W3CDTF">2024-04-21T04:21:07Z</dcterms:modified>
</cp:coreProperties>
</file>